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894" r:id="rId3"/>
    <p:sldId id="889" r:id="rId4"/>
    <p:sldId id="888" r:id="rId5"/>
    <p:sldId id="909" r:id="rId6"/>
    <p:sldId id="891" r:id="rId7"/>
    <p:sldId id="892" r:id="rId8"/>
    <p:sldId id="893" r:id="rId9"/>
    <p:sldId id="895" r:id="rId10"/>
    <p:sldId id="890" r:id="rId11"/>
    <p:sldId id="846" r:id="rId12"/>
    <p:sldId id="848" r:id="rId13"/>
    <p:sldId id="850" r:id="rId14"/>
    <p:sldId id="876" r:id="rId15"/>
    <p:sldId id="874" r:id="rId16"/>
    <p:sldId id="875" r:id="rId17"/>
    <p:sldId id="879" r:id="rId18"/>
    <p:sldId id="880" r:id="rId19"/>
    <p:sldId id="881" r:id="rId20"/>
    <p:sldId id="882" r:id="rId21"/>
    <p:sldId id="883" r:id="rId22"/>
    <p:sldId id="884" r:id="rId23"/>
    <p:sldId id="852" r:id="rId24"/>
    <p:sldId id="853" r:id="rId25"/>
    <p:sldId id="283" r:id="rId26"/>
    <p:sldId id="293" r:id="rId27"/>
    <p:sldId id="275" r:id="rId28"/>
    <p:sldId id="285" r:id="rId29"/>
    <p:sldId id="281" r:id="rId30"/>
    <p:sldId id="864" r:id="rId31"/>
    <p:sldId id="868" r:id="rId32"/>
    <p:sldId id="885" r:id="rId33"/>
    <p:sldId id="886" r:id="rId34"/>
    <p:sldId id="865" r:id="rId35"/>
    <p:sldId id="896" r:id="rId36"/>
    <p:sldId id="897" r:id="rId37"/>
    <p:sldId id="898" r:id="rId38"/>
    <p:sldId id="899" r:id="rId39"/>
    <p:sldId id="900" r:id="rId40"/>
    <p:sldId id="901" r:id="rId41"/>
    <p:sldId id="902" r:id="rId42"/>
    <p:sldId id="903" r:id="rId43"/>
    <p:sldId id="904" r:id="rId44"/>
    <p:sldId id="905" r:id="rId45"/>
    <p:sldId id="906" r:id="rId46"/>
    <p:sldId id="907" r:id="rId47"/>
    <p:sldId id="908" r:id="rId48"/>
    <p:sldId id="86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FF"/>
    <a:srgbClr val="FFC7FF"/>
    <a:srgbClr val="FFE3FF"/>
    <a:srgbClr val="00FFFF"/>
    <a:srgbClr val="B7FFFF"/>
    <a:srgbClr val="FAF5FF"/>
    <a:srgbClr val="FDFBFF"/>
    <a:srgbClr val="F3E7FF"/>
    <a:srgbClr val="E1C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66" d="100"/>
          <a:sy n="66" d="100"/>
        </p:scale>
        <p:origin x="44" y="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2CC93-07F7-42BB-A900-84144035E11F}" type="datetimeFigureOut">
              <a:rPr lang="en-AU" smtClean="0"/>
              <a:t>2/06/2024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1D3FA-5A40-497F-B975-0D4420F9EE45}" type="slidenum">
              <a:rPr lang="en-AU" smtClean="0"/>
              <a:t>‹#›</a:t>
            </a:fld>
            <a:endParaRPr lang="en-AU"/>
          </a:p>
        </p:txBody>
      </p:sp>
    </p:spTree>
    <p:extLst>
      <p:ext uri="{BB962C8B-B14F-4D97-AF65-F5344CB8AC3E}">
        <p14:creationId xmlns:p14="http://schemas.microsoft.com/office/powerpoint/2010/main" val="30965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thing that changed since</a:t>
            </a:r>
            <a:r>
              <a:rPr lang="en-US" baseline="0" dirty="0"/>
              <a:t> my Apple // days is the processor speed.  My apple 2 ran at 1 </a:t>
            </a:r>
            <a:r>
              <a:rPr lang="en-US" baseline="0" dirty="0" err="1"/>
              <a:t>MHz.</a:t>
            </a:r>
            <a:r>
              <a:rPr lang="en-US" baseline="0" dirty="0"/>
              <a:t>  My mac runs at 2GHz.  Memory speed, however, has not fared so well. The memory on my apple needed half a clock cycle to produce data, whereas modern computers require about 200.  When the processor reads from memory it needs to wait.  &lt;click&gt; and if it needs to read from the same location again it needs to wait again. &lt;click&gt;.  So, we have a speed gap between the processor and the memory.</a:t>
            </a:r>
          </a:p>
          <a:p>
            <a:endParaRPr lang="en-US" baseline="0" dirty="0"/>
          </a:p>
          <a:p>
            <a:r>
              <a:rPr lang="en-US" baseline="0" dirty="0"/>
              <a:t>The cache is the part of the processor that bridges this gap.  It is a small memory that is included within the processor.  Being small, being closer to the execution core and using more expensive technologies than the main memory mean that the cache is much faster than the memory. On </a:t>
            </a:r>
            <a:r>
              <a:rPr lang="en-US" baseline="0" dirty="0" err="1"/>
              <a:t>intel</a:t>
            </a:r>
            <a:r>
              <a:rPr lang="en-US" baseline="0" dirty="0"/>
              <a:t> the </a:t>
            </a:r>
            <a:r>
              <a:rPr lang="en-US" baseline="0" dirty="0" err="1"/>
              <a:t>spead</a:t>
            </a:r>
            <a:r>
              <a:rPr lang="en-US" baseline="0" dirty="0"/>
              <a:t> ranges from 4 to 50 cycles, depending on the level of cache.</a:t>
            </a:r>
          </a:p>
          <a:p>
            <a:endParaRPr lang="en-US" dirty="0"/>
          </a:p>
          <a:p>
            <a:r>
              <a:rPr lang="en-US" dirty="0" err="1"/>
              <a:t>Yada</a:t>
            </a:r>
            <a:r>
              <a:rPr lang="en-US" baseline="0" dirty="0"/>
              <a:t> </a:t>
            </a:r>
            <a:r>
              <a:rPr lang="en-US" baseline="0" dirty="0" err="1"/>
              <a:t>yada</a:t>
            </a:r>
            <a:endParaRPr lang="en-US" dirty="0"/>
          </a:p>
        </p:txBody>
      </p:sp>
      <p:sp>
        <p:nvSpPr>
          <p:cNvPr id="4" name="Slide Number Placeholder 3"/>
          <p:cNvSpPr>
            <a:spLocks noGrp="1"/>
          </p:cNvSpPr>
          <p:nvPr>
            <p:ph type="sldNum" sz="quarter" idx="10"/>
          </p:nvPr>
        </p:nvSpPr>
        <p:spPr/>
        <p:txBody>
          <a:bodyPr/>
          <a:lstStyle/>
          <a:p>
            <a:fld id="{2B1ABC72-31BC-CB4A-8ED6-662AD441149B}" type="slidenum">
              <a:rPr lang="en-US" smtClean="0"/>
              <a:t>6</a:t>
            </a:fld>
            <a:endParaRPr lang="en-US"/>
          </a:p>
        </p:txBody>
      </p:sp>
    </p:spTree>
    <p:extLst>
      <p:ext uri="{BB962C8B-B14F-4D97-AF65-F5344CB8AC3E}">
        <p14:creationId xmlns:p14="http://schemas.microsoft.com/office/powerpoint/2010/main" val="315877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Reminder: Fast 50 cycles</a:t>
            </a:r>
            <a:r>
              <a:rPr lang="en-US" baseline="0" dirty="0"/>
              <a:t>.  Slow 200.  Measurement adds about 30 cycles.</a:t>
            </a:r>
          </a:p>
          <a:p>
            <a:endParaRPr lang="en-US" baseline="0" dirty="0"/>
          </a:p>
          <a:p>
            <a:r>
              <a:rPr lang="en-US" baseline="0" dirty="0"/>
              <a:t>Wrap-up – the weakness is that the spy can monitor access to shared memory lines and consequently infer information about the data the victim processes</a:t>
            </a:r>
            <a:endParaRPr lang="en-US" dirty="0"/>
          </a:p>
        </p:txBody>
      </p:sp>
      <p:sp>
        <p:nvSpPr>
          <p:cNvPr id="4" name="Slide Number Placeholder 3"/>
          <p:cNvSpPr>
            <a:spLocks noGrp="1"/>
          </p:cNvSpPr>
          <p:nvPr>
            <p:ph type="sldNum" sz="quarter" idx="10"/>
          </p:nvPr>
        </p:nvSpPr>
        <p:spPr/>
        <p:txBody>
          <a:bodyPr/>
          <a:lstStyle/>
          <a:p>
            <a:fld id="{2B1ABC72-31BC-CB4A-8ED6-662AD441149B}" type="slidenum">
              <a:rPr lang="en-US" smtClean="0"/>
              <a:t>25</a:t>
            </a:fld>
            <a:endParaRPr lang="en-US"/>
          </a:p>
        </p:txBody>
      </p:sp>
    </p:spTree>
    <p:extLst>
      <p:ext uri="{BB962C8B-B14F-4D97-AF65-F5344CB8AC3E}">
        <p14:creationId xmlns:p14="http://schemas.microsoft.com/office/powerpoint/2010/main" val="331794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Old</a:t>
            </a:r>
            <a:r>
              <a:rPr lang="en-US" baseline="0" dirty="0"/>
              <a:t> implementation </a:t>
            </a:r>
            <a:r>
              <a:rPr lang="mr-IN" baseline="0" dirty="0"/>
              <a:t>–</a:t>
            </a:r>
            <a:r>
              <a:rPr lang="en-US" baseline="0" dirty="0"/>
              <a:t> not in use</a:t>
            </a:r>
            <a:endParaRPr lang="en-US" dirty="0"/>
          </a:p>
        </p:txBody>
      </p:sp>
      <p:sp>
        <p:nvSpPr>
          <p:cNvPr id="4" name="Slide Number Placeholder 3"/>
          <p:cNvSpPr>
            <a:spLocks noGrp="1"/>
          </p:cNvSpPr>
          <p:nvPr>
            <p:ph type="sldNum" sz="quarter" idx="10"/>
          </p:nvPr>
        </p:nvSpPr>
        <p:spPr/>
        <p:txBody>
          <a:bodyPr/>
          <a:lstStyle/>
          <a:p>
            <a:fld id="{2B1ABC72-31BC-CB4A-8ED6-662AD441149B}" type="slidenum">
              <a:rPr lang="en-US" smtClean="0"/>
              <a:t>27</a:t>
            </a:fld>
            <a:endParaRPr lang="en-US"/>
          </a:p>
        </p:txBody>
      </p:sp>
    </p:spTree>
    <p:extLst>
      <p:ext uri="{BB962C8B-B14F-4D97-AF65-F5344CB8AC3E}">
        <p14:creationId xmlns:p14="http://schemas.microsoft.com/office/powerpoint/2010/main" val="94937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86167">
              <a:schemeClr val="bg1">
                <a:lumMod val="75000"/>
              </a:schemeClr>
            </a:gs>
            <a:gs pos="22000">
              <a:schemeClr val="bg1"/>
            </a:gs>
            <a:gs pos="100000">
              <a:srgbClr val="FAF5FF"/>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72E4-54AB-AF24-B767-479E4136C74C}"/>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3D58D432-E82C-507B-A8A2-381F4736BB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8423C15-DF4B-58B5-4E8B-5BF4C66C1661}"/>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129671F8-5864-9F93-42CC-EE37455B2A1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C535A20-3B4E-6C17-53D5-D27B14BEF88B}"/>
              </a:ext>
            </a:extLst>
          </p:cNvPr>
          <p:cNvSpPr>
            <a:spLocks noGrp="1"/>
          </p:cNvSpPr>
          <p:nvPr>
            <p:ph type="sldNum" sz="quarter" idx="12"/>
          </p:nvPr>
        </p:nvSpPr>
        <p:spPr/>
        <p:txBody>
          <a:bodyPr/>
          <a:lstStyle/>
          <a:p>
            <a:fld id="{F618F0A8-2269-4F57-B536-6BB83F2D29DD}" type="slidenum">
              <a:rPr lang="en-AU" smtClean="0"/>
              <a:t>‹#›</a:t>
            </a:fld>
            <a:endParaRPr lang="en-AU"/>
          </a:p>
        </p:txBody>
      </p:sp>
    </p:spTree>
    <p:extLst>
      <p:ext uri="{BB962C8B-B14F-4D97-AF65-F5344CB8AC3E}">
        <p14:creationId xmlns:p14="http://schemas.microsoft.com/office/powerpoint/2010/main" val="398510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D666-4EEC-6682-9574-5797169CF08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17FA8AA-0F1A-657B-8468-F6FFC147B8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FF65CAB4-F8B6-68D6-E1E4-2241E9CACB30}"/>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CA128B53-368D-609A-E863-FE7CF7141C5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A7C75EC-162D-1F76-4C10-E63A16B80A02}"/>
              </a:ext>
            </a:extLst>
          </p:cNvPr>
          <p:cNvSpPr>
            <a:spLocks noGrp="1"/>
          </p:cNvSpPr>
          <p:nvPr>
            <p:ph type="sldNum" sz="quarter" idx="12"/>
          </p:nvPr>
        </p:nvSpPr>
        <p:spPr/>
        <p:txBody>
          <a:bodyPr/>
          <a:lstStyle/>
          <a:p>
            <a:fld id="{F618F0A8-2269-4F57-B536-6BB83F2D29DD}" type="slidenum">
              <a:rPr lang="en-AU" smtClean="0"/>
              <a:t>‹#›</a:t>
            </a:fld>
            <a:endParaRPr lang="en-AU"/>
          </a:p>
        </p:txBody>
      </p:sp>
    </p:spTree>
    <p:extLst>
      <p:ext uri="{BB962C8B-B14F-4D97-AF65-F5344CB8AC3E}">
        <p14:creationId xmlns:p14="http://schemas.microsoft.com/office/powerpoint/2010/main" val="372411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9E317-DDCD-8145-F311-AA18EE4703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1464994-51DE-4569-CE26-C1EEC3DABC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CFB89D-00D7-E60E-016A-A04F4A32EBAD}"/>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C9EB5AC8-F1E7-0888-D060-8A09F9A7591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6393B32-1FDF-A9EB-E946-14D444B750E0}"/>
              </a:ext>
            </a:extLst>
          </p:cNvPr>
          <p:cNvSpPr>
            <a:spLocks noGrp="1"/>
          </p:cNvSpPr>
          <p:nvPr>
            <p:ph type="sldNum" sz="quarter" idx="12"/>
          </p:nvPr>
        </p:nvSpPr>
        <p:spPr/>
        <p:txBody>
          <a:bodyPr/>
          <a:lstStyle/>
          <a:p>
            <a:fld id="{F618F0A8-2269-4F57-B536-6BB83F2D29DD}" type="slidenum">
              <a:rPr lang="en-AU" smtClean="0"/>
              <a:t>‹#›</a:t>
            </a:fld>
            <a:endParaRPr lang="en-AU"/>
          </a:p>
        </p:txBody>
      </p:sp>
    </p:spTree>
    <p:extLst>
      <p:ext uri="{BB962C8B-B14F-4D97-AF65-F5344CB8AC3E}">
        <p14:creationId xmlns:p14="http://schemas.microsoft.com/office/powerpoint/2010/main" val="382974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02816" y="37021"/>
            <a:ext cx="7580685" cy="873033"/>
          </a:xfrm>
          <a:prstGeom prst="rect">
            <a:avLst/>
          </a:prstGeom>
        </p:spPr>
        <p:txBody>
          <a:bodyPr vert="horz" lIns="91440" tIns="45720" rIns="91440" bIns="45720" rtlCol="0" anchor="b" anchorCtr="0">
            <a:noAutofit/>
          </a:bodyPr>
          <a:lstStyle/>
          <a:p>
            <a:r>
              <a:rPr lang="en-GB"/>
              <a:t>Click to edit Master title style</a:t>
            </a:r>
            <a:endParaRPr dirty="0"/>
          </a:p>
        </p:txBody>
      </p:sp>
      <p:sp>
        <p:nvSpPr>
          <p:cNvPr id="7" name="Content Placeholder 6"/>
          <p:cNvSpPr>
            <a:spLocks noGrp="1"/>
          </p:cNvSpPr>
          <p:nvPr>
            <p:ph sz="quarter" idx="10"/>
          </p:nvPr>
        </p:nvSpPr>
        <p:spPr>
          <a:xfrm>
            <a:off x="497417" y="1068917"/>
            <a:ext cx="11049000" cy="53445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Slide Number Placeholder 5">
            <a:extLst>
              <a:ext uri="{FF2B5EF4-FFF2-40B4-BE49-F238E27FC236}">
                <a16:creationId xmlns:a16="http://schemas.microsoft.com/office/drawing/2014/main" id="{3C0FD939-63F9-76C0-3153-DB3EF711058F}"/>
              </a:ext>
            </a:extLst>
          </p:cNvPr>
          <p:cNvSpPr>
            <a:spLocks noGrp="1"/>
          </p:cNvSpPr>
          <p:nvPr>
            <p:ph type="sldNum" sz="quarter" idx="4"/>
          </p:nvPr>
        </p:nvSpPr>
        <p:spPr>
          <a:xfrm>
            <a:off x="9350340" y="64928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8F0A8-2269-4F57-B536-6BB83F2D29DD}" type="slidenum">
              <a:rPr lang="en-AU" smtClean="0"/>
              <a:pPr/>
              <a:t>‹#›</a:t>
            </a:fld>
            <a:endParaRPr lang="en-AU" dirty="0"/>
          </a:p>
        </p:txBody>
      </p:sp>
    </p:spTree>
    <p:extLst>
      <p:ext uri="{BB962C8B-B14F-4D97-AF65-F5344CB8AC3E}">
        <p14:creationId xmlns:p14="http://schemas.microsoft.com/office/powerpoint/2010/main" val="316457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tx1">
                <a:lumMod val="65000"/>
                <a:lumOff val="35000"/>
              </a:schemeClr>
            </a:gs>
            <a:gs pos="12000">
              <a:schemeClr val="tx1">
                <a:lumMod val="65000"/>
                <a:lumOff val="35000"/>
              </a:schemeClr>
            </a:gs>
            <a:gs pos="12000">
              <a:schemeClr val="bg1"/>
            </a:gs>
            <a:gs pos="100000">
              <a:srgbClr val="FAF5F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225B-FD2D-0D99-4C1A-FA7AC5BF21AF}"/>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B0C15F5-F1D7-1220-2617-3C50BCF58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C7D9AED-CFDA-AB89-1D73-6589E4DD4D3A}"/>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B30067B8-9DF9-7946-411F-7A60C36803F5}"/>
              </a:ext>
            </a:extLst>
          </p:cNvPr>
          <p:cNvSpPr>
            <a:spLocks noGrp="1"/>
          </p:cNvSpPr>
          <p:nvPr>
            <p:ph type="ftr" sz="quarter" idx="11"/>
          </p:nvPr>
        </p:nvSpPr>
        <p:spPr/>
        <p:txBody>
          <a:bodyPr/>
          <a:lstStyle/>
          <a:p>
            <a:endParaRPr lang="en-AU" dirty="0"/>
          </a:p>
        </p:txBody>
      </p:sp>
      <p:sp>
        <p:nvSpPr>
          <p:cNvPr id="7" name="Slide Number Placeholder 5">
            <a:extLst>
              <a:ext uri="{FF2B5EF4-FFF2-40B4-BE49-F238E27FC236}">
                <a16:creationId xmlns:a16="http://schemas.microsoft.com/office/drawing/2014/main" id="{EFB0BA68-FDAA-93FB-E8ED-A9C97299B737}"/>
              </a:ext>
            </a:extLst>
          </p:cNvPr>
          <p:cNvSpPr>
            <a:spLocks noGrp="1"/>
          </p:cNvSpPr>
          <p:nvPr>
            <p:ph type="sldNum" sz="quarter" idx="4"/>
          </p:nvPr>
        </p:nvSpPr>
        <p:spPr>
          <a:xfrm>
            <a:off x="9350340" y="64928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8F0A8-2269-4F57-B536-6BB83F2D29DD}" type="slidenum">
              <a:rPr lang="en-AU" smtClean="0"/>
              <a:pPr/>
              <a:t>‹#›</a:t>
            </a:fld>
            <a:endParaRPr lang="en-AU" dirty="0"/>
          </a:p>
        </p:txBody>
      </p:sp>
    </p:spTree>
    <p:extLst>
      <p:ext uri="{BB962C8B-B14F-4D97-AF65-F5344CB8AC3E}">
        <p14:creationId xmlns:p14="http://schemas.microsoft.com/office/powerpoint/2010/main" val="98307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3384-D79A-FAA9-C05C-9644119D1F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27A856C9-E915-79C2-CC72-918436678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5DFA11-786A-C246-5216-D24C6C7C9254}"/>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3BEA60B3-EE24-D801-EA9A-116BEC607E59}"/>
              </a:ext>
            </a:extLst>
          </p:cNvPr>
          <p:cNvSpPr>
            <a:spLocks noGrp="1"/>
          </p:cNvSpPr>
          <p:nvPr>
            <p:ph type="ftr" sz="quarter" idx="11"/>
          </p:nvPr>
        </p:nvSpPr>
        <p:spPr/>
        <p:txBody>
          <a:bodyPr/>
          <a:lstStyle/>
          <a:p>
            <a:endParaRPr lang="en-AU" dirty="0"/>
          </a:p>
        </p:txBody>
      </p:sp>
      <p:sp>
        <p:nvSpPr>
          <p:cNvPr id="7" name="Slide Number Placeholder 5">
            <a:extLst>
              <a:ext uri="{FF2B5EF4-FFF2-40B4-BE49-F238E27FC236}">
                <a16:creationId xmlns:a16="http://schemas.microsoft.com/office/drawing/2014/main" id="{701870BC-BB15-C891-4CEC-920B7B117E89}"/>
              </a:ext>
            </a:extLst>
          </p:cNvPr>
          <p:cNvSpPr>
            <a:spLocks noGrp="1"/>
          </p:cNvSpPr>
          <p:nvPr>
            <p:ph type="sldNum" sz="quarter" idx="4"/>
          </p:nvPr>
        </p:nvSpPr>
        <p:spPr>
          <a:xfrm>
            <a:off x="9350340" y="64928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AU" dirty="0"/>
              <a:t> No Bad Time for Cache Attacks     </a:t>
            </a:r>
            <a:fld id="{F618F0A8-2269-4F57-B536-6BB83F2D29DD}" type="slidenum">
              <a:rPr lang="en-AU" smtClean="0"/>
              <a:pPr/>
              <a:t>‹#›</a:t>
            </a:fld>
            <a:endParaRPr lang="en-AU" dirty="0"/>
          </a:p>
        </p:txBody>
      </p:sp>
    </p:spTree>
    <p:extLst>
      <p:ext uri="{BB962C8B-B14F-4D97-AF65-F5344CB8AC3E}">
        <p14:creationId xmlns:p14="http://schemas.microsoft.com/office/powerpoint/2010/main" val="141576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ADC6-9BEC-25CB-C05D-3B27071D3FF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5419368-4BC0-5FDE-1328-A58AB465EB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32A203B-DF49-B43C-9C6C-64ACD12BB9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68941FD-ACBB-B503-E02B-3291A515ECDD}"/>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7C64917A-86AC-6CFD-AEED-5A8FF76E2F47}"/>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5A414B5-848E-9988-9E65-56005B965ACD}"/>
              </a:ext>
            </a:extLst>
          </p:cNvPr>
          <p:cNvSpPr>
            <a:spLocks noGrp="1"/>
          </p:cNvSpPr>
          <p:nvPr>
            <p:ph type="sldNum" sz="quarter" idx="12"/>
          </p:nvPr>
        </p:nvSpPr>
        <p:spPr/>
        <p:txBody>
          <a:bodyPr/>
          <a:lstStyle/>
          <a:p>
            <a:fld id="{F618F0A8-2269-4F57-B536-6BB83F2D29DD}" type="slidenum">
              <a:rPr lang="en-AU" smtClean="0"/>
              <a:t>‹#›</a:t>
            </a:fld>
            <a:endParaRPr lang="en-AU"/>
          </a:p>
        </p:txBody>
      </p:sp>
    </p:spTree>
    <p:extLst>
      <p:ext uri="{BB962C8B-B14F-4D97-AF65-F5344CB8AC3E}">
        <p14:creationId xmlns:p14="http://schemas.microsoft.com/office/powerpoint/2010/main" val="121807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84F5-47EE-3C7E-1584-6347DD9E1ED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4C41600-85FF-2AE1-4873-984164C62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DC2AA-DF0C-5A61-6395-9890E3B57F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911F08A-A0B6-0BD0-4D65-1D8C9B43A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23B3A9-2A6D-262D-D529-666732295F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EBCB27-57B5-8A5D-51B2-0AB84EBAE0F5}"/>
              </a:ext>
            </a:extLst>
          </p:cNvPr>
          <p:cNvSpPr>
            <a:spLocks noGrp="1"/>
          </p:cNvSpPr>
          <p:nvPr>
            <p:ph type="dt" sz="half" idx="10"/>
          </p:nvPr>
        </p:nvSpPr>
        <p:spPr/>
        <p:txBody>
          <a:bodyPr/>
          <a:lstStyle/>
          <a:p>
            <a:endParaRPr lang="en-AU"/>
          </a:p>
        </p:txBody>
      </p:sp>
      <p:sp>
        <p:nvSpPr>
          <p:cNvPr id="8" name="Footer Placeholder 7">
            <a:extLst>
              <a:ext uri="{FF2B5EF4-FFF2-40B4-BE49-F238E27FC236}">
                <a16:creationId xmlns:a16="http://schemas.microsoft.com/office/drawing/2014/main" id="{F57DDA15-94AF-EC3B-A52F-5DEE3A68DC67}"/>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FFAA5437-B2EF-3B02-B968-520CCB88DB92}"/>
              </a:ext>
            </a:extLst>
          </p:cNvPr>
          <p:cNvSpPr>
            <a:spLocks noGrp="1"/>
          </p:cNvSpPr>
          <p:nvPr>
            <p:ph type="sldNum" sz="quarter" idx="12"/>
          </p:nvPr>
        </p:nvSpPr>
        <p:spPr/>
        <p:txBody>
          <a:bodyPr/>
          <a:lstStyle/>
          <a:p>
            <a:fld id="{F618F0A8-2269-4F57-B536-6BB83F2D29DD}" type="slidenum">
              <a:rPr lang="en-AU" smtClean="0"/>
              <a:t>‹#›</a:t>
            </a:fld>
            <a:endParaRPr lang="en-AU"/>
          </a:p>
        </p:txBody>
      </p:sp>
    </p:spTree>
    <p:extLst>
      <p:ext uri="{BB962C8B-B14F-4D97-AF65-F5344CB8AC3E}">
        <p14:creationId xmlns:p14="http://schemas.microsoft.com/office/powerpoint/2010/main" val="420962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3314-866B-D2B8-D5EA-1BD50790C53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181759B-8DED-C810-85E2-EFDB15FC1944}"/>
              </a:ext>
            </a:extLst>
          </p:cNvPr>
          <p:cNvSpPr>
            <a:spLocks noGrp="1"/>
          </p:cNvSpPr>
          <p:nvPr>
            <p:ph type="dt" sz="half" idx="10"/>
          </p:nvPr>
        </p:nvSpPr>
        <p:spPr/>
        <p:txBody>
          <a:bodyPr/>
          <a:lstStyle/>
          <a:p>
            <a:endParaRPr lang="en-AU"/>
          </a:p>
        </p:txBody>
      </p:sp>
      <p:sp>
        <p:nvSpPr>
          <p:cNvPr id="4" name="Footer Placeholder 3">
            <a:extLst>
              <a:ext uri="{FF2B5EF4-FFF2-40B4-BE49-F238E27FC236}">
                <a16:creationId xmlns:a16="http://schemas.microsoft.com/office/drawing/2014/main" id="{36296854-B595-035F-EC9D-B42D124FB47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7658EF6-20D8-AAC0-73F8-C069790CD928}"/>
              </a:ext>
            </a:extLst>
          </p:cNvPr>
          <p:cNvSpPr>
            <a:spLocks noGrp="1"/>
          </p:cNvSpPr>
          <p:nvPr>
            <p:ph type="sldNum" sz="quarter" idx="4"/>
          </p:nvPr>
        </p:nvSpPr>
        <p:spPr>
          <a:xfrm>
            <a:off x="9350340" y="64928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AU" dirty="0"/>
              <a:t> No Bad Time for Cache Attacks     </a:t>
            </a:r>
            <a:fld id="{F618F0A8-2269-4F57-B536-6BB83F2D29DD}" type="slidenum">
              <a:rPr lang="en-AU" smtClean="0"/>
              <a:pPr/>
              <a:t>‹#›</a:t>
            </a:fld>
            <a:endParaRPr lang="en-AU" dirty="0"/>
          </a:p>
        </p:txBody>
      </p:sp>
    </p:spTree>
    <p:extLst>
      <p:ext uri="{BB962C8B-B14F-4D97-AF65-F5344CB8AC3E}">
        <p14:creationId xmlns:p14="http://schemas.microsoft.com/office/powerpoint/2010/main" val="108820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9CE6A5-A590-12BA-5C64-12347C40BAF4}"/>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D9D7278B-CF14-5614-47FF-06EA9770F1F9}"/>
              </a:ext>
            </a:extLst>
          </p:cNvPr>
          <p:cNvSpPr>
            <a:spLocks noGrp="1"/>
          </p:cNvSpPr>
          <p:nvPr>
            <p:ph type="ftr" sz="quarter" idx="11"/>
          </p:nvPr>
        </p:nvSpPr>
        <p:spPr/>
        <p:txBody>
          <a:bodyPr/>
          <a:lstStyle/>
          <a:p>
            <a:endParaRPr lang="en-AU" dirty="0"/>
          </a:p>
        </p:txBody>
      </p:sp>
      <p:sp>
        <p:nvSpPr>
          <p:cNvPr id="5" name="Slide Number Placeholder 5">
            <a:extLst>
              <a:ext uri="{FF2B5EF4-FFF2-40B4-BE49-F238E27FC236}">
                <a16:creationId xmlns:a16="http://schemas.microsoft.com/office/drawing/2014/main" id="{35E42F10-65FB-9440-4E51-05C46FF7277A}"/>
              </a:ext>
            </a:extLst>
          </p:cNvPr>
          <p:cNvSpPr>
            <a:spLocks noGrp="1"/>
          </p:cNvSpPr>
          <p:nvPr>
            <p:ph type="sldNum" sz="quarter" idx="4"/>
          </p:nvPr>
        </p:nvSpPr>
        <p:spPr>
          <a:xfrm>
            <a:off x="9350340" y="64928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8F0A8-2269-4F57-B536-6BB83F2D29DD}" type="slidenum">
              <a:rPr lang="en-AU" smtClean="0"/>
              <a:pPr/>
              <a:t>‹#›</a:t>
            </a:fld>
            <a:endParaRPr lang="en-AU" dirty="0"/>
          </a:p>
        </p:txBody>
      </p:sp>
    </p:spTree>
    <p:extLst>
      <p:ext uri="{BB962C8B-B14F-4D97-AF65-F5344CB8AC3E}">
        <p14:creationId xmlns:p14="http://schemas.microsoft.com/office/powerpoint/2010/main" val="406323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0ECA-2552-BDE2-5677-87322C706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BC28835-B765-1E81-0210-7A4541A144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17C269D-3E38-09F2-2F0B-11E260757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FF807-BEF4-1AB8-BD9F-A01901F880B7}"/>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CC67DAA9-CB94-0B0D-2AC3-AE2AE6C8941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8452A813-6B93-B376-6CF5-A16E2C4483F1}"/>
              </a:ext>
            </a:extLst>
          </p:cNvPr>
          <p:cNvSpPr>
            <a:spLocks noGrp="1"/>
          </p:cNvSpPr>
          <p:nvPr>
            <p:ph type="sldNum" sz="quarter" idx="12"/>
          </p:nvPr>
        </p:nvSpPr>
        <p:spPr/>
        <p:txBody>
          <a:bodyPr/>
          <a:lstStyle/>
          <a:p>
            <a:fld id="{F618F0A8-2269-4F57-B536-6BB83F2D29DD}" type="slidenum">
              <a:rPr lang="en-AU" smtClean="0"/>
              <a:t>‹#›</a:t>
            </a:fld>
            <a:endParaRPr lang="en-AU"/>
          </a:p>
        </p:txBody>
      </p:sp>
    </p:spTree>
    <p:extLst>
      <p:ext uri="{BB962C8B-B14F-4D97-AF65-F5344CB8AC3E}">
        <p14:creationId xmlns:p14="http://schemas.microsoft.com/office/powerpoint/2010/main" val="270395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0E88-FA78-1889-A96D-09FC921459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17EF829-0B05-8C7B-AAED-8B7ADEF31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084B319-FA54-FFA2-A684-E90BCD4E9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E670F8-FF85-30F4-8541-5AF8CBF0D0DE}"/>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DD4BE2DD-6C3A-9CA7-2ED2-CEC8B3D9EA2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7C426F6-1590-D0F5-D4EF-6A38DAB0AE72}"/>
              </a:ext>
            </a:extLst>
          </p:cNvPr>
          <p:cNvSpPr>
            <a:spLocks noGrp="1"/>
          </p:cNvSpPr>
          <p:nvPr>
            <p:ph type="sldNum" sz="quarter" idx="12"/>
          </p:nvPr>
        </p:nvSpPr>
        <p:spPr/>
        <p:txBody>
          <a:bodyPr/>
          <a:lstStyle/>
          <a:p>
            <a:fld id="{F618F0A8-2269-4F57-B536-6BB83F2D29DD}" type="slidenum">
              <a:rPr lang="en-AU" smtClean="0"/>
              <a:t>‹#›</a:t>
            </a:fld>
            <a:endParaRPr lang="en-AU"/>
          </a:p>
        </p:txBody>
      </p:sp>
    </p:spTree>
    <p:extLst>
      <p:ext uri="{BB962C8B-B14F-4D97-AF65-F5344CB8AC3E}">
        <p14:creationId xmlns:p14="http://schemas.microsoft.com/office/powerpoint/2010/main" val="281928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65000"/>
                <a:lumOff val="35000"/>
              </a:schemeClr>
            </a:gs>
            <a:gs pos="12000">
              <a:schemeClr val="tx1">
                <a:lumMod val="65000"/>
                <a:lumOff val="35000"/>
              </a:schemeClr>
            </a:gs>
            <a:gs pos="1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FA2B48-B0E0-A147-4E50-065393BB2979}"/>
              </a:ext>
            </a:extLst>
          </p:cNvPr>
          <p:cNvSpPr>
            <a:spLocks noGrp="1"/>
          </p:cNvSpPr>
          <p:nvPr>
            <p:ph type="title"/>
          </p:nvPr>
        </p:nvSpPr>
        <p:spPr>
          <a:xfrm>
            <a:off x="0" y="1"/>
            <a:ext cx="12093540" cy="84248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B3F2552-AED5-BE1E-15F1-AB86090DB9FE}"/>
              </a:ext>
            </a:extLst>
          </p:cNvPr>
          <p:cNvSpPr>
            <a:spLocks noGrp="1"/>
          </p:cNvSpPr>
          <p:nvPr>
            <p:ph type="body" idx="1"/>
          </p:nvPr>
        </p:nvSpPr>
        <p:spPr>
          <a:xfrm>
            <a:off x="0" y="976046"/>
            <a:ext cx="12192000" cy="58819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CCF27D8F-1103-74BB-6FA6-17BE962DF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a:extLst>
              <a:ext uri="{FF2B5EF4-FFF2-40B4-BE49-F238E27FC236}">
                <a16:creationId xmlns:a16="http://schemas.microsoft.com/office/drawing/2014/main" id="{B98B24B7-A8B3-43FB-D134-1D5049478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F2919BFC-B5DA-B701-639F-B4DFD12ECA78}"/>
              </a:ext>
            </a:extLst>
          </p:cNvPr>
          <p:cNvSpPr>
            <a:spLocks noGrp="1"/>
          </p:cNvSpPr>
          <p:nvPr>
            <p:ph type="sldNum" sz="quarter" idx="4"/>
          </p:nvPr>
        </p:nvSpPr>
        <p:spPr>
          <a:xfrm>
            <a:off x="9350340" y="64928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8F0A8-2269-4F57-B536-6BB83F2D29DD}" type="slidenum">
              <a:rPr lang="en-AU" smtClean="0"/>
              <a:pPr/>
              <a:t>‹#›</a:t>
            </a:fld>
            <a:endParaRPr lang="en-AU" dirty="0"/>
          </a:p>
        </p:txBody>
      </p:sp>
    </p:spTree>
    <p:extLst>
      <p:ext uri="{BB962C8B-B14F-4D97-AF65-F5344CB8AC3E}">
        <p14:creationId xmlns:p14="http://schemas.microsoft.com/office/powerpoint/2010/main" val="246256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gif"/><Relationship Id="rId5" Type="http://schemas.openxmlformats.org/officeDocument/2006/relationships/image" Target="../media/image8.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20F1-D4EF-1C5D-04DE-8E912BCFC8DA}"/>
              </a:ext>
            </a:extLst>
          </p:cNvPr>
          <p:cNvSpPr>
            <a:spLocks noGrp="1"/>
          </p:cNvSpPr>
          <p:nvPr>
            <p:ph type="ctrTitle"/>
          </p:nvPr>
        </p:nvSpPr>
        <p:spPr>
          <a:xfrm>
            <a:off x="647271" y="1122363"/>
            <a:ext cx="10798139" cy="1655762"/>
          </a:xfrm>
        </p:spPr>
        <p:txBody>
          <a:bodyPr>
            <a:normAutofit fontScale="90000"/>
          </a:bodyPr>
          <a:lstStyle/>
          <a:p>
            <a:r>
              <a:rPr lang="en-AU" dirty="0"/>
              <a:t>Microarchitectural Weird Machines</a:t>
            </a:r>
          </a:p>
        </p:txBody>
      </p:sp>
      <p:sp>
        <p:nvSpPr>
          <p:cNvPr id="3" name="Subtitle 2">
            <a:extLst>
              <a:ext uri="{FF2B5EF4-FFF2-40B4-BE49-F238E27FC236}">
                <a16:creationId xmlns:a16="http://schemas.microsoft.com/office/drawing/2014/main" id="{904DFCAD-AEE3-BFF6-1051-806F127C4B58}"/>
              </a:ext>
            </a:extLst>
          </p:cNvPr>
          <p:cNvSpPr>
            <a:spLocks noGrp="1"/>
          </p:cNvSpPr>
          <p:nvPr>
            <p:ph type="subTitle" idx="1"/>
          </p:nvPr>
        </p:nvSpPr>
        <p:spPr/>
        <p:txBody>
          <a:bodyPr>
            <a:normAutofit lnSpcReduction="10000"/>
          </a:bodyPr>
          <a:lstStyle/>
          <a:p>
            <a:r>
              <a:rPr lang="en-AU" sz="3200" dirty="0"/>
              <a:t>Yuval Yarom</a:t>
            </a:r>
          </a:p>
          <a:p>
            <a:endParaRPr lang="en-AU" sz="3200" dirty="0"/>
          </a:p>
          <a:p>
            <a:r>
              <a:rPr lang="en-AU" sz="3200" dirty="0"/>
              <a:t>Ruhr University Bochum</a:t>
            </a:r>
          </a:p>
        </p:txBody>
      </p:sp>
      <p:sp>
        <p:nvSpPr>
          <p:cNvPr id="4" name="Slide Number Placeholder 3">
            <a:extLst>
              <a:ext uri="{FF2B5EF4-FFF2-40B4-BE49-F238E27FC236}">
                <a16:creationId xmlns:a16="http://schemas.microsoft.com/office/drawing/2014/main" id="{36E5A1BD-7C71-538D-4B67-C9B0451ACE74}"/>
              </a:ext>
            </a:extLst>
          </p:cNvPr>
          <p:cNvSpPr>
            <a:spLocks noGrp="1"/>
          </p:cNvSpPr>
          <p:nvPr>
            <p:ph type="sldNum" sz="quarter" idx="12"/>
          </p:nvPr>
        </p:nvSpPr>
        <p:spPr/>
        <p:txBody>
          <a:bodyPr/>
          <a:lstStyle/>
          <a:p>
            <a:fld id="{F618F0A8-2269-4F57-B536-6BB83F2D29DD}" type="slidenum">
              <a:rPr lang="en-AU" smtClean="0"/>
              <a:t>1</a:t>
            </a:fld>
            <a:endParaRPr lang="en-AU" dirty="0"/>
          </a:p>
        </p:txBody>
      </p:sp>
    </p:spTree>
    <p:extLst>
      <p:ext uri="{BB962C8B-B14F-4D97-AF65-F5344CB8AC3E}">
        <p14:creationId xmlns:p14="http://schemas.microsoft.com/office/powerpoint/2010/main" val="399263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F62F3738-1D44-C38A-8623-62A444325700}"/>
              </a:ext>
            </a:extLst>
          </p:cNvPr>
          <p:cNvSpPr/>
          <p:nvPr/>
        </p:nvSpPr>
        <p:spPr>
          <a:xfrm>
            <a:off x="8140393" y="3617086"/>
            <a:ext cx="556768" cy="222707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4">
            <a:extLst>
              <a:ext uri="{FF2B5EF4-FFF2-40B4-BE49-F238E27FC236}">
                <a16:creationId xmlns:a16="http://schemas.microsoft.com/office/drawing/2014/main" id="{2C1045A9-7F07-F25E-C6EC-D6107363955D}"/>
              </a:ext>
            </a:extLst>
          </p:cNvPr>
          <p:cNvSpPr>
            <a:spLocks noGrp="1"/>
          </p:cNvSpPr>
          <p:nvPr>
            <p:ph type="title"/>
          </p:nvPr>
        </p:nvSpPr>
        <p:spPr/>
        <p:txBody>
          <a:bodyPr/>
          <a:lstStyle/>
          <a:p>
            <a:r>
              <a:rPr lang="en-AU" dirty="0"/>
              <a:t>More Emergent Behaviour</a:t>
            </a:r>
          </a:p>
        </p:txBody>
      </p:sp>
      <p:sp>
        <p:nvSpPr>
          <p:cNvPr id="62" name="Content Placeholder 61">
            <a:extLst>
              <a:ext uri="{FF2B5EF4-FFF2-40B4-BE49-F238E27FC236}">
                <a16:creationId xmlns:a16="http://schemas.microsoft.com/office/drawing/2014/main" id="{161ABBBD-763B-D97A-9822-D23613B185B6}"/>
              </a:ext>
            </a:extLst>
          </p:cNvPr>
          <p:cNvSpPr>
            <a:spLocks noGrp="1"/>
          </p:cNvSpPr>
          <p:nvPr>
            <p:ph idx="1"/>
          </p:nvPr>
        </p:nvSpPr>
        <p:spPr/>
        <p:txBody>
          <a:bodyPr/>
          <a:lstStyle/>
          <a:p>
            <a:r>
              <a:rPr lang="en-AU" dirty="0"/>
              <a:t>Fill a cache set with data</a:t>
            </a:r>
          </a:p>
          <a:p>
            <a:endParaRPr lang="en-AU" dirty="0"/>
          </a:p>
          <a:p>
            <a:r>
              <a:rPr lang="en-AU" dirty="0"/>
              <a:t>Wait a bit</a:t>
            </a:r>
          </a:p>
          <a:p>
            <a:endParaRPr lang="en-AU" dirty="0"/>
          </a:p>
          <a:p>
            <a:r>
              <a:rPr lang="en-AU" dirty="0"/>
              <a:t>Measure access time to data</a:t>
            </a:r>
          </a:p>
          <a:p>
            <a:endParaRPr lang="en-AU" dirty="0"/>
          </a:p>
          <a:p>
            <a:r>
              <a:rPr lang="en-AU" dirty="0"/>
              <a:t>Can monitor other programs!</a:t>
            </a:r>
          </a:p>
        </p:txBody>
      </p:sp>
      <p:sp>
        <p:nvSpPr>
          <p:cNvPr id="4" name="Slide Number Placeholder 3">
            <a:extLst>
              <a:ext uri="{FF2B5EF4-FFF2-40B4-BE49-F238E27FC236}">
                <a16:creationId xmlns:a16="http://schemas.microsoft.com/office/drawing/2014/main" id="{9AE49D0D-6AAD-CB1F-D3C1-D38A36F505E3}"/>
              </a:ext>
            </a:extLst>
          </p:cNvPr>
          <p:cNvSpPr>
            <a:spLocks noGrp="1"/>
          </p:cNvSpPr>
          <p:nvPr>
            <p:ph type="sldNum" sz="quarter" idx="4"/>
          </p:nvPr>
        </p:nvSpPr>
        <p:spPr/>
        <p:txBody>
          <a:bodyPr/>
          <a:lstStyle/>
          <a:p>
            <a:fld id="{F618F0A8-2269-4F57-B536-6BB83F2D29DD}" type="slidenum">
              <a:rPr lang="en-AU" smtClean="0"/>
              <a:pPr/>
              <a:t>10</a:t>
            </a:fld>
            <a:endParaRPr lang="en-AU" dirty="0"/>
          </a:p>
        </p:txBody>
      </p:sp>
      <p:grpSp>
        <p:nvGrpSpPr>
          <p:cNvPr id="52" name="Group 51">
            <a:extLst>
              <a:ext uri="{FF2B5EF4-FFF2-40B4-BE49-F238E27FC236}">
                <a16:creationId xmlns:a16="http://schemas.microsoft.com/office/drawing/2014/main" id="{84C86FE0-0B82-F97D-FC1E-68C62FDD4964}"/>
              </a:ext>
            </a:extLst>
          </p:cNvPr>
          <p:cNvGrpSpPr/>
          <p:nvPr/>
        </p:nvGrpSpPr>
        <p:grpSpPr>
          <a:xfrm>
            <a:off x="6470087" y="3617086"/>
            <a:ext cx="4454150" cy="2227075"/>
            <a:chOff x="2160000" y="2880000"/>
            <a:chExt cx="2880000" cy="1440000"/>
          </a:xfrm>
        </p:grpSpPr>
        <p:grpSp>
          <p:nvGrpSpPr>
            <p:cNvPr id="11" name="Group 10">
              <a:extLst>
                <a:ext uri="{FF2B5EF4-FFF2-40B4-BE49-F238E27FC236}">
                  <a16:creationId xmlns:a16="http://schemas.microsoft.com/office/drawing/2014/main" id="{C76AEB47-6F72-CC5A-63F5-CAFA3C9E73B1}"/>
                </a:ext>
              </a:extLst>
            </p:cNvPr>
            <p:cNvGrpSpPr/>
            <p:nvPr/>
          </p:nvGrpSpPr>
          <p:grpSpPr>
            <a:xfrm>
              <a:off x="3960000" y="2880000"/>
              <a:ext cx="360000" cy="1440000"/>
              <a:chOff x="3960000" y="2880000"/>
              <a:chExt cx="360000" cy="1440000"/>
            </a:xfrm>
          </p:grpSpPr>
          <p:sp>
            <p:nvSpPr>
              <p:cNvPr id="6" name="Rectangle 5">
                <a:extLst>
                  <a:ext uri="{FF2B5EF4-FFF2-40B4-BE49-F238E27FC236}">
                    <a16:creationId xmlns:a16="http://schemas.microsoft.com/office/drawing/2014/main" id="{5144E111-31D8-68A2-9941-CA5DC130A8FB}"/>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434EFEF4-9638-3747-9B92-BEA0DE0E196D}"/>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9B0DF9E-6F0B-697C-34F6-90F042F2FB7F}"/>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5464760-3EFE-D1B9-E34E-D6062962508C}"/>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a:extLst>
                <a:ext uri="{FF2B5EF4-FFF2-40B4-BE49-F238E27FC236}">
                  <a16:creationId xmlns:a16="http://schemas.microsoft.com/office/drawing/2014/main" id="{5785BA30-D1E0-F970-9559-9176FAF6A851}"/>
                </a:ext>
              </a:extLst>
            </p:cNvPr>
            <p:cNvGrpSpPr/>
            <p:nvPr/>
          </p:nvGrpSpPr>
          <p:grpSpPr>
            <a:xfrm>
              <a:off x="2520000" y="2880000"/>
              <a:ext cx="360000" cy="1440000"/>
              <a:chOff x="3960000" y="2880000"/>
              <a:chExt cx="360000" cy="1440000"/>
            </a:xfrm>
          </p:grpSpPr>
          <p:sp>
            <p:nvSpPr>
              <p:cNvPr id="13" name="Rectangle 12">
                <a:extLst>
                  <a:ext uri="{FF2B5EF4-FFF2-40B4-BE49-F238E27FC236}">
                    <a16:creationId xmlns:a16="http://schemas.microsoft.com/office/drawing/2014/main" id="{0969929A-7C36-578D-0AD9-AC8BB1668211}"/>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9CEE9383-9314-4335-B39E-BF7D2EFF1812}"/>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6EE074B6-2570-C178-2C15-A850CD42B3E2}"/>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A339FE2C-1918-B3A7-F5EB-EFB949939382}"/>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6D875955-34BB-824F-9428-1EECEEB26E09}"/>
                </a:ext>
              </a:extLst>
            </p:cNvPr>
            <p:cNvGrpSpPr/>
            <p:nvPr/>
          </p:nvGrpSpPr>
          <p:grpSpPr>
            <a:xfrm>
              <a:off x="4320000" y="2880000"/>
              <a:ext cx="360000" cy="1440000"/>
              <a:chOff x="3960000" y="2880000"/>
              <a:chExt cx="360000" cy="1440000"/>
            </a:xfrm>
          </p:grpSpPr>
          <p:sp>
            <p:nvSpPr>
              <p:cNvPr id="18" name="Rectangle 17">
                <a:extLst>
                  <a:ext uri="{FF2B5EF4-FFF2-40B4-BE49-F238E27FC236}">
                    <a16:creationId xmlns:a16="http://schemas.microsoft.com/office/drawing/2014/main" id="{010B1003-C934-EBD6-1654-808A3389F3CA}"/>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A7B859A5-3AC0-9377-88B7-045E9C6F61FF}"/>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259251C-460A-9F41-02E6-37FDBC63E556}"/>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BDB31326-F3E5-4CD7-99DC-9A3D4F8CF05B}"/>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2" name="Group 21">
              <a:extLst>
                <a:ext uri="{FF2B5EF4-FFF2-40B4-BE49-F238E27FC236}">
                  <a16:creationId xmlns:a16="http://schemas.microsoft.com/office/drawing/2014/main" id="{E913D525-5848-9EB7-BD22-80F5A7A8BFF8}"/>
                </a:ext>
              </a:extLst>
            </p:cNvPr>
            <p:cNvGrpSpPr/>
            <p:nvPr/>
          </p:nvGrpSpPr>
          <p:grpSpPr>
            <a:xfrm>
              <a:off x="2160000" y="2880000"/>
              <a:ext cx="360000" cy="1440000"/>
              <a:chOff x="3960000" y="2880000"/>
              <a:chExt cx="360000" cy="1440000"/>
            </a:xfrm>
          </p:grpSpPr>
          <p:sp>
            <p:nvSpPr>
              <p:cNvPr id="23" name="Rectangle 22">
                <a:extLst>
                  <a:ext uri="{FF2B5EF4-FFF2-40B4-BE49-F238E27FC236}">
                    <a16:creationId xmlns:a16="http://schemas.microsoft.com/office/drawing/2014/main" id="{995A6EEA-E47C-603A-6558-C4BDF409C0F2}"/>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24758ABE-E9B7-798A-8A2F-BA6327E46F16}"/>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8ED92E71-FF81-4123-8AB7-6698EAFFA4F1}"/>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ACC7971B-FD6B-167D-DB98-0783A810A0EE}"/>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7" name="Group 26">
              <a:extLst>
                <a:ext uri="{FF2B5EF4-FFF2-40B4-BE49-F238E27FC236}">
                  <a16:creationId xmlns:a16="http://schemas.microsoft.com/office/drawing/2014/main" id="{79F05177-44CD-CDDC-6CFD-C0E0CF1819D1}"/>
                </a:ext>
              </a:extLst>
            </p:cNvPr>
            <p:cNvGrpSpPr/>
            <p:nvPr/>
          </p:nvGrpSpPr>
          <p:grpSpPr>
            <a:xfrm>
              <a:off x="3240000" y="2880000"/>
              <a:ext cx="360000" cy="1440000"/>
              <a:chOff x="3960000" y="2880000"/>
              <a:chExt cx="360000" cy="1440000"/>
            </a:xfrm>
          </p:grpSpPr>
          <p:sp>
            <p:nvSpPr>
              <p:cNvPr id="28" name="Rectangle 27">
                <a:extLst>
                  <a:ext uri="{FF2B5EF4-FFF2-40B4-BE49-F238E27FC236}">
                    <a16:creationId xmlns:a16="http://schemas.microsoft.com/office/drawing/2014/main" id="{70FFA03D-C6F6-4BF9-115C-E3FE2D1AE973}"/>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3709114E-712E-DA52-A9B2-A8C33841C136}"/>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9BA89FF4-99AA-0DB5-CC76-21056B9DFF55}"/>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2F6E0996-088D-C9F0-F2C5-931135941C88}"/>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2" name="Group 31">
              <a:extLst>
                <a:ext uri="{FF2B5EF4-FFF2-40B4-BE49-F238E27FC236}">
                  <a16:creationId xmlns:a16="http://schemas.microsoft.com/office/drawing/2014/main" id="{E38BA144-7638-141D-C5AA-D0114144396B}"/>
                </a:ext>
              </a:extLst>
            </p:cNvPr>
            <p:cNvGrpSpPr/>
            <p:nvPr/>
          </p:nvGrpSpPr>
          <p:grpSpPr>
            <a:xfrm>
              <a:off x="2880000" y="2880000"/>
              <a:ext cx="360000" cy="1440000"/>
              <a:chOff x="3960000" y="2880000"/>
              <a:chExt cx="360000" cy="1440000"/>
            </a:xfrm>
          </p:grpSpPr>
          <p:sp>
            <p:nvSpPr>
              <p:cNvPr id="33" name="Rectangle 32">
                <a:extLst>
                  <a:ext uri="{FF2B5EF4-FFF2-40B4-BE49-F238E27FC236}">
                    <a16:creationId xmlns:a16="http://schemas.microsoft.com/office/drawing/2014/main" id="{611F1E9D-3224-1ACB-7BB3-ADB3702BBDBA}"/>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25587A64-4B3D-9F4D-540D-9717A31ADD3B}"/>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508EB9D4-3D5D-4D27-AAD2-D8DAA838BCC6}"/>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9AD170CF-C396-E599-33E7-79E5E1F17530}"/>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7" name="Group 36">
              <a:extLst>
                <a:ext uri="{FF2B5EF4-FFF2-40B4-BE49-F238E27FC236}">
                  <a16:creationId xmlns:a16="http://schemas.microsoft.com/office/drawing/2014/main" id="{016E16B8-A88B-7E7A-954A-C29CB08BFF89}"/>
                </a:ext>
              </a:extLst>
            </p:cNvPr>
            <p:cNvGrpSpPr/>
            <p:nvPr/>
          </p:nvGrpSpPr>
          <p:grpSpPr>
            <a:xfrm>
              <a:off x="3600000" y="2880000"/>
              <a:ext cx="360000" cy="1440000"/>
              <a:chOff x="3960000" y="2880000"/>
              <a:chExt cx="360000" cy="1440000"/>
            </a:xfrm>
          </p:grpSpPr>
          <p:sp>
            <p:nvSpPr>
              <p:cNvPr id="38" name="Rectangle 37">
                <a:extLst>
                  <a:ext uri="{FF2B5EF4-FFF2-40B4-BE49-F238E27FC236}">
                    <a16:creationId xmlns:a16="http://schemas.microsoft.com/office/drawing/2014/main" id="{D4415E29-4C1E-9867-7EFE-D285327851C6}"/>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CC47C3B5-C66B-F840-3163-344770219804}"/>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589E69E5-87B9-5890-6C11-4A681CE282D8}"/>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0C684F38-195B-CD9F-975F-7E3FDF1D318D}"/>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7" name="Group 46">
              <a:extLst>
                <a:ext uri="{FF2B5EF4-FFF2-40B4-BE49-F238E27FC236}">
                  <a16:creationId xmlns:a16="http://schemas.microsoft.com/office/drawing/2014/main" id="{8BDC5E37-E587-4FA8-3EFE-D9048D2E2CA9}"/>
                </a:ext>
              </a:extLst>
            </p:cNvPr>
            <p:cNvGrpSpPr/>
            <p:nvPr/>
          </p:nvGrpSpPr>
          <p:grpSpPr>
            <a:xfrm>
              <a:off x="4680000" y="2880000"/>
              <a:ext cx="360000" cy="1440000"/>
              <a:chOff x="3960000" y="2880000"/>
              <a:chExt cx="360000" cy="1440000"/>
            </a:xfrm>
          </p:grpSpPr>
          <p:sp>
            <p:nvSpPr>
              <p:cNvPr id="48" name="Rectangle 47">
                <a:extLst>
                  <a:ext uri="{FF2B5EF4-FFF2-40B4-BE49-F238E27FC236}">
                    <a16:creationId xmlns:a16="http://schemas.microsoft.com/office/drawing/2014/main" id="{46660B4B-0A14-F2F0-E47A-1A7A50C80444}"/>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8FCE988F-3C53-8611-F2BF-C27371BE6234}"/>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C0298A42-59E9-B3CB-1209-BFDA99407B9A}"/>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ECD94FAA-33DD-0726-857A-C2757C946CAC}"/>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pic>
        <p:nvPicPr>
          <p:cNvPr id="3074" name="Picture 2" descr="evil&quot; Icon - Download for free – Iconduck">
            <a:extLst>
              <a:ext uri="{FF2B5EF4-FFF2-40B4-BE49-F238E27FC236}">
                <a16:creationId xmlns:a16="http://schemas.microsoft.com/office/drawing/2014/main" id="{2E4E13C4-C694-5898-285B-FDE336FE627B}"/>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73581" y="1307802"/>
            <a:ext cx="1065846" cy="10164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im, bullseye, employee, person, prey, target, victim icon - Download on  Iconfinder">
            <a:extLst>
              <a:ext uri="{FF2B5EF4-FFF2-40B4-BE49-F238E27FC236}">
                <a16:creationId xmlns:a16="http://schemas.microsoft.com/office/drawing/2014/main" id="{F79D7EA2-4FFA-35D8-3DCD-5460153F914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5590" y="1233139"/>
            <a:ext cx="1165762" cy="1165762"/>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a:extLst>
              <a:ext uri="{FF2B5EF4-FFF2-40B4-BE49-F238E27FC236}">
                <a16:creationId xmlns:a16="http://schemas.microsoft.com/office/drawing/2014/main" id="{2366AFC1-B6D8-7DAA-961F-6C36ED8C9861}"/>
              </a:ext>
            </a:extLst>
          </p:cNvPr>
          <p:cNvSpPr>
            <a:spLocks/>
          </p:cNvSpPr>
          <p:nvPr/>
        </p:nvSpPr>
        <p:spPr>
          <a:xfrm>
            <a:off x="8140392" y="4172190"/>
            <a:ext cx="556769" cy="556769"/>
          </a:xfrm>
          <a:prstGeom prst="rect">
            <a:avLst/>
          </a:prstGeom>
          <a:solidFill>
            <a:schemeClr val="accent5">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3" name="Picture 62" descr="thumb4.gif">
            <a:extLst>
              <a:ext uri="{FF2B5EF4-FFF2-40B4-BE49-F238E27FC236}">
                <a16:creationId xmlns:a16="http://schemas.microsoft.com/office/drawing/2014/main" id="{8D03EE4D-F7A9-23F2-DC17-7F62F836B7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8957" y="2081827"/>
            <a:ext cx="1162688" cy="1162688"/>
          </a:xfrm>
          <a:prstGeom prst="rect">
            <a:avLst/>
          </a:prstGeom>
        </p:spPr>
      </p:pic>
      <p:pic>
        <p:nvPicPr>
          <p:cNvPr id="3072" name="Picture 2" descr="Hourglass Clipart">
            <a:extLst>
              <a:ext uri="{FF2B5EF4-FFF2-40B4-BE49-F238E27FC236}">
                <a16:creationId xmlns:a16="http://schemas.microsoft.com/office/drawing/2014/main" id="{3FDD1E27-5BB8-F46F-EC18-504B2DCED3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602" y="707422"/>
            <a:ext cx="1876430" cy="1876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xEl>
                                              <p:pRg st="0" end="0"/>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1"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up)">
                                      <p:cBhvr>
                                        <p:cTn id="14" dur="10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
                                            <p:txEl>
                                              <p:pRg st="4" end="4"/>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6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uiExpand="1" build="p"/>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64262D-9C53-D7C7-DFE9-1907FEE39449}"/>
              </a:ext>
            </a:extLst>
          </p:cNvPr>
          <p:cNvSpPr/>
          <p:nvPr/>
        </p:nvSpPr>
        <p:spPr>
          <a:xfrm>
            <a:off x="7578203" y="5165573"/>
            <a:ext cx="3634631" cy="28371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14" name="Rectangle 13">
            <a:extLst>
              <a:ext uri="{FF2B5EF4-FFF2-40B4-BE49-F238E27FC236}">
                <a16:creationId xmlns:a16="http://schemas.microsoft.com/office/drawing/2014/main" id="{B5386762-FB7C-4D70-E78C-896515810698}"/>
              </a:ext>
            </a:extLst>
          </p:cNvPr>
          <p:cNvSpPr/>
          <p:nvPr/>
        </p:nvSpPr>
        <p:spPr>
          <a:xfrm>
            <a:off x="8500579" y="5165573"/>
            <a:ext cx="243209" cy="283710"/>
          </a:xfrm>
          <a:prstGeom prst="rect">
            <a:avLst/>
          </a:prstGeom>
          <a:solidFill>
            <a:srgbClr val="FFFF00"/>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21" name="Rectangle 20">
            <a:extLst>
              <a:ext uri="{FF2B5EF4-FFF2-40B4-BE49-F238E27FC236}">
                <a16:creationId xmlns:a16="http://schemas.microsoft.com/office/drawing/2014/main" id="{CFC6D96F-7A40-9985-9A35-302D934F663F}"/>
              </a:ext>
            </a:extLst>
          </p:cNvPr>
          <p:cNvSpPr/>
          <p:nvPr/>
        </p:nvSpPr>
        <p:spPr>
          <a:xfrm>
            <a:off x="10660280" y="5172894"/>
            <a:ext cx="243209" cy="283710"/>
          </a:xfrm>
          <a:prstGeom prst="rect">
            <a:avLst/>
          </a:prstGeom>
          <a:solidFill>
            <a:srgbClr val="209053"/>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17" name="Rectangle 16">
            <a:extLst>
              <a:ext uri="{FF2B5EF4-FFF2-40B4-BE49-F238E27FC236}">
                <a16:creationId xmlns:a16="http://schemas.microsoft.com/office/drawing/2014/main" id="{6BF98F44-A686-0658-B4AE-FE0BD34188D3}"/>
              </a:ext>
            </a:extLst>
          </p:cNvPr>
          <p:cNvSpPr/>
          <p:nvPr/>
        </p:nvSpPr>
        <p:spPr>
          <a:xfrm>
            <a:off x="9846531" y="5165573"/>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18" name="TextBox 17">
            <a:extLst>
              <a:ext uri="{FF2B5EF4-FFF2-40B4-BE49-F238E27FC236}">
                <a16:creationId xmlns:a16="http://schemas.microsoft.com/office/drawing/2014/main" id="{D5D51E4F-5330-2FB1-2F73-170FFAD3081C}"/>
              </a:ext>
            </a:extLst>
          </p:cNvPr>
          <p:cNvSpPr txBox="1"/>
          <p:nvPr/>
        </p:nvSpPr>
        <p:spPr>
          <a:xfrm>
            <a:off x="7624076" y="5106971"/>
            <a:ext cx="3736503" cy="369332"/>
          </a:xfrm>
          <a:prstGeom prst="rect">
            <a:avLst/>
          </a:prstGeom>
          <a:noFill/>
        </p:spPr>
        <p:txBody>
          <a:bodyPr wrap="square" rtlCol="0">
            <a:spAutoFit/>
          </a:bodyPr>
          <a:lstStyle/>
          <a:p>
            <a:r>
              <a:rPr lang="en-AU" b="1" dirty="0">
                <a:solidFill>
                  <a:srgbClr val="FF0000"/>
                </a:solidFill>
                <a:latin typeface="Courier New" panose="02070309020205020404" pitchFamily="49" charset="0"/>
                <a:cs typeface="Courier New" panose="02070309020205020404" pitchFamily="49" charset="0"/>
              </a:rPr>
              <a:t>F </a:t>
            </a:r>
            <a:r>
              <a:rPr lang="en-AU" b="1" dirty="0" err="1">
                <a:solidFill>
                  <a:srgbClr val="FF0000"/>
                </a:solidFill>
                <a:latin typeface="Courier New" panose="02070309020205020404" pitchFamily="49" charset="0"/>
                <a:cs typeface="Courier New" panose="02070309020205020404" pitchFamily="49" charset="0"/>
              </a:rPr>
              <a:t>F</a:t>
            </a:r>
            <a:r>
              <a:rPr lang="en-AU" b="1" dirty="0">
                <a:solidFill>
                  <a:srgbClr val="FF0000"/>
                </a:solidFill>
                <a:latin typeface="Courier New" panose="02070309020205020404" pitchFamily="49" charset="0"/>
                <a:cs typeface="Courier New" panose="02070309020205020404" pitchFamily="49" charset="0"/>
              </a:rPr>
              <a:t> </a:t>
            </a:r>
            <a:r>
              <a:rPr lang="en-AU" b="1" dirty="0" err="1">
                <a:solidFill>
                  <a:srgbClr val="FF0000"/>
                </a:solidFill>
                <a:latin typeface="Courier New" panose="02070309020205020404" pitchFamily="49" charset="0"/>
                <a:cs typeface="Courier New" panose="02070309020205020404" pitchFamily="49" charset="0"/>
              </a:rPr>
              <a:t>F</a:t>
            </a:r>
            <a:r>
              <a:rPr lang="en-AU" b="1" dirty="0">
                <a:solidFill>
                  <a:srgbClr val="FF0000"/>
                </a:solidFill>
                <a:latin typeface="Courier New" panose="02070309020205020404" pitchFamily="49" charset="0"/>
                <a:cs typeface="Courier New" panose="02070309020205020404" pitchFamily="49" charset="0"/>
              </a:rPr>
              <a:t> T F </a:t>
            </a:r>
            <a:r>
              <a:rPr lang="en-AU" b="1" dirty="0" err="1">
                <a:solidFill>
                  <a:srgbClr val="FF0000"/>
                </a:solidFill>
                <a:latin typeface="Courier New" panose="02070309020205020404" pitchFamily="49" charset="0"/>
                <a:cs typeface="Courier New" panose="02070309020205020404" pitchFamily="49" charset="0"/>
              </a:rPr>
              <a:t>F</a:t>
            </a:r>
            <a:r>
              <a:rPr lang="en-AU" b="1" dirty="0">
                <a:solidFill>
                  <a:srgbClr val="FF0000"/>
                </a:solidFill>
                <a:latin typeface="Courier New" panose="02070309020205020404" pitchFamily="49" charset="0"/>
                <a:cs typeface="Courier New" panose="02070309020205020404" pitchFamily="49" charset="0"/>
              </a:rPr>
              <a:t> </a:t>
            </a:r>
            <a:r>
              <a:rPr lang="en-AU" b="1" dirty="0" err="1">
                <a:solidFill>
                  <a:srgbClr val="FF0000"/>
                </a:solidFill>
                <a:latin typeface="Courier New" panose="02070309020205020404" pitchFamily="49" charset="0"/>
                <a:cs typeface="Courier New" panose="02070309020205020404" pitchFamily="49" charset="0"/>
              </a:rPr>
              <a:t>F</a:t>
            </a:r>
            <a:r>
              <a:rPr lang="en-AU" b="1" dirty="0">
                <a:solidFill>
                  <a:srgbClr val="FF0000"/>
                </a:solidFill>
                <a:latin typeface="Courier New" panose="02070309020205020404" pitchFamily="49" charset="0"/>
                <a:cs typeface="Courier New" panose="02070309020205020404" pitchFamily="49" charset="0"/>
              </a:rPr>
              <a:t> </a:t>
            </a:r>
            <a:r>
              <a:rPr lang="en-AU" b="1" dirty="0" err="1">
                <a:solidFill>
                  <a:srgbClr val="FF0000"/>
                </a:solidFill>
                <a:latin typeface="Courier New" panose="02070309020205020404" pitchFamily="49" charset="0"/>
                <a:cs typeface="Courier New" panose="02070309020205020404" pitchFamily="49" charset="0"/>
              </a:rPr>
              <a:t>F</a:t>
            </a:r>
            <a:r>
              <a:rPr lang="en-AU" b="1" dirty="0">
                <a:solidFill>
                  <a:srgbClr val="FF0000"/>
                </a:solidFill>
                <a:latin typeface="Courier New" panose="02070309020205020404" pitchFamily="49" charset="0"/>
                <a:cs typeface="Courier New" panose="02070309020205020404" pitchFamily="49" charset="0"/>
              </a:rPr>
              <a:t> T F </a:t>
            </a:r>
            <a:r>
              <a:rPr lang="en-AU" b="1" dirty="0" err="1">
                <a:solidFill>
                  <a:srgbClr val="FF0000"/>
                </a:solidFill>
                <a:latin typeface="Courier New" panose="02070309020205020404" pitchFamily="49" charset="0"/>
                <a:cs typeface="Courier New" panose="02070309020205020404" pitchFamily="49" charset="0"/>
              </a:rPr>
              <a:t>F</a:t>
            </a:r>
            <a:r>
              <a:rPr lang="en-AU" b="1" dirty="0">
                <a:solidFill>
                  <a:srgbClr val="FF0000"/>
                </a:solidFill>
                <a:latin typeface="Courier New" panose="02070309020205020404" pitchFamily="49" charset="0"/>
                <a:cs typeface="Courier New" panose="02070309020205020404" pitchFamily="49" charset="0"/>
              </a:rPr>
              <a:t> </a:t>
            </a:r>
            <a:r>
              <a:rPr lang="en-AU" b="1" dirty="0" err="1">
                <a:solidFill>
                  <a:srgbClr val="FF0000"/>
                </a:solidFill>
                <a:latin typeface="Courier New" panose="02070309020205020404" pitchFamily="49" charset="0"/>
                <a:cs typeface="Courier New" panose="02070309020205020404" pitchFamily="49" charset="0"/>
              </a:rPr>
              <a:t>F</a:t>
            </a:r>
            <a:r>
              <a:rPr lang="en-AU" b="1" dirty="0">
                <a:solidFill>
                  <a:srgbClr val="FF0000"/>
                </a:solidFill>
                <a:latin typeface="Courier New" panose="02070309020205020404" pitchFamily="49" charset="0"/>
                <a:cs typeface="Courier New" panose="02070309020205020404" pitchFamily="49" charset="0"/>
              </a:rPr>
              <a:t> </a:t>
            </a:r>
            <a:r>
              <a:rPr lang="en-AU" b="1" dirty="0" err="1">
                <a:solidFill>
                  <a:srgbClr val="FF0000"/>
                </a:solidFill>
                <a:latin typeface="Courier New" panose="02070309020205020404" pitchFamily="49" charset="0"/>
                <a:cs typeface="Courier New" panose="02070309020205020404" pitchFamily="49" charset="0"/>
              </a:rPr>
              <a:t>F</a:t>
            </a:r>
            <a:r>
              <a:rPr lang="en-AU" b="1" dirty="0">
                <a:solidFill>
                  <a:srgbClr val="FF0000"/>
                </a:solidFill>
                <a:latin typeface="Courier New" panose="02070309020205020404" pitchFamily="49" charset="0"/>
                <a:cs typeface="Courier New" panose="02070309020205020404" pitchFamily="49" charset="0"/>
              </a:rPr>
              <a:t>  </a:t>
            </a:r>
          </a:p>
        </p:txBody>
      </p:sp>
      <p:sp>
        <p:nvSpPr>
          <p:cNvPr id="2" name="Title 1">
            <a:extLst>
              <a:ext uri="{FF2B5EF4-FFF2-40B4-BE49-F238E27FC236}">
                <a16:creationId xmlns:a16="http://schemas.microsoft.com/office/drawing/2014/main" id="{3B1BAB4A-102E-3296-B1B7-7C57B81C8E8C}"/>
              </a:ext>
            </a:extLst>
          </p:cNvPr>
          <p:cNvSpPr>
            <a:spLocks noGrp="1"/>
          </p:cNvSpPr>
          <p:nvPr>
            <p:ph type="title"/>
          </p:nvPr>
        </p:nvSpPr>
        <p:spPr/>
        <p:txBody>
          <a:bodyPr/>
          <a:lstStyle/>
          <a:p>
            <a:r>
              <a:rPr lang="en-AU" dirty="0"/>
              <a:t>Logical State of Cache</a:t>
            </a:r>
          </a:p>
        </p:txBody>
      </p:sp>
      <p:sp>
        <p:nvSpPr>
          <p:cNvPr id="3" name="Content Placeholder 2">
            <a:extLst>
              <a:ext uri="{FF2B5EF4-FFF2-40B4-BE49-F238E27FC236}">
                <a16:creationId xmlns:a16="http://schemas.microsoft.com/office/drawing/2014/main" id="{E68FEF47-4E22-D552-BA16-626E9E19FA93}"/>
              </a:ext>
            </a:extLst>
          </p:cNvPr>
          <p:cNvSpPr>
            <a:spLocks noGrp="1"/>
          </p:cNvSpPr>
          <p:nvPr>
            <p:ph idx="1"/>
          </p:nvPr>
        </p:nvSpPr>
        <p:spPr>
          <a:xfrm>
            <a:off x="0" y="1031450"/>
            <a:ext cx="6702950" cy="5826550"/>
          </a:xfrm>
        </p:spPr>
        <p:txBody>
          <a:bodyPr>
            <a:normAutofit fontScale="92500" lnSpcReduction="10000"/>
          </a:bodyPr>
          <a:lstStyle/>
          <a:p>
            <a:r>
              <a:rPr lang="en-AU" dirty="0"/>
              <a:t>Associate a logical value with memory addresses</a:t>
            </a:r>
          </a:p>
          <a:p>
            <a:pPr lvl="1"/>
            <a:r>
              <a:rPr lang="en-AU" dirty="0"/>
              <a:t>TRUE – address is cached</a:t>
            </a:r>
          </a:p>
          <a:p>
            <a:pPr lvl="1"/>
            <a:r>
              <a:rPr lang="en-AU" dirty="0"/>
              <a:t>FALSE – address is not cached</a:t>
            </a:r>
          </a:p>
          <a:p>
            <a:pPr>
              <a:spcBef>
                <a:spcPts val="2400"/>
              </a:spcBef>
            </a:pPr>
            <a:r>
              <a:rPr lang="en-AU" dirty="0"/>
              <a:t>Flushing sets a value to FALSE</a:t>
            </a:r>
          </a:p>
          <a:p>
            <a:pPr>
              <a:spcBef>
                <a:spcPts val="2400"/>
              </a:spcBef>
            </a:pPr>
            <a:r>
              <a:rPr lang="en-AU" dirty="0"/>
              <a:t>Accessing memory sets a value to TRUE (may also set another to FALSE)</a:t>
            </a:r>
          </a:p>
          <a:p>
            <a:pPr>
              <a:spcBef>
                <a:spcPts val="2400"/>
              </a:spcBef>
            </a:pPr>
            <a:r>
              <a:rPr lang="en-AU" dirty="0"/>
              <a:t>Measuring access time observes value (and set to TRUE)</a:t>
            </a:r>
          </a:p>
          <a:p>
            <a:pPr>
              <a:spcBef>
                <a:spcPts val="2400"/>
              </a:spcBef>
            </a:pPr>
            <a:r>
              <a:rPr lang="en-AU" dirty="0"/>
              <a:t>What else?</a:t>
            </a:r>
          </a:p>
        </p:txBody>
      </p:sp>
      <p:sp>
        <p:nvSpPr>
          <p:cNvPr id="4" name="Rectangle 3">
            <a:extLst>
              <a:ext uri="{FF2B5EF4-FFF2-40B4-BE49-F238E27FC236}">
                <a16:creationId xmlns:a16="http://schemas.microsoft.com/office/drawing/2014/main" id="{6825D054-B0DD-ACFC-4E57-C40A64BDD6A8}"/>
              </a:ext>
            </a:extLst>
          </p:cNvPr>
          <p:cNvSpPr/>
          <p:nvPr/>
        </p:nvSpPr>
        <p:spPr>
          <a:xfrm>
            <a:off x="9213111" y="1902917"/>
            <a:ext cx="783379" cy="655234"/>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
              <a:cs typeface=""/>
            </a:endParaRPr>
          </a:p>
        </p:txBody>
      </p:sp>
      <p:sp>
        <p:nvSpPr>
          <p:cNvPr id="5" name="TextBox 4">
            <a:extLst>
              <a:ext uri="{FF2B5EF4-FFF2-40B4-BE49-F238E27FC236}">
                <a16:creationId xmlns:a16="http://schemas.microsoft.com/office/drawing/2014/main" id="{4C22B33F-91C1-CDE2-B242-A4D4D3AF4FD4}"/>
              </a:ext>
            </a:extLst>
          </p:cNvPr>
          <p:cNvSpPr txBox="1"/>
          <p:nvPr/>
        </p:nvSpPr>
        <p:spPr>
          <a:xfrm>
            <a:off x="9054127" y="1437267"/>
            <a:ext cx="1101346"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Processor</a:t>
            </a:r>
          </a:p>
        </p:txBody>
      </p:sp>
      <p:sp>
        <p:nvSpPr>
          <p:cNvPr id="6" name="TextBox 5">
            <a:extLst>
              <a:ext uri="{FF2B5EF4-FFF2-40B4-BE49-F238E27FC236}">
                <a16:creationId xmlns:a16="http://schemas.microsoft.com/office/drawing/2014/main" id="{DBC6A0AC-2980-B786-875E-D3EA7E9DB0C7}"/>
              </a:ext>
            </a:extLst>
          </p:cNvPr>
          <p:cNvSpPr txBox="1"/>
          <p:nvPr/>
        </p:nvSpPr>
        <p:spPr>
          <a:xfrm>
            <a:off x="8901539" y="5503323"/>
            <a:ext cx="98795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Memory</a:t>
            </a:r>
          </a:p>
        </p:txBody>
      </p:sp>
      <p:sp>
        <p:nvSpPr>
          <p:cNvPr id="9" name="Rectangle 8">
            <a:extLst>
              <a:ext uri="{FF2B5EF4-FFF2-40B4-BE49-F238E27FC236}">
                <a16:creationId xmlns:a16="http://schemas.microsoft.com/office/drawing/2014/main" id="{3C5127A5-D0AC-D928-FED4-37173B19C17A}"/>
              </a:ext>
            </a:extLst>
          </p:cNvPr>
          <p:cNvSpPr/>
          <p:nvPr/>
        </p:nvSpPr>
        <p:spPr>
          <a:xfrm>
            <a:off x="8743788" y="3010662"/>
            <a:ext cx="2002559" cy="283710"/>
          </a:xfrm>
          <a:prstGeom prst="rect">
            <a:avLst/>
          </a:prstGeom>
          <a:gradFill rotWithShape="1">
            <a:gsLst>
              <a:gs pos="0">
                <a:schemeClr val="bg1">
                  <a:lumMod val="50000"/>
                </a:schemeClr>
              </a:gs>
              <a:gs pos="100000">
                <a:schemeClr val="bg1">
                  <a:lumMod val="95000"/>
                </a:scheme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11" name="TextBox 10">
            <a:extLst>
              <a:ext uri="{FF2B5EF4-FFF2-40B4-BE49-F238E27FC236}">
                <a16:creationId xmlns:a16="http://schemas.microsoft.com/office/drawing/2014/main" id="{64816CD0-1B01-D0F2-E3C9-A3E31B7F2831}"/>
              </a:ext>
            </a:extLst>
          </p:cNvPr>
          <p:cNvSpPr txBox="1"/>
          <p:nvPr/>
        </p:nvSpPr>
        <p:spPr>
          <a:xfrm>
            <a:off x="10027709" y="3294372"/>
            <a:ext cx="75205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Cache</a:t>
            </a:r>
          </a:p>
        </p:txBody>
      </p:sp>
      <p:sp>
        <p:nvSpPr>
          <p:cNvPr id="12" name="Rectangle 11">
            <a:extLst>
              <a:ext uri="{FF2B5EF4-FFF2-40B4-BE49-F238E27FC236}">
                <a16:creationId xmlns:a16="http://schemas.microsoft.com/office/drawing/2014/main" id="{683B6521-6564-7E33-B2F1-CE9F1E4FCC49}"/>
              </a:ext>
            </a:extLst>
          </p:cNvPr>
          <p:cNvSpPr/>
          <p:nvPr/>
        </p:nvSpPr>
        <p:spPr>
          <a:xfrm>
            <a:off x="9249119" y="2999650"/>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15" name="Rectangle 14">
            <a:extLst>
              <a:ext uri="{FF2B5EF4-FFF2-40B4-BE49-F238E27FC236}">
                <a16:creationId xmlns:a16="http://schemas.microsoft.com/office/drawing/2014/main" id="{91F4D8B8-9C1F-B7ED-71DD-DB8DF538678A}"/>
              </a:ext>
            </a:extLst>
          </p:cNvPr>
          <p:cNvSpPr/>
          <p:nvPr/>
        </p:nvSpPr>
        <p:spPr>
          <a:xfrm>
            <a:off x="10049814" y="2997194"/>
            <a:ext cx="243209" cy="283710"/>
          </a:xfrm>
          <a:prstGeom prst="rect">
            <a:avLst/>
          </a:prstGeom>
          <a:solidFill>
            <a:srgbClr val="FFFF00"/>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pic>
        <p:nvPicPr>
          <p:cNvPr id="19" name="Picture 18" descr="flush.png">
            <a:extLst>
              <a:ext uri="{FF2B5EF4-FFF2-40B4-BE49-F238E27FC236}">
                <a16:creationId xmlns:a16="http://schemas.microsoft.com/office/drawing/2014/main" id="{09442E59-F8B7-D172-A688-2D06C455C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940" y="1902917"/>
            <a:ext cx="718511" cy="716458"/>
          </a:xfrm>
          <a:prstGeom prst="rect">
            <a:avLst/>
          </a:prstGeom>
        </p:spPr>
      </p:pic>
      <p:sp>
        <p:nvSpPr>
          <p:cNvPr id="20" name="Rectangle 19">
            <a:extLst>
              <a:ext uri="{FF2B5EF4-FFF2-40B4-BE49-F238E27FC236}">
                <a16:creationId xmlns:a16="http://schemas.microsoft.com/office/drawing/2014/main" id="{6AE11018-0B4A-8BE6-82E5-9670C41475E7}"/>
              </a:ext>
            </a:extLst>
          </p:cNvPr>
          <p:cNvSpPr/>
          <p:nvPr/>
        </p:nvSpPr>
        <p:spPr>
          <a:xfrm>
            <a:off x="9846530" y="5164560"/>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ourier New" panose="02070309020205020404" pitchFamily="49" charset="0"/>
                <a:ea typeface=""/>
                <a:cs typeface="Courier New" panose="02070309020205020404" pitchFamily="49" charset="0"/>
              </a:rPr>
              <a:t>F</a:t>
            </a:r>
          </a:p>
        </p:txBody>
      </p:sp>
      <p:sp>
        <p:nvSpPr>
          <p:cNvPr id="22" name="Rectangle 21">
            <a:extLst>
              <a:ext uri="{FF2B5EF4-FFF2-40B4-BE49-F238E27FC236}">
                <a16:creationId xmlns:a16="http://schemas.microsoft.com/office/drawing/2014/main" id="{B59E61C5-FBCB-82B2-DB59-12DAF3EB8A3B}"/>
              </a:ext>
            </a:extLst>
          </p:cNvPr>
          <p:cNvSpPr/>
          <p:nvPr/>
        </p:nvSpPr>
        <p:spPr>
          <a:xfrm>
            <a:off x="10675069" y="5177020"/>
            <a:ext cx="243209" cy="283710"/>
          </a:xfrm>
          <a:prstGeom prst="rect">
            <a:avLst/>
          </a:prstGeom>
          <a:solidFill>
            <a:srgbClr val="209053"/>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8" name="Rectangle 7">
            <a:extLst>
              <a:ext uri="{FF2B5EF4-FFF2-40B4-BE49-F238E27FC236}">
                <a16:creationId xmlns:a16="http://schemas.microsoft.com/office/drawing/2014/main" id="{82DF0FBB-A1C2-9354-7C3A-D3AC3062B61F}"/>
              </a:ext>
            </a:extLst>
          </p:cNvPr>
          <p:cNvSpPr/>
          <p:nvPr/>
        </p:nvSpPr>
        <p:spPr>
          <a:xfrm>
            <a:off x="10503138" y="3009255"/>
            <a:ext cx="243209" cy="283710"/>
          </a:xfrm>
          <a:prstGeom prst="rect">
            <a:avLst/>
          </a:prstGeom>
          <a:solidFill>
            <a:srgbClr val="209053"/>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23" name="Rectangle 22">
            <a:extLst>
              <a:ext uri="{FF2B5EF4-FFF2-40B4-BE49-F238E27FC236}">
                <a16:creationId xmlns:a16="http://schemas.microsoft.com/office/drawing/2014/main" id="{F608F269-8175-C850-7C0E-815D59FD9E56}"/>
              </a:ext>
            </a:extLst>
          </p:cNvPr>
          <p:cNvSpPr/>
          <p:nvPr/>
        </p:nvSpPr>
        <p:spPr>
          <a:xfrm>
            <a:off x="10658158" y="5177020"/>
            <a:ext cx="243209" cy="283710"/>
          </a:xfrm>
          <a:prstGeom prst="rect">
            <a:avLst/>
          </a:prstGeom>
          <a:solidFill>
            <a:srgbClr val="209053"/>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ourier New" panose="02070309020205020404" pitchFamily="49" charset="0"/>
                <a:ea typeface=""/>
                <a:cs typeface="Courier New" panose="02070309020205020404" pitchFamily="49" charset="0"/>
              </a:rPr>
              <a:t>T</a:t>
            </a:r>
          </a:p>
        </p:txBody>
      </p:sp>
      <p:sp>
        <p:nvSpPr>
          <p:cNvPr id="10" name="Slide Number Placeholder 9">
            <a:extLst>
              <a:ext uri="{FF2B5EF4-FFF2-40B4-BE49-F238E27FC236}">
                <a16:creationId xmlns:a16="http://schemas.microsoft.com/office/drawing/2014/main" id="{4CAE8D2A-A216-C440-9B44-63C6B1C49DE7}"/>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11</a:t>
            </a:fld>
            <a:endParaRPr lang="en-AU"/>
          </a:p>
        </p:txBody>
      </p:sp>
    </p:spTree>
    <p:extLst>
      <p:ext uri="{BB962C8B-B14F-4D97-AF65-F5344CB8AC3E}">
        <p14:creationId xmlns:p14="http://schemas.microsoft.com/office/powerpoint/2010/main" val="4822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0" presetClass="path" presetSubtype="0" accel="50000" decel="50000" fill="hold" nodeType="withEffect">
                                  <p:stCondLst>
                                    <p:cond delay="0"/>
                                  </p:stCondLst>
                                  <p:childTnLst>
                                    <p:animMotion origin="layout" path="M -3.88889E-6 -4.81481E-6 L -0.01527 0.12338 " pathEditMode="relative" rAng="0" ptsTypes="AA">
                                      <p:cBhvr>
                                        <p:cTn id="17" dur="1000" fill="hold"/>
                                        <p:tgtEl>
                                          <p:spTgt spid="19"/>
                                        </p:tgtEl>
                                        <p:attrNameLst>
                                          <p:attrName>ppt_x</p:attrName>
                                          <p:attrName>ppt_y</p:attrName>
                                        </p:attrNameLst>
                                      </p:cBhvr>
                                      <p:rCtr x="-764" y="6157"/>
                                    </p:animMotion>
                                  </p:childTnLst>
                                </p:cTn>
                              </p:par>
                            </p:childTnLst>
                          </p:cTn>
                        </p:par>
                        <p:par>
                          <p:cTn id="18" fill="hold">
                            <p:stCondLst>
                              <p:cond delay="1000"/>
                            </p:stCondLst>
                            <p:childTnLst>
                              <p:par>
                                <p:cTn id="19" presetID="1" presetClass="exit" presetSubtype="0" fill="hold" nodeType="afterEffect">
                                  <p:stCondLst>
                                    <p:cond delay="500"/>
                                  </p:stCondLst>
                                  <p:childTnLst>
                                    <p:set>
                                      <p:cBhvr>
                                        <p:cTn id="20" dur="1" fill="hold">
                                          <p:stCondLst>
                                            <p:cond delay="0"/>
                                          </p:stCondLst>
                                        </p:cTn>
                                        <p:tgtEl>
                                          <p:spTgt spid="19"/>
                                        </p:tgtEl>
                                        <p:attrNameLst>
                                          <p:attrName>style.visibility</p:attrName>
                                        </p:attrNameLst>
                                      </p:cBhvr>
                                      <p:to>
                                        <p:strVal val="hidden"/>
                                      </p:to>
                                    </p:se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par>
                          <p:cTn id="24" fill="hold">
                            <p:stCondLst>
                              <p:cond delay="1500"/>
                            </p:stCondLst>
                            <p:childTnLst>
                              <p:par>
                                <p:cTn id="25" presetID="1" presetClass="exit"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par>
                          <p:cTn id="33" fill="hold">
                            <p:stCondLst>
                              <p:cond delay="0"/>
                            </p:stCondLst>
                            <p:childTnLst>
                              <p:par>
                                <p:cTn id="34" presetID="42" presetClass="path" presetSubtype="0" accel="50000" decel="50000" fill="hold" grpId="1" nodeType="afterEffect">
                                  <p:stCondLst>
                                    <p:cond delay="0"/>
                                  </p:stCondLst>
                                  <p:childTnLst>
                                    <p:animMotion origin="layout" path="M 3.125E-6 -2.96296E-6 L -0.01419 -0.31597 " pathEditMode="relative" rAng="0" ptsTypes="AA">
                                      <p:cBhvr>
                                        <p:cTn id="35" dur="2000" fill="hold"/>
                                        <p:tgtEl>
                                          <p:spTgt spid="22"/>
                                        </p:tgtEl>
                                        <p:attrNameLst>
                                          <p:attrName>ppt_x</p:attrName>
                                          <p:attrName>ppt_y</p:attrName>
                                        </p:attrNameLst>
                                      </p:cBhvr>
                                      <p:rCtr x="-612" y="-15741"/>
                                    </p:animMotion>
                                  </p:child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par>
                          <p:cTn id="39" fill="hold">
                            <p:stCondLst>
                              <p:cond delay="2000"/>
                            </p:stCondLst>
                            <p:childTnLst>
                              <p:par>
                                <p:cTn id="40" presetID="42" presetClass="path" presetSubtype="0" accel="50000" decel="50000" fill="hold" grpId="1" nodeType="afterEffect">
                                  <p:stCondLst>
                                    <p:cond delay="0"/>
                                  </p:stCondLst>
                                  <p:childTnLst>
                                    <p:animMotion origin="layout" path="M -4.16667E-6 -7.40741E-7 L -0.08724 -0.12986 " pathEditMode="relative" rAng="0" ptsTypes="AA">
                                      <p:cBhvr>
                                        <p:cTn id="41" dur="500" fill="hold"/>
                                        <p:tgtEl>
                                          <p:spTgt spid="8"/>
                                        </p:tgtEl>
                                        <p:attrNameLst>
                                          <p:attrName>ppt_x</p:attrName>
                                          <p:attrName>ppt_y</p:attrName>
                                        </p:attrNameLst>
                                      </p:cBhvr>
                                      <p:rCtr x="-3216" y="-7014"/>
                                    </p:animMotion>
                                  </p:childTnLst>
                                </p:cTn>
                              </p:par>
                            </p:childTnLst>
                          </p:cTn>
                        </p:par>
                        <p:par>
                          <p:cTn id="42" fill="hold">
                            <p:stCondLst>
                              <p:cond delay="2500"/>
                            </p:stCondLst>
                            <p:childTnLst>
                              <p:par>
                                <p:cTn id="43" presetID="1" presetClass="exit" presetSubtype="0" fill="hold" grpId="2" nodeType="after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uiExpand="1" build="p"/>
      <p:bldP spid="12" grpId="0" animBg="1"/>
      <p:bldP spid="20" grpId="0" animBg="1"/>
      <p:bldP spid="22" grpId="0" animBg="1"/>
      <p:bldP spid="22" grpId="1" animBg="1"/>
      <p:bldP spid="8" grpId="0" animBg="1"/>
      <p:bldP spid="8" grpId="1" animBg="1"/>
      <p:bldP spid="8" grpId="2"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6D9F-FD90-0393-BE61-DDEE234F1AA8}"/>
              </a:ext>
            </a:extLst>
          </p:cNvPr>
          <p:cNvSpPr>
            <a:spLocks noGrp="1"/>
          </p:cNvSpPr>
          <p:nvPr>
            <p:ph type="title"/>
          </p:nvPr>
        </p:nvSpPr>
        <p:spPr/>
        <p:txBody>
          <a:bodyPr/>
          <a:lstStyle/>
          <a:p>
            <a:r>
              <a:rPr lang="en-AU" dirty="0"/>
              <a:t>Conditional access</a:t>
            </a:r>
          </a:p>
        </p:txBody>
      </p:sp>
      <p:sp>
        <p:nvSpPr>
          <p:cNvPr id="3" name="Content Placeholder 2">
            <a:extLst>
              <a:ext uri="{FF2B5EF4-FFF2-40B4-BE49-F238E27FC236}">
                <a16:creationId xmlns:a16="http://schemas.microsoft.com/office/drawing/2014/main" id="{535AA587-C990-3E30-C65A-BC62D4B2961C}"/>
              </a:ext>
            </a:extLst>
          </p:cNvPr>
          <p:cNvSpPr>
            <a:spLocks noGrp="1"/>
          </p:cNvSpPr>
          <p:nvPr>
            <p:ph idx="1"/>
          </p:nvPr>
        </p:nvSpPr>
        <p:spPr>
          <a:xfrm>
            <a:off x="6212619" y="1068334"/>
            <a:ext cx="5979381" cy="5697931"/>
          </a:xfrm>
        </p:spPr>
        <p:txBody>
          <a:bodyPr/>
          <a:lstStyle/>
          <a:p>
            <a:r>
              <a:rPr lang="en-AU" dirty="0"/>
              <a:t>What is the cache state of </a:t>
            </a:r>
            <a:r>
              <a:rPr lang="en-AU" b="1" dirty="0">
                <a:latin typeface="Courier New" panose="02070309020205020404" pitchFamily="49" charset="0"/>
                <a:cs typeface="Courier New" panose="02070309020205020404" pitchFamily="49" charset="0"/>
              </a:rPr>
              <a:t>*out</a:t>
            </a:r>
            <a:r>
              <a:rPr lang="en-AU" dirty="0"/>
              <a:t> after execution?</a:t>
            </a:r>
          </a:p>
          <a:p>
            <a:endParaRPr lang="en-AU" dirty="0"/>
          </a:p>
          <a:p>
            <a:r>
              <a:rPr lang="en-AU" dirty="0"/>
              <a:t>TRUE if </a:t>
            </a:r>
            <a:r>
              <a:rPr lang="en-AU" b="1" dirty="0">
                <a:latin typeface="Courier New" panose="02070309020205020404" pitchFamily="49" charset="0"/>
                <a:cs typeface="Courier New" panose="02070309020205020404" pitchFamily="49" charset="0"/>
              </a:rPr>
              <a:t>*in != 0</a:t>
            </a:r>
            <a:r>
              <a:rPr lang="en-AU" dirty="0"/>
              <a:t>.</a:t>
            </a:r>
          </a:p>
          <a:p>
            <a:endParaRPr lang="en-AU" dirty="0"/>
          </a:p>
          <a:p>
            <a:r>
              <a:rPr lang="en-AU" dirty="0"/>
              <a:t>What if  </a:t>
            </a:r>
            <a:r>
              <a:rPr lang="en-AU" b="1" dirty="0">
                <a:latin typeface="Courier New" panose="02070309020205020404" pitchFamily="49" charset="0"/>
                <a:cs typeface="Courier New" panose="02070309020205020404" pitchFamily="49" charset="0"/>
              </a:rPr>
              <a:t>*in == 0</a:t>
            </a:r>
            <a:r>
              <a:rPr lang="en-AU" dirty="0"/>
              <a:t>?</a:t>
            </a:r>
          </a:p>
          <a:p>
            <a:endParaRPr lang="en-AU" dirty="0"/>
          </a:p>
        </p:txBody>
      </p:sp>
      <p:sp>
        <p:nvSpPr>
          <p:cNvPr id="4" name="TextBox 3">
            <a:extLst>
              <a:ext uri="{FF2B5EF4-FFF2-40B4-BE49-F238E27FC236}">
                <a16:creationId xmlns:a16="http://schemas.microsoft.com/office/drawing/2014/main" id="{0BE3A3A3-7364-1719-BA44-C15C12AB86FF}"/>
              </a:ext>
            </a:extLst>
          </p:cNvPr>
          <p:cNvSpPr txBox="1"/>
          <p:nvPr/>
        </p:nvSpPr>
        <p:spPr>
          <a:xfrm>
            <a:off x="496800" y="1141200"/>
            <a:ext cx="4468633" cy="2554545"/>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(*in ==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out *= 1;</a:t>
            </a:r>
          </a:p>
          <a:p>
            <a:r>
              <a:rPr lang="en-AU" sz="3200" b="1" dirty="0">
                <a:latin typeface="Courier New" panose="02070309020205020404" pitchFamily="49" charset="0"/>
                <a:cs typeface="Courier New" panose="02070309020205020404" pitchFamily="49" charset="0"/>
              </a:rPr>
              <a:t>out *= 1;</a:t>
            </a:r>
          </a:p>
          <a:p>
            <a:r>
              <a:rPr lang="en-AU" sz="3200" b="1" dirty="0">
                <a:latin typeface="Courier New" panose="02070309020205020404" pitchFamily="49" charset="0"/>
                <a:cs typeface="Courier New" panose="02070309020205020404" pitchFamily="49" charset="0"/>
              </a:rPr>
              <a:t>a = *out</a:t>
            </a:r>
          </a:p>
        </p:txBody>
      </p:sp>
      <p:sp>
        <p:nvSpPr>
          <p:cNvPr id="5" name="Slide Number Placeholder 4">
            <a:extLst>
              <a:ext uri="{FF2B5EF4-FFF2-40B4-BE49-F238E27FC236}">
                <a16:creationId xmlns:a16="http://schemas.microsoft.com/office/drawing/2014/main" id="{8F3460CD-6BF3-54DD-C591-B89C848AEF85}"/>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12</a:t>
            </a:fld>
            <a:endParaRPr lang="en-AU"/>
          </a:p>
        </p:txBody>
      </p:sp>
      <p:sp>
        <p:nvSpPr>
          <p:cNvPr id="8" name="Rectangle: Rounded Corners 7">
            <a:extLst>
              <a:ext uri="{FF2B5EF4-FFF2-40B4-BE49-F238E27FC236}">
                <a16:creationId xmlns:a16="http://schemas.microsoft.com/office/drawing/2014/main" id="{95D6175F-0C5E-54E4-DF34-8BD260D88DEA}"/>
              </a:ext>
            </a:extLst>
          </p:cNvPr>
          <p:cNvSpPr/>
          <p:nvPr/>
        </p:nvSpPr>
        <p:spPr>
          <a:xfrm>
            <a:off x="3222928" y="4384299"/>
            <a:ext cx="5979381" cy="2291137"/>
          </a:xfrm>
          <a:prstGeom prst="roundRect">
            <a:avLst/>
          </a:prstGeom>
          <a:solidFill>
            <a:srgbClr val="B7FFFF"/>
          </a:solidFill>
          <a:ln>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800" dirty="0">
                <a:solidFill>
                  <a:schemeClr val="tx1"/>
                </a:solidFill>
              </a:rPr>
              <a:t>Assume </a:t>
            </a:r>
            <a:r>
              <a:rPr lang="en-AU" sz="4800" dirty="0">
                <a:solidFill>
                  <a:schemeClr val="tx1"/>
                </a:solidFill>
                <a:latin typeface="Courier New" panose="02070309020205020404" pitchFamily="49" charset="0"/>
                <a:cs typeface="Courier New" panose="02070309020205020404" pitchFamily="49" charset="0"/>
              </a:rPr>
              <a:t>*in == 0</a:t>
            </a:r>
            <a:endParaRPr lang="en-AU"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219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55EF40B-8155-82CB-7E83-D550D3771001}"/>
              </a:ext>
            </a:extLst>
          </p:cNvPr>
          <p:cNvSpPr/>
          <p:nvPr/>
        </p:nvSpPr>
        <p:spPr>
          <a:xfrm>
            <a:off x="454324" y="3072041"/>
            <a:ext cx="2425147" cy="756020"/>
          </a:xfrm>
          <a:prstGeom prst="ellips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a:p>
        </p:txBody>
      </p:sp>
      <p:sp>
        <p:nvSpPr>
          <p:cNvPr id="4" name="TextBox 3">
            <a:extLst>
              <a:ext uri="{FF2B5EF4-FFF2-40B4-BE49-F238E27FC236}">
                <a16:creationId xmlns:a16="http://schemas.microsoft.com/office/drawing/2014/main" id="{0BE3A3A3-7364-1719-BA44-C15C12AB86FF}"/>
              </a:ext>
            </a:extLst>
          </p:cNvPr>
          <p:cNvSpPr txBox="1"/>
          <p:nvPr/>
        </p:nvSpPr>
        <p:spPr>
          <a:xfrm>
            <a:off x="496460" y="1141812"/>
            <a:ext cx="4468633" cy="2554545"/>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(*in ==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out *= 1;</a:t>
            </a:r>
          </a:p>
          <a:p>
            <a:r>
              <a:rPr lang="en-AU" sz="3200" b="1" dirty="0">
                <a:latin typeface="Courier New" panose="02070309020205020404" pitchFamily="49" charset="0"/>
                <a:cs typeface="Courier New" panose="02070309020205020404" pitchFamily="49" charset="0"/>
              </a:rPr>
              <a:t>out *= 1;</a:t>
            </a:r>
          </a:p>
          <a:p>
            <a:r>
              <a:rPr lang="en-AU" sz="3200" b="1" dirty="0">
                <a:latin typeface="Courier New" panose="02070309020205020404" pitchFamily="49" charset="0"/>
                <a:cs typeface="Courier New" panose="02070309020205020404" pitchFamily="49" charset="0"/>
              </a:rPr>
              <a:t>a = *out</a:t>
            </a:r>
          </a:p>
        </p:txBody>
      </p:sp>
      <p:sp>
        <p:nvSpPr>
          <p:cNvPr id="2" name="Title 1">
            <a:extLst>
              <a:ext uri="{FF2B5EF4-FFF2-40B4-BE49-F238E27FC236}">
                <a16:creationId xmlns:a16="http://schemas.microsoft.com/office/drawing/2014/main" id="{95786D9F-FD90-0393-BE61-DDEE234F1AA8}"/>
              </a:ext>
            </a:extLst>
          </p:cNvPr>
          <p:cNvSpPr>
            <a:spLocks noGrp="1"/>
          </p:cNvSpPr>
          <p:nvPr>
            <p:ph type="title"/>
          </p:nvPr>
        </p:nvSpPr>
        <p:spPr/>
        <p:txBody>
          <a:bodyPr/>
          <a:lstStyle/>
          <a:p>
            <a:r>
              <a:rPr lang="en-AU" dirty="0"/>
              <a:t>Speculative execution</a:t>
            </a:r>
          </a:p>
        </p:txBody>
      </p:sp>
      <p:sp>
        <p:nvSpPr>
          <p:cNvPr id="3" name="Content Placeholder 2">
            <a:extLst>
              <a:ext uri="{FF2B5EF4-FFF2-40B4-BE49-F238E27FC236}">
                <a16:creationId xmlns:a16="http://schemas.microsoft.com/office/drawing/2014/main" id="{535AA587-C990-3E30-C65A-BC62D4B2961C}"/>
              </a:ext>
            </a:extLst>
          </p:cNvPr>
          <p:cNvSpPr>
            <a:spLocks noGrp="1"/>
          </p:cNvSpPr>
          <p:nvPr>
            <p:ph idx="1"/>
          </p:nvPr>
        </p:nvSpPr>
        <p:spPr>
          <a:xfrm>
            <a:off x="6223369" y="1128482"/>
            <a:ext cx="5979381" cy="5697931"/>
          </a:xfrm>
        </p:spPr>
        <p:txBody>
          <a:bodyPr/>
          <a:lstStyle/>
          <a:p>
            <a:r>
              <a:rPr lang="en-AU" dirty="0"/>
              <a:t>Evaluation of branch conditions can take time</a:t>
            </a:r>
          </a:p>
          <a:p>
            <a:endParaRPr lang="en-AU" dirty="0"/>
          </a:p>
          <a:p>
            <a:r>
              <a:rPr lang="en-AU" dirty="0"/>
              <a:t>The CPU predicts future execution</a:t>
            </a:r>
          </a:p>
          <a:p>
            <a:pPr lvl="1"/>
            <a:r>
              <a:rPr lang="en-AU" dirty="0"/>
              <a:t>Correct prediction – win</a:t>
            </a:r>
          </a:p>
          <a:p>
            <a:pPr lvl="1"/>
            <a:r>
              <a:rPr lang="en-AU" dirty="0"/>
              <a:t>Incorrect  prediction – rollback</a:t>
            </a:r>
          </a:p>
          <a:p>
            <a:pPr lvl="1"/>
            <a:r>
              <a:rPr lang="en-AU" b="1" dirty="0">
                <a:highlight>
                  <a:srgbClr val="FFFF00"/>
                </a:highlight>
              </a:rPr>
              <a:t>Microarchitectural state remains</a:t>
            </a:r>
          </a:p>
          <a:p>
            <a:pPr lvl="1"/>
            <a:endParaRPr lang="en-AU" dirty="0"/>
          </a:p>
          <a:p>
            <a:endParaRPr lang="en-AU" dirty="0"/>
          </a:p>
        </p:txBody>
      </p:sp>
      <p:sp>
        <p:nvSpPr>
          <p:cNvPr id="5" name="TextBox 4">
            <a:extLst>
              <a:ext uri="{FF2B5EF4-FFF2-40B4-BE49-F238E27FC236}">
                <a16:creationId xmlns:a16="http://schemas.microsoft.com/office/drawing/2014/main" id="{CD0783E0-3856-5090-8F2D-3E816EB8E29F}"/>
              </a:ext>
            </a:extLst>
          </p:cNvPr>
          <p:cNvSpPr txBox="1"/>
          <p:nvPr/>
        </p:nvSpPr>
        <p:spPr>
          <a:xfrm>
            <a:off x="1060164" y="5154909"/>
            <a:ext cx="3334546" cy="954107"/>
          </a:xfrm>
          <a:prstGeom prst="rect">
            <a:avLst/>
          </a:prstGeom>
          <a:noFill/>
          <a:ln>
            <a:solidFill>
              <a:schemeClr val="tx1"/>
            </a:solidFill>
          </a:ln>
        </p:spPr>
        <p:txBody>
          <a:bodyPr wrap="square" rtlCol="0">
            <a:spAutoFit/>
          </a:bodyPr>
          <a:lstStyle/>
          <a:p>
            <a:r>
              <a:rPr lang="en-AU" sz="2800" dirty="0"/>
              <a:t>May be executed even if </a:t>
            </a:r>
            <a:r>
              <a:rPr lang="en-AU" sz="2800" dirty="0">
                <a:latin typeface="Courier New" panose="02070309020205020404" pitchFamily="49" charset="0"/>
                <a:cs typeface="Courier New" panose="02070309020205020404" pitchFamily="49" charset="0"/>
              </a:rPr>
              <a:t>*in == 0</a:t>
            </a:r>
          </a:p>
        </p:txBody>
      </p:sp>
      <p:cxnSp>
        <p:nvCxnSpPr>
          <p:cNvPr id="8" name="Straight Arrow Connector 7">
            <a:extLst>
              <a:ext uri="{FF2B5EF4-FFF2-40B4-BE49-F238E27FC236}">
                <a16:creationId xmlns:a16="http://schemas.microsoft.com/office/drawing/2014/main" id="{BF7EF5CC-5E5E-7B31-9424-B7BFC3E30264}"/>
              </a:ext>
            </a:extLst>
          </p:cNvPr>
          <p:cNvCxnSpPr>
            <a:cxnSpLocks/>
            <a:stCxn id="5" idx="0"/>
          </p:cNvCxnSpPr>
          <p:nvPr/>
        </p:nvCxnSpPr>
        <p:spPr>
          <a:xfrm flipH="1" flipV="1">
            <a:off x="1926857" y="3790538"/>
            <a:ext cx="800580" cy="13643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8299185-9918-5C09-54B6-89CC023E9AF3}"/>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13</a:t>
            </a:fld>
            <a:endParaRPr lang="en-AU"/>
          </a:p>
        </p:txBody>
      </p:sp>
      <p:sp>
        <p:nvSpPr>
          <p:cNvPr id="13" name="Rectangle: Rounded Corners 12">
            <a:extLst>
              <a:ext uri="{FF2B5EF4-FFF2-40B4-BE49-F238E27FC236}">
                <a16:creationId xmlns:a16="http://schemas.microsoft.com/office/drawing/2014/main" id="{EFFA1A87-1B04-DB5C-03AE-8CB0C6FDA5B4}"/>
              </a:ext>
            </a:extLst>
          </p:cNvPr>
          <p:cNvSpPr/>
          <p:nvPr/>
        </p:nvSpPr>
        <p:spPr>
          <a:xfrm>
            <a:off x="9350340" y="31587"/>
            <a:ext cx="2852410" cy="1293779"/>
          </a:xfrm>
          <a:prstGeom prst="roundRect">
            <a:avLst/>
          </a:prstGeom>
          <a:solidFill>
            <a:srgbClr val="B7FFFF"/>
          </a:solidFill>
          <a:ln>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400" dirty="0">
                <a:solidFill>
                  <a:schemeClr val="tx1"/>
                </a:solidFill>
              </a:rPr>
              <a:t>Assume</a:t>
            </a:r>
          </a:p>
          <a:p>
            <a:r>
              <a:rPr lang="en-AU" sz="2400" dirty="0">
                <a:solidFill>
                  <a:schemeClr val="tx1"/>
                </a:solidFill>
                <a:latin typeface="Courier New" panose="02070309020205020404" pitchFamily="49" charset="0"/>
                <a:cs typeface="Courier New" panose="02070309020205020404" pitchFamily="49" charset="0"/>
              </a:rPr>
              <a:t>*in == 0</a:t>
            </a:r>
          </a:p>
          <a:p>
            <a:endParaRPr lang="en-AU" sz="2400" dirty="0">
              <a:solidFill>
                <a:schemeClr val="tx1"/>
              </a:solidFill>
              <a:latin typeface="Courier New" panose="02070309020205020404" pitchFamily="49" charset="0"/>
              <a:cs typeface="Courier New" panose="02070309020205020404" pitchFamily="49" charset="0"/>
            </a:endParaRPr>
          </a:p>
        </p:txBody>
      </p:sp>
      <p:sp>
        <p:nvSpPr>
          <p:cNvPr id="14" name="Rectangle: Rounded Corners 13">
            <a:extLst>
              <a:ext uri="{FF2B5EF4-FFF2-40B4-BE49-F238E27FC236}">
                <a16:creationId xmlns:a16="http://schemas.microsoft.com/office/drawing/2014/main" id="{DFFAD503-578E-A4BB-BC0B-78BDB4749804}"/>
              </a:ext>
            </a:extLst>
          </p:cNvPr>
          <p:cNvSpPr/>
          <p:nvPr/>
        </p:nvSpPr>
        <p:spPr>
          <a:xfrm>
            <a:off x="2837334" y="2600364"/>
            <a:ext cx="5979381" cy="2291137"/>
          </a:xfrm>
          <a:prstGeom prst="roundRect">
            <a:avLst/>
          </a:prstGeom>
          <a:solidFill>
            <a:srgbClr val="B7FFFF"/>
          </a:solidFill>
          <a:ln>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800" dirty="0">
                <a:solidFill>
                  <a:schemeClr val="tx1"/>
                </a:solidFill>
              </a:rPr>
              <a:t>Assume branch </a:t>
            </a:r>
            <a:r>
              <a:rPr lang="en-AU" sz="4800" dirty="0" err="1">
                <a:solidFill>
                  <a:schemeClr val="tx1"/>
                </a:solidFill>
              </a:rPr>
              <a:t>mispredicted</a:t>
            </a:r>
            <a:endParaRPr lang="en-AU"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0553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P spid="5"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0A9B-4D19-EC2B-D13E-C84DF0B08F08}"/>
              </a:ext>
            </a:extLst>
          </p:cNvPr>
          <p:cNvSpPr>
            <a:spLocks noGrp="1"/>
          </p:cNvSpPr>
          <p:nvPr>
            <p:ph type="title"/>
          </p:nvPr>
        </p:nvSpPr>
        <p:spPr/>
        <p:txBody>
          <a:bodyPr/>
          <a:lstStyle/>
          <a:p>
            <a:r>
              <a:rPr lang="en-AU" dirty="0"/>
              <a:t>Conditional Speculative Execution</a:t>
            </a:r>
          </a:p>
        </p:txBody>
      </p:sp>
      <p:sp>
        <p:nvSpPr>
          <p:cNvPr id="6" name="Slide Number Placeholder 5">
            <a:extLst>
              <a:ext uri="{FF2B5EF4-FFF2-40B4-BE49-F238E27FC236}">
                <a16:creationId xmlns:a16="http://schemas.microsoft.com/office/drawing/2014/main" id="{B2A2D53A-F6A2-42A8-48C5-D78B3E019A0B}"/>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14</a:t>
            </a:fld>
            <a:endParaRPr lang="en-AU"/>
          </a:p>
        </p:txBody>
      </p:sp>
      <p:sp>
        <p:nvSpPr>
          <p:cNvPr id="10" name="Rectangle: Rounded Corners 9">
            <a:extLst>
              <a:ext uri="{FF2B5EF4-FFF2-40B4-BE49-F238E27FC236}">
                <a16:creationId xmlns:a16="http://schemas.microsoft.com/office/drawing/2014/main" id="{42DEB2C4-4F5B-1A52-FD96-451951081D30}"/>
              </a:ext>
            </a:extLst>
          </p:cNvPr>
          <p:cNvSpPr/>
          <p:nvPr/>
        </p:nvSpPr>
        <p:spPr>
          <a:xfrm>
            <a:off x="9123452" y="31587"/>
            <a:ext cx="3079298" cy="1293779"/>
          </a:xfrm>
          <a:prstGeom prst="roundRect">
            <a:avLst/>
          </a:prstGeom>
          <a:solidFill>
            <a:srgbClr val="B7FFFF"/>
          </a:solidFill>
          <a:ln>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400" dirty="0">
                <a:solidFill>
                  <a:schemeClr val="tx1"/>
                </a:solidFill>
              </a:rPr>
              <a:t>Assume</a:t>
            </a:r>
          </a:p>
          <a:p>
            <a:r>
              <a:rPr lang="en-AU" sz="2400" dirty="0">
                <a:solidFill>
                  <a:schemeClr val="tx1"/>
                </a:solidFill>
                <a:latin typeface="Courier New" panose="02070309020205020404" pitchFamily="49" charset="0"/>
                <a:cs typeface="Courier New" panose="02070309020205020404" pitchFamily="49" charset="0"/>
              </a:rPr>
              <a:t>*in == 0</a:t>
            </a:r>
          </a:p>
          <a:p>
            <a:r>
              <a:rPr lang="en-AU" sz="2400" dirty="0">
                <a:solidFill>
                  <a:schemeClr val="tx1"/>
                </a:solidFill>
                <a:cs typeface="Courier New" panose="02070309020205020404" pitchFamily="49" charset="0"/>
              </a:rPr>
              <a:t>Branch </a:t>
            </a:r>
            <a:r>
              <a:rPr lang="en-AU" sz="2400" dirty="0" err="1">
                <a:solidFill>
                  <a:schemeClr val="tx1"/>
                </a:solidFill>
                <a:cs typeface="Courier New" panose="02070309020205020404" pitchFamily="49" charset="0"/>
              </a:rPr>
              <a:t>mispredicted</a:t>
            </a:r>
            <a:endParaRPr lang="en-AU" sz="2400" dirty="0">
              <a:solidFill>
                <a:schemeClr val="tx1"/>
              </a:solidFill>
              <a:cs typeface="Courier New" panose="02070309020205020404" pitchFamily="49" charset="0"/>
            </a:endParaRPr>
          </a:p>
        </p:txBody>
      </p:sp>
      <p:sp>
        <p:nvSpPr>
          <p:cNvPr id="11" name="TextBox 10">
            <a:extLst>
              <a:ext uri="{FF2B5EF4-FFF2-40B4-BE49-F238E27FC236}">
                <a16:creationId xmlns:a16="http://schemas.microsoft.com/office/drawing/2014/main" id="{41038CB1-6F98-43E0-8132-BE8764444FC8}"/>
              </a:ext>
            </a:extLst>
          </p:cNvPr>
          <p:cNvSpPr txBox="1"/>
          <p:nvPr/>
        </p:nvSpPr>
        <p:spPr>
          <a:xfrm>
            <a:off x="496800" y="1141200"/>
            <a:ext cx="4468633" cy="2554545"/>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(*in ==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out *= 1;</a:t>
            </a:r>
          </a:p>
          <a:p>
            <a:r>
              <a:rPr lang="en-AU" sz="3200" b="1" dirty="0">
                <a:latin typeface="Courier New" panose="02070309020205020404" pitchFamily="49" charset="0"/>
                <a:cs typeface="Courier New" panose="02070309020205020404" pitchFamily="49" charset="0"/>
              </a:rPr>
              <a:t>out *= 1;</a:t>
            </a:r>
          </a:p>
          <a:p>
            <a:r>
              <a:rPr lang="en-AU" sz="3200" b="1" dirty="0">
                <a:latin typeface="Courier New" panose="02070309020205020404" pitchFamily="49" charset="0"/>
                <a:cs typeface="Courier New" panose="02070309020205020404" pitchFamily="49" charset="0"/>
              </a:rPr>
              <a:t>a = *out</a:t>
            </a:r>
          </a:p>
        </p:txBody>
      </p:sp>
      <p:sp>
        <p:nvSpPr>
          <p:cNvPr id="12" name="Rectangle 11">
            <a:extLst>
              <a:ext uri="{FF2B5EF4-FFF2-40B4-BE49-F238E27FC236}">
                <a16:creationId xmlns:a16="http://schemas.microsoft.com/office/drawing/2014/main" id="{CE293282-39D5-2904-0509-A5BF2FF69AFB}"/>
              </a:ext>
            </a:extLst>
          </p:cNvPr>
          <p:cNvSpPr/>
          <p:nvPr/>
        </p:nvSpPr>
        <p:spPr>
          <a:xfrm>
            <a:off x="4214907" y="2533458"/>
            <a:ext cx="1397285" cy="482886"/>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sp>
        <p:nvSpPr>
          <p:cNvPr id="14" name="Rectangle 13">
            <a:extLst>
              <a:ext uri="{FF2B5EF4-FFF2-40B4-BE49-F238E27FC236}">
                <a16:creationId xmlns:a16="http://schemas.microsoft.com/office/drawing/2014/main" id="{1111621F-6D9E-6C94-D673-6310EF5780FE}"/>
              </a:ext>
            </a:extLst>
          </p:cNvPr>
          <p:cNvSpPr/>
          <p:nvPr/>
        </p:nvSpPr>
        <p:spPr>
          <a:xfrm>
            <a:off x="6268026" y="4346735"/>
            <a:ext cx="1397285" cy="482886"/>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a:t>
            </a:r>
          </a:p>
        </p:txBody>
      </p:sp>
      <p:sp>
        <p:nvSpPr>
          <p:cNvPr id="15" name="Rectangle 14">
            <a:extLst>
              <a:ext uri="{FF2B5EF4-FFF2-40B4-BE49-F238E27FC236}">
                <a16:creationId xmlns:a16="http://schemas.microsoft.com/office/drawing/2014/main" id="{01627935-CF3B-E9D4-E6D1-29548B6A4E42}"/>
              </a:ext>
            </a:extLst>
          </p:cNvPr>
          <p:cNvSpPr/>
          <p:nvPr/>
        </p:nvSpPr>
        <p:spPr>
          <a:xfrm>
            <a:off x="4214907" y="3511259"/>
            <a:ext cx="1397285" cy="482886"/>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cxnSp>
        <p:nvCxnSpPr>
          <p:cNvPr id="16" name="Straight Arrow Connector 15">
            <a:extLst>
              <a:ext uri="{FF2B5EF4-FFF2-40B4-BE49-F238E27FC236}">
                <a16:creationId xmlns:a16="http://schemas.microsoft.com/office/drawing/2014/main" id="{E8281910-F7E7-0761-8F66-06974B299982}"/>
              </a:ext>
            </a:extLst>
          </p:cNvPr>
          <p:cNvCxnSpPr>
            <a:cxnSpLocks/>
          </p:cNvCxnSpPr>
          <p:nvPr/>
        </p:nvCxnSpPr>
        <p:spPr>
          <a:xfrm>
            <a:off x="4903276" y="1771716"/>
            <a:ext cx="10272"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6F2F7DB-068F-CB5D-B6CF-3460C2CCCF7D}"/>
              </a:ext>
            </a:extLst>
          </p:cNvPr>
          <p:cNvCxnSpPr/>
          <p:nvPr/>
        </p:nvCxnSpPr>
        <p:spPr>
          <a:xfrm>
            <a:off x="4911833" y="3036058"/>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DBF4F43E-8B80-A35F-A636-AA3D97FABCA0}"/>
              </a:ext>
            </a:extLst>
          </p:cNvPr>
          <p:cNvSpPr/>
          <p:nvPr/>
        </p:nvSpPr>
        <p:spPr>
          <a:xfrm>
            <a:off x="4903276" y="1966853"/>
            <a:ext cx="2089204" cy="2391393"/>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D62A1403-6EFE-1B15-2109-3DA1C0BFFE52}"/>
              </a:ext>
            </a:extLst>
          </p:cNvPr>
          <p:cNvSpPr txBox="1"/>
          <p:nvPr/>
        </p:nvSpPr>
        <p:spPr>
          <a:xfrm>
            <a:off x="5031869" y="5826751"/>
            <a:ext cx="2472314" cy="523220"/>
          </a:xfrm>
          <a:prstGeom prst="rect">
            <a:avLst/>
          </a:prstGeom>
          <a:noFill/>
        </p:spPr>
        <p:txBody>
          <a:bodyPr wrap="square" rtlCol="0">
            <a:spAutoFit/>
          </a:bodyPr>
          <a:lstStyle/>
          <a:p>
            <a:pPr algn="ctr"/>
            <a:r>
              <a:rPr lang="en-AU" sz="2800" dirty="0"/>
              <a:t>*in cached</a:t>
            </a:r>
          </a:p>
        </p:txBody>
      </p:sp>
      <p:sp>
        <p:nvSpPr>
          <p:cNvPr id="35" name="TextBox 34">
            <a:extLst>
              <a:ext uri="{FF2B5EF4-FFF2-40B4-BE49-F238E27FC236}">
                <a16:creationId xmlns:a16="http://schemas.microsoft.com/office/drawing/2014/main" id="{29214CBC-F56A-4400-F6A2-99C2042E5B32}"/>
              </a:ext>
            </a:extLst>
          </p:cNvPr>
          <p:cNvSpPr txBox="1"/>
          <p:nvPr/>
        </p:nvSpPr>
        <p:spPr>
          <a:xfrm>
            <a:off x="8720586" y="5826751"/>
            <a:ext cx="2472314" cy="523220"/>
          </a:xfrm>
          <a:prstGeom prst="rect">
            <a:avLst/>
          </a:prstGeom>
          <a:noFill/>
        </p:spPr>
        <p:txBody>
          <a:bodyPr wrap="square" rtlCol="0">
            <a:spAutoFit/>
          </a:bodyPr>
          <a:lstStyle/>
          <a:p>
            <a:pPr algn="ctr"/>
            <a:r>
              <a:rPr lang="en-AU" sz="2800" dirty="0"/>
              <a:t>*in not cached</a:t>
            </a:r>
          </a:p>
        </p:txBody>
      </p:sp>
      <p:grpSp>
        <p:nvGrpSpPr>
          <p:cNvPr id="5" name="Group 4">
            <a:extLst>
              <a:ext uri="{FF2B5EF4-FFF2-40B4-BE49-F238E27FC236}">
                <a16:creationId xmlns:a16="http://schemas.microsoft.com/office/drawing/2014/main" id="{0B1EB00B-EC75-47BA-B09D-F1B237DFE7AD}"/>
              </a:ext>
            </a:extLst>
          </p:cNvPr>
          <p:cNvGrpSpPr/>
          <p:nvPr/>
        </p:nvGrpSpPr>
        <p:grpSpPr>
          <a:xfrm>
            <a:off x="8441139" y="1771716"/>
            <a:ext cx="3450404" cy="3563908"/>
            <a:chOff x="8441139" y="1771716"/>
            <a:chExt cx="3450404" cy="3563908"/>
          </a:xfrm>
        </p:grpSpPr>
        <p:sp>
          <p:nvSpPr>
            <p:cNvPr id="20" name="Rectangle 19">
              <a:extLst>
                <a:ext uri="{FF2B5EF4-FFF2-40B4-BE49-F238E27FC236}">
                  <a16:creationId xmlns:a16="http://schemas.microsoft.com/office/drawing/2014/main" id="{28B52238-9254-C9CB-42B4-C1F59902099E}"/>
                </a:ext>
              </a:extLst>
            </p:cNvPr>
            <p:cNvSpPr/>
            <p:nvPr/>
          </p:nvSpPr>
          <p:spPr>
            <a:xfrm>
              <a:off x="8441139" y="2533458"/>
              <a:ext cx="1397285" cy="186392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Load *in</a:t>
              </a:r>
            </a:p>
          </p:txBody>
        </p:sp>
        <p:sp>
          <p:nvSpPr>
            <p:cNvPr id="22" name="Rectangle 21">
              <a:extLst>
                <a:ext uri="{FF2B5EF4-FFF2-40B4-BE49-F238E27FC236}">
                  <a16:creationId xmlns:a16="http://schemas.microsoft.com/office/drawing/2014/main" id="{3DC34D80-1844-DC02-2C83-9C11AD3A5551}"/>
                </a:ext>
              </a:extLst>
            </p:cNvPr>
            <p:cNvSpPr/>
            <p:nvPr/>
          </p:nvSpPr>
          <p:spPr>
            <a:xfrm>
              <a:off x="10494258" y="4346735"/>
              <a:ext cx="1397285"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a:t>
              </a:r>
            </a:p>
          </p:txBody>
        </p:sp>
        <p:sp>
          <p:nvSpPr>
            <p:cNvPr id="23" name="Rectangle 22">
              <a:extLst>
                <a:ext uri="{FF2B5EF4-FFF2-40B4-BE49-F238E27FC236}">
                  <a16:creationId xmlns:a16="http://schemas.microsoft.com/office/drawing/2014/main" id="{AF69C9DA-DAC3-1380-4824-98335A9AFBE3}"/>
                </a:ext>
              </a:extLst>
            </p:cNvPr>
            <p:cNvSpPr/>
            <p:nvPr/>
          </p:nvSpPr>
          <p:spPr>
            <a:xfrm>
              <a:off x="8441139" y="4852738"/>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cxnSp>
          <p:nvCxnSpPr>
            <p:cNvPr id="24" name="Straight Arrow Connector 23">
              <a:extLst>
                <a:ext uri="{FF2B5EF4-FFF2-40B4-BE49-F238E27FC236}">
                  <a16:creationId xmlns:a16="http://schemas.microsoft.com/office/drawing/2014/main" id="{337B6179-B1E6-50E0-6DAC-5E13CF248352}"/>
                </a:ext>
              </a:extLst>
            </p:cNvPr>
            <p:cNvCxnSpPr>
              <a:cxnSpLocks/>
            </p:cNvCxnSpPr>
            <p:nvPr/>
          </p:nvCxnSpPr>
          <p:spPr>
            <a:xfrm>
              <a:off x="9139780" y="1771716"/>
              <a:ext cx="0"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4752AB-0A44-3B06-DA16-55B86E79955D}"/>
                </a:ext>
              </a:extLst>
            </p:cNvPr>
            <p:cNvCxnSpPr>
              <a:cxnSpLocks/>
            </p:cNvCxnSpPr>
            <p:nvPr/>
          </p:nvCxnSpPr>
          <p:spPr>
            <a:xfrm>
              <a:off x="9138065" y="4403222"/>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09E1FE25-1060-08A4-C569-5D19E239270A}"/>
                </a:ext>
              </a:extLst>
            </p:cNvPr>
            <p:cNvSpPr/>
            <p:nvPr/>
          </p:nvSpPr>
          <p:spPr>
            <a:xfrm>
              <a:off x="9129508" y="1966854"/>
              <a:ext cx="2089185" cy="2365506"/>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 name="Rectangle 6">
            <a:extLst>
              <a:ext uri="{FF2B5EF4-FFF2-40B4-BE49-F238E27FC236}">
                <a16:creationId xmlns:a16="http://schemas.microsoft.com/office/drawing/2014/main" id="{711532A4-EC91-42F6-9C91-8B60287006DA}"/>
              </a:ext>
            </a:extLst>
          </p:cNvPr>
          <p:cNvSpPr/>
          <p:nvPr/>
        </p:nvSpPr>
        <p:spPr>
          <a:xfrm>
            <a:off x="6268026" y="2533458"/>
            <a:ext cx="1397285" cy="13528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8" name="Rectangle 7">
            <a:extLst>
              <a:ext uri="{FF2B5EF4-FFF2-40B4-BE49-F238E27FC236}">
                <a16:creationId xmlns:a16="http://schemas.microsoft.com/office/drawing/2014/main" id="{7883A6DD-5738-A6B5-0379-7BF7DD744899}"/>
              </a:ext>
            </a:extLst>
          </p:cNvPr>
          <p:cNvSpPr/>
          <p:nvPr/>
        </p:nvSpPr>
        <p:spPr>
          <a:xfrm>
            <a:off x="10494258" y="2533458"/>
            <a:ext cx="1397285" cy="13528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a:p>
            <a:pPr algn="ctr"/>
            <a:endParaRPr lang="en-AU" sz="2400" dirty="0"/>
          </a:p>
        </p:txBody>
      </p:sp>
      <p:sp>
        <p:nvSpPr>
          <p:cNvPr id="9" name="Freeform: Shape 8">
            <a:extLst>
              <a:ext uri="{FF2B5EF4-FFF2-40B4-BE49-F238E27FC236}">
                <a16:creationId xmlns:a16="http://schemas.microsoft.com/office/drawing/2014/main" id="{0FA96E71-9892-4BF0-0B69-9C131B575A73}"/>
              </a:ext>
            </a:extLst>
          </p:cNvPr>
          <p:cNvSpPr/>
          <p:nvPr/>
        </p:nvSpPr>
        <p:spPr>
          <a:xfrm>
            <a:off x="5612100" y="2228916"/>
            <a:ext cx="1045029" cy="1543050"/>
          </a:xfrm>
          <a:custGeom>
            <a:avLst/>
            <a:gdLst>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45029 w 1045029"/>
              <a:gd name="connsiteY4" fmla="*/ 302079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9" h="1543050">
                <a:moveTo>
                  <a:pt x="0" y="1543050"/>
                </a:moveTo>
                <a:lnTo>
                  <a:pt x="318407" y="1543050"/>
                </a:lnTo>
                <a:lnTo>
                  <a:pt x="318407" y="0"/>
                </a:lnTo>
                <a:lnTo>
                  <a:pt x="1045029" y="0"/>
                </a:lnTo>
                <a:lnTo>
                  <a:pt x="1045029" y="302079"/>
                </a:ln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Shape 12">
            <a:extLst>
              <a:ext uri="{FF2B5EF4-FFF2-40B4-BE49-F238E27FC236}">
                <a16:creationId xmlns:a16="http://schemas.microsoft.com/office/drawing/2014/main" id="{73E6AB8D-1CD8-4745-F6A1-A230680AD738}"/>
              </a:ext>
            </a:extLst>
          </p:cNvPr>
          <p:cNvSpPr/>
          <p:nvPr/>
        </p:nvSpPr>
        <p:spPr>
          <a:xfrm>
            <a:off x="9852361" y="2228916"/>
            <a:ext cx="1045029" cy="2865265"/>
          </a:xfrm>
          <a:custGeom>
            <a:avLst/>
            <a:gdLst>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45029 w 1045029"/>
              <a:gd name="connsiteY4" fmla="*/ 302079 h 1543050"/>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36865 w 1045029"/>
              <a:gd name="connsiteY4" fmla="*/ 16578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9" h="1543050">
                <a:moveTo>
                  <a:pt x="0" y="1543050"/>
                </a:moveTo>
                <a:lnTo>
                  <a:pt x="318407" y="1543050"/>
                </a:lnTo>
                <a:lnTo>
                  <a:pt x="318407" y="0"/>
                </a:lnTo>
                <a:lnTo>
                  <a:pt x="1045029" y="0"/>
                </a:lnTo>
                <a:cubicBezTo>
                  <a:pt x="1045029" y="100693"/>
                  <a:pt x="1036865" y="65087"/>
                  <a:pt x="1036865" y="165780"/>
                </a:cubicBez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8504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10" fill="hold"/>
                                        <p:tgtEl>
                                          <p:spTgt spid="12"/>
                                        </p:tgtEl>
                                        <p:attrNameLst>
                                          <p:attrName>fillcolor</p:attrName>
                                        </p:attrNameLst>
                                      </p:cBhvr>
                                      <p:to>
                                        <a:srgbClr val="FF00FF"/>
                                      </p:to>
                                    </p:animClr>
                                    <p:set>
                                      <p:cBhvr>
                                        <p:cTn id="25" dur="10" fill="hold"/>
                                        <p:tgtEl>
                                          <p:spTgt spid="12"/>
                                        </p:tgtEl>
                                        <p:attrNameLst>
                                          <p:attrName>fill.type</p:attrName>
                                        </p:attrNameLst>
                                      </p:cBhvr>
                                      <p:to>
                                        <p:strVal val="solid"/>
                                      </p:to>
                                    </p:set>
                                    <p:set>
                                      <p:cBhvr>
                                        <p:cTn id="26" dur="10" fill="hold"/>
                                        <p:tgtEl>
                                          <p:spTgt spid="12"/>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10" fill="hold"/>
                                        <p:tgtEl>
                                          <p:spTgt spid="15"/>
                                        </p:tgtEl>
                                        <p:attrNameLst>
                                          <p:attrName>fillcolor</p:attrName>
                                        </p:attrNameLst>
                                      </p:cBhvr>
                                      <p:to>
                                        <a:srgbClr val="FF00FF"/>
                                      </p:to>
                                    </p:animClr>
                                    <p:set>
                                      <p:cBhvr>
                                        <p:cTn id="31" dur="10" fill="hold"/>
                                        <p:tgtEl>
                                          <p:spTgt spid="15"/>
                                        </p:tgtEl>
                                        <p:attrNameLst>
                                          <p:attrName>fill.type</p:attrName>
                                        </p:attrNameLst>
                                      </p:cBhvr>
                                      <p:to>
                                        <p:strVal val="solid"/>
                                      </p:to>
                                    </p:set>
                                    <p:set>
                                      <p:cBhvr>
                                        <p:cTn id="32" dur="10" fill="hold"/>
                                        <p:tgtEl>
                                          <p:spTgt spid="15"/>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9" grpId="0" animBg="1"/>
      <p:bldP spid="34" grpId="0"/>
      <p:bldP spid="35" grpId="0"/>
      <p:bldP spid="7" grpId="0" animBg="1"/>
      <p:bldP spid="8"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0A9B-4D19-EC2B-D13E-C84DF0B08F08}"/>
              </a:ext>
            </a:extLst>
          </p:cNvPr>
          <p:cNvSpPr>
            <a:spLocks noGrp="1"/>
          </p:cNvSpPr>
          <p:nvPr>
            <p:ph type="title"/>
          </p:nvPr>
        </p:nvSpPr>
        <p:spPr/>
        <p:txBody>
          <a:bodyPr/>
          <a:lstStyle/>
          <a:p>
            <a:r>
              <a:rPr lang="en-AU" dirty="0"/>
              <a:t>Weird NOT gate</a:t>
            </a:r>
          </a:p>
        </p:txBody>
      </p:sp>
      <p:sp>
        <p:nvSpPr>
          <p:cNvPr id="6" name="Slide Number Placeholder 5">
            <a:extLst>
              <a:ext uri="{FF2B5EF4-FFF2-40B4-BE49-F238E27FC236}">
                <a16:creationId xmlns:a16="http://schemas.microsoft.com/office/drawing/2014/main" id="{B2A2D53A-F6A2-42A8-48C5-D78B3E019A0B}"/>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15</a:t>
            </a:fld>
            <a:endParaRPr lang="en-AU"/>
          </a:p>
        </p:txBody>
      </p:sp>
      <p:sp>
        <p:nvSpPr>
          <p:cNvPr id="10" name="Rectangle: Rounded Corners 9">
            <a:extLst>
              <a:ext uri="{FF2B5EF4-FFF2-40B4-BE49-F238E27FC236}">
                <a16:creationId xmlns:a16="http://schemas.microsoft.com/office/drawing/2014/main" id="{42DEB2C4-4F5B-1A52-FD96-451951081D30}"/>
              </a:ext>
            </a:extLst>
          </p:cNvPr>
          <p:cNvSpPr/>
          <p:nvPr/>
        </p:nvSpPr>
        <p:spPr>
          <a:xfrm>
            <a:off x="9123452" y="31587"/>
            <a:ext cx="3079298" cy="1293779"/>
          </a:xfrm>
          <a:prstGeom prst="roundRect">
            <a:avLst/>
          </a:prstGeom>
          <a:solidFill>
            <a:srgbClr val="B7FFFF"/>
          </a:solidFill>
          <a:ln>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400" dirty="0">
                <a:solidFill>
                  <a:schemeClr val="tx1"/>
                </a:solidFill>
              </a:rPr>
              <a:t>Assume</a:t>
            </a:r>
          </a:p>
          <a:p>
            <a:r>
              <a:rPr lang="en-AU" sz="2400" dirty="0">
                <a:solidFill>
                  <a:schemeClr val="tx1"/>
                </a:solidFill>
                <a:latin typeface="Courier New" panose="02070309020205020404" pitchFamily="49" charset="0"/>
                <a:cs typeface="Courier New" panose="02070309020205020404" pitchFamily="49" charset="0"/>
              </a:rPr>
              <a:t>*in == 0</a:t>
            </a:r>
          </a:p>
          <a:p>
            <a:r>
              <a:rPr lang="en-AU" sz="2400" dirty="0">
                <a:solidFill>
                  <a:schemeClr val="tx1"/>
                </a:solidFill>
                <a:cs typeface="Courier New" panose="02070309020205020404" pitchFamily="49" charset="0"/>
              </a:rPr>
              <a:t>Branch </a:t>
            </a:r>
            <a:r>
              <a:rPr lang="en-AU" sz="2400" dirty="0" err="1">
                <a:solidFill>
                  <a:schemeClr val="tx1"/>
                </a:solidFill>
                <a:cs typeface="Courier New" panose="02070309020205020404" pitchFamily="49" charset="0"/>
              </a:rPr>
              <a:t>mispredicted</a:t>
            </a:r>
            <a:endParaRPr lang="en-AU" sz="2400" dirty="0">
              <a:solidFill>
                <a:schemeClr val="tx1"/>
              </a:solidFill>
              <a:cs typeface="Courier New" panose="02070309020205020404" pitchFamily="49" charset="0"/>
            </a:endParaRPr>
          </a:p>
        </p:txBody>
      </p:sp>
      <p:sp>
        <p:nvSpPr>
          <p:cNvPr id="11" name="TextBox 10">
            <a:extLst>
              <a:ext uri="{FF2B5EF4-FFF2-40B4-BE49-F238E27FC236}">
                <a16:creationId xmlns:a16="http://schemas.microsoft.com/office/drawing/2014/main" id="{41038CB1-6F98-43E0-8132-BE8764444FC8}"/>
              </a:ext>
            </a:extLst>
          </p:cNvPr>
          <p:cNvSpPr txBox="1"/>
          <p:nvPr/>
        </p:nvSpPr>
        <p:spPr>
          <a:xfrm>
            <a:off x="496800" y="1141200"/>
            <a:ext cx="4468633" cy="2554545"/>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(*in ==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out *= 1;</a:t>
            </a:r>
          </a:p>
          <a:p>
            <a:r>
              <a:rPr lang="en-AU" sz="3200" b="1" dirty="0">
                <a:latin typeface="Courier New" panose="02070309020205020404" pitchFamily="49" charset="0"/>
                <a:cs typeface="Courier New" panose="02070309020205020404" pitchFamily="49" charset="0"/>
              </a:rPr>
              <a:t>out *= 1;</a:t>
            </a:r>
          </a:p>
          <a:p>
            <a:r>
              <a:rPr lang="en-AU" sz="3200" b="1" dirty="0">
                <a:latin typeface="Courier New" panose="02070309020205020404" pitchFamily="49" charset="0"/>
                <a:cs typeface="Courier New" panose="02070309020205020404" pitchFamily="49" charset="0"/>
              </a:rPr>
              <a:t>a = *out</a:t>
            </a:r>
          </a:p>
        </p:txBody>
      </p:sp>
      <p:sp>
        <p:nvSpPr>
          <p:cNvPr id="12" name="Rectangle 11">
            <a:extLst>
              <a:ext uri="{FF2B5EF4-FFF2-40B4-BE49-F238E27FC236}">
                <a16:creationId xmlns:a16="http://schemas.microsoft.com/office/drawing/2014/main" id="{CE293282-39D5-2904-0509-A5BF2FF69AFB}"/>
              </a:ext>
            </a:extLst>
          </p:cNvPr>
          <p:cNvSpPr/>
          <p:nvPr/>
        </p:nvSpPr>
        <p:spPr>
          <a:xfrm>
            <a:off x="4214907" y="2533458"/>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sp>
        <p:nvSpPr>
          <p:cNvPr id="13" name="Rectangle 12">
            <a:extLst>
              <a:ext uri="{FF2B5EF4-FFF2-40B4-BE49-F238E27FC236}">
                <a16:creationId xmlns:a16="http://schemas.microsoft.com/office/drawing/2014/main" id="{B58E80AB-B243-ADD9-0CBB-B8D340121E75}"/>
              </a:ext>
            </a:extLst>
          </p:cNvPr>
          <p:cNvSpPr/>
          <p:nvPr/>
        </p:nvSpPr>
        <p:spPr>
          <a:xfrm>
            <a:off x="6268026" y="2533458"/>
            <a:ext cx="1397285" cy="13528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14" name="Rectangle 13">
            <a:extLst>
              <a:ext uri="{FF2B5EF4-FFF2-40B4-BE49-F238E27FC236}">
                <a16:creationId xmlns:a16="http://schemas.microsoft.com/office/drawing/2014/main" id="{1111621F-6D9E-6C94-D673-6310EF5780FE}"/>
              </a:ext>
            </a:extLst>
          </p:cNvPr>
          <p:cNvSpPr/>
          <p:nvPr/>
        </p:nvSpPr>
        <p:spPr>
          <a:xfrm>
            <a:off x="6268026" y="4346735"/>
            <a:ext cx="1397285" cy="482886"/>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a:t>
            </a:r>
          </a:p>
        </p:txBody>
      </p:sp>
      <p:sp>
        <p:nvSpPr>
          <p:cNvPr id="15" name="Rectangle 14">
            <a:extLst>
              <a:ext uri="{FF2B5EF4-FFF2-40B4-BE49-F238E27FC236}">
                <a16:creationId xmlns:a16="http://schemas.microsoft.com/office/drawing/2014/main" id="{01627935-CF3B-E9D4-E6D1-29548B6A4E42}"/>
              </a:ext>
            </a:extLst>
          </p:cNvPr>
          <p:cNvSpPr/>
          <p:nvPr/>
        </p:nvSpPr>
        <p:spPr>
          <a:xfrm>
            <a:off x="4214907" y="3511259"/>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cxnSp>
        <p:nvCxnSpPr>
          <p:cNvPr id="16" name="Straight Arrow Connector 15">
            <a:extLst>
              <a:ext uri="{FF2B5EF4-FFF2-40B4-BE49-F238E27FC236}">
                <a16:creationId xmlns:a16="http://schemas.microsoft.com/office/drawing/2014/main" id="{E8281910-F7E7-0761-8F66-06974B299982}"/>
              </a:ext>
            </a:extLst>
          </p:cNvPr>
          <p:cNvCxnSpPr>
            <a:cxnSpLocks/>
          </p:cNvCxnSpPr>
          <p:nvPr/>
        </p:nvCxnSpPr>
        <p:spPr>
          <a:xfrm>
            <a:off x="4903276" y="1771716"/>
            <a:ext cx="10272"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6F2F7DB-068F-CB5D-B6CF-3460C2CCCF7D}"/>
              </a:ext>
            </a:extLst>
          </p:cNvPr>
          <p:cNvCxnSpPr/>
          <p:nvPr/>
        </p:nvCxnSpPr>
        <p:spPr>
          <a:xfrm>
            <a:off x="4911833" y="3036058"/>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55AF0A-C43F-DFB8-30DF-7D64030C3504}"/>
              </a:ext>
            </a:extLst>
          </p:cNvPr>
          <p:cNvCxnSpPr/>
          <p:nvPr/>
        </p:nvCxnSpPr>
        <p:spPr>
          <a:xfrm>
            <a:off x="6966668" y="3886266"/>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DBF4F43E-8B80-A35F-A636-AA3D97FABCA0}"/>
              </a:ext>
            </a:extLst>
          </p:cNvPr>
          <p:cNvSpPr/>
          <p:nvPr/>
        </p:nvSpPr>
        <p:spPr>
          <a:xfrm>
            <a:off x="4903276" y="1966854"/>
            <a:ext cx="2044557" cy="552950"/>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043C6F6C-038E-9196-08E0-E2585B1EF657}"/>
              </a:ext>
            </a:extLst>
          </p:cNvPr>
          <p:cNvSpPr/>
          <p:nvPr/>
        </p:nvSpPr>
        <p:spPr>
          <a:xfrm>
            <a:off x="5612100" y="2228916"/>
            <a:ext cx="1045029" cy="1543050"/>
          </a:xfrm>
          <a:custGeom>
            <a:avLst/>
            <a:gdLst>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45029 w 1045029"/>
              <a:gd name="connsiteY4" fmla="*/ 302079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9" h="1543050">
                <a:moveTo>
                  <a:pt x="0" y="1543050"/>
                </a:moveTo>
                <a:lnTo>
                  <a:pt x="318407" y="1543050"/>
                </a:lnTo>
                <a:lnTo>
                  <a:pt x="318407" y="0"/>
                </a:lnTo>
                <a:lnTo>
                  <a:pt x="1045029" y="0"/>
                </a:lnTo>
                <a:lnTo>
                  <a:pt x="1045029" y="302079"/>
                </a:ln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C1D29233-91EF-27FF-ACE2-4F9061459DD5}"/>
              </a:ext>
            </a:extLst>
          </p:cNvPr>
          <p:cNvGrpSpPr/>
          <p:nvPr/>
        </p:nvGrpSpPr>
        <p:grpSpPr>
          <a:xfrm>
            <a:off x="8441139" y="1771716"/>
            <a:ext cx="3450404" cy="3563908"/>
            <a:chOff x="7181636" y="2928966"/>
            <a:chExt cx="3450404" cy="3563908"/>
          </a:xfrm>
        </p:grpSpPr>
        <p:sp>
          <p:nvSpPr>
            <p:cNvPr id="20" name="Rectangle 19">
              <a:extLst>
                <a:ext uri="{FF2B5EF4-FFF2-40B4-BE49-F238E27FC236}">
                  <a16:creationId xmlns:a16="http://schemas.microsoft.com/office/drawing/2014/main" id="{28B52238-9254-C9CB-42B4-C1F59902099E}"/>
                </a:ext>
              </a:extLst>
            </p:cNvPr>
            <p:cNvSpPr/>
            <p:nvPr/>
          </p:nvSpPr>
          <p:spPr>
            <a:xfrm>
              <a:off x="7181636" y="3690708"/>
              <a:ext cx="1397285" cy="186392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Load *in</a:t>
              </a:r>
            </a:p>
          </p:txBody>
        </p:sp>
        <p:sp>
          <p:nvSpPr>
            <p:cNvPr id="21" name="Rectangle 20">
              <a:extLst>
                <a:ext uri="{FF2B5EF4-FFF2-40B4-BE49-F238E27FC236}">
                  <a16:creationId xmlns:a16="http://schemas.microsoft.com/office/drawing/2014/main" id="{D5D314F4-4165-44F8-5951-39C34AC45050}"/>
                </a:ext>
              </a:extLst>
            </p:cNvPr>
            <p:cNvSpPr/>
            <p:nvPr/>
          </p:nvSpPr>
          <p:spPr>
            <a:xfrm>
              <a:off x="9234755" y="3690708"/>
              <a:ext cx="1397285" cy="13528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a:p>
              <a:pPr algn="ctr"/>
              <a:endParaRPr lang="en-AU" sz="2400" dirty="0"/>
            </a:p>
          </p:txBody>
        </p:sp>
        <p:sp>
          <p:nvSpPr>
            <p:cNvPr id="22" name="Rectangle 21">
              <a:extLst>
                <a:ext uri="{FF2B5EF4-FFF2-40B4-BE49-F238E27FC236}">
                  <a16:creationId xmlns:a16="http://schemas.microsoft.com/office/drawing/2014/main" id="{3DC34D80-1844-DC02-2C83-9C11AD3A5551}"/>
                </a:ext>
              </a:extLst>
            </p:cNvPr>
            <p:cNvSpPr/>
            <p:nvPr/>
          </p:nvSpPr>
          <p:spPr>
            <a:xfrm>
              <a:off x="9234755" y="5503985"/>
              <a:ext cx="1397285"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a:t>
              </a:r>
            </a:p>
          </p:txBody>
        </p:sp>
        <p:sp>
          <p:nvSpPr>
            <p:cNvPr id="23" name="Rectangle 22">
              <a:extLst>
                <a:ext uri="{FF2B5EF4-FFF2-40B4-BE49-F238E27FC236}">
                  <a16:creationId xmlns:a16="http://schemas.microsoft.com/office/drawing/2014/main" id="{AF69C9DA-DAC3-1380-4824-98335A9AFBE3}"/>
                </a:ext>
              </a:extLst>
            </p:cNvPr>
            <p:cNvSpPr/>
            <p:nvPr/>
          </p:nvSpPr>
          <p:spPr>
            <a:xfrm>
              <a:off x="7181636" y="6009988"/>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cxnSp>
          <p:nvCxnSpPr>
            <p:cNvPr id="24" name="Straight Arrow Connector 23">
              <a:extLst>
                <a:ext uri="{FF2B5EF4-FFF2-40B4-BE49-F238E27FC236}">
                  <a16:creationId xmlns:a16="http://schemas.microsoft.com/office/drawing/2014/main" id="{337B6179-B1E6-50E0-6DAC-5E13CF248352}"/>
                </a:ext>
              </a:extLst>
            </p:cNvPr>
            <p:cNvCxnSpPr>
              <a:cxnSpLocks/>
            </p:cNvCxnSpPr>
            <p:nvPr/>
          </p:nvCxnSpPr>
          <p:spPr>
            <a:xfrm>
              <a:off x="7880277" y="2928966"/>
              <a:ext cx="0"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4752AB-0A44-3B06-DA16-55B86E79955D}"/>
                </a:ext>
              </a:extLst>
            </p:cNvPr>
            <p:cNvCxnSpPr>
              <a:cxnSpLocks/>
            </p:cNvCxnSpPr>
            <p:nvPr/>
          </p:nvCxnSpPr>
          <p:spPr>
            <a:xfrm>
              <a:off x="7878562" y="5560472"/>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A3D04C4-A71F-642D-BEA2-F6AEBC0B7462}"/>
                </a:ext>
              </a:extLst>
            </p:cNvPr>
            <p:cNvCxnSpPr/>
            <p:nvPr/>
          </p:nvCxnSpPr>
          <p:spPr>
            <a:xfrm>
              <a:off x="9933397" y="5043516"/>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09E1FE25-1060-08A4-C569-5D19E239270A}"/>
                </a:ext>
              </a:extLst>
            </p:cNvPr>
            <p:cNvSpPr/>
            <p:nvPr/>
          </p:nvSpPr>
          <p:spPr>
            <a:xfrm>
              <a:off x="7870005" y="3124104"/>
              <a:ext cx="2044557"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180FFAE7-5191-9681-BC35-972C6A5A7CD7}"/>
                </a:ext>
              </a:extLst>
            </p:cNvPr>
            <p:cNvSpPr/>
            <p:nvPr/>
          </p:nvSpPr>
          <p:spPr>
            <a:xfrm>
              <a:off x="8592858" y="3386166"/>
              <a:ext cx="1045029" cy="2865265"/>
            </a:xfrm>
            <a:custGeom>
              <a:avLst/>
              <a:gdLst>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45029 w 1045029"/>
                <a:gd name="connsiteY4" fmla="*/ 302079 h 1543050"/>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36865 w 1045029"/>
                <a:gd name="connsiteY4" fmla="*/ 16578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9" h="1543050">
                  <a:moveTo>
                    <a:pt x="0" y="1543050"/>
                  </a:moveTo>
                  <a:lnTo>
                    <a:pt x="318407" y="1543050"/>
                  </a:lnTo>
                  <a:lnTo>
                    <a:pt x="318407" y="0"/>
                  </a:lnTo>
                  <a:lnTo>
                    <a:pt x="1045029" y="0"/>
                  </a:lnTo>
                  <a:cubicBezTo>
                    <a:pt x="1045029" y="100693"/>
                    <a:pt x="1036865" y="65087"/>
                    <a:pt x="1036865" y="165780"/>
                  </a:cubicBez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extBox 2">
            <a:extLst>
              <a:ext uri="{FF2B5EF4-FFF2-40B4-BE49-F238E27FC236}">
                <a16:creationId xmlns:a16="http://schemas.microsoft.com/office/drawing/2014/main" id="{B8AAFA21-7832-A69E-1EDD-4BCFF7906EA9}"/>
              </a:ext>
            </a:extLst>
          </p:cNvPr>
          <p:cNvSpPr txBox="1"/>
          <p:nvPr/>
        </p:nvSpPr>
        <p:spPr>
          <a:xfrm>
            <a:off x="5031869" y="5826751"/>
            <a:ext cx="2472314" cy="523220"/>
          </a:xfrm>
          <a:prstGeom prst="rect">
            <a:avLst/>
          </a:prstGeom>
          <a:noFill/>
        </p:spPr>
        <p:txBody>
          <a:bodyPr wrap="square" rtlCol="0">
            <a:spAutoFit/>
          </a:bodyPr>
          <a:lstStyle/>
          <a:p>
            <a:pPr algn="ctr"/>
            <a:r>
              <a:rPr lang="en-AU" sz="2800" dirty="0"/>
              <a:t>*in cached</a:t>
            </a:r>
          </a:p>
        </p:txBody>
      </p:sp>
      <p:sp>
        <p:nvSpPr>
          <p:cNvPr id="4" name="TextBox 3">
            <a:extLst>
              <a:ext uri="{FF2B5EF4-FFF2-40B4-BE49-F238E27FC236}">
                <a16:creationId xmlns:a16="http://schemas.microsoft.com/office/drawing/2014/main" id="{63DFCCF6-2ADB-B65D-8661-B9EABF5BD499}"/>
              </a:ext>
            </a:extLst>
          </p:cNvPr>
          <p:cNvSpPr txBox="1"/>
          <p:nvPr/>
        </p:nvSpPr>
        <p:spPr>
          <a:xfrm>
            <a:off x="8720586" y="5826751"/>
            <a:ext cx="2472314" cy="523220"/>
          </a:xfrm>
          <a:prstGeom prst="rect">
            <a:avLst/>
          </a:prstGeom>
          <a:noFill/>
        </p:spPr>
        <p:txBody>
          <a:bodyPr wrap="square" rtlCol="0">
            <a:spAutoFit/>
          </a:bodyPr>
          <a:lstStyle/>
          <a:p>
            <a:pPr algn="ctr"/>
            <a:r>
              <a:rPr lang="en-AU" sz="2800" dirty="0"/>
              <a:t>*in not cached</a:t>
            </a:r>
          </a:p>
        </p:txBody>
      </p:sp>
      <p:graphicFrame>
        <p:nvGraphicFramePr>
          <p:cNvPr id="5" name="Table 7">
            <a:extLst>
              <a:ext uri="{FF2B5EF4-FFF2-40B4-BE49-F238E27FC236}">
                <a16:creationId xmlns:a16="http://schemas.microsoft.com/office/drawing/2014/main" id="{FAE81BAD-949A-CBEC-2A5F-75932CE7E6CF}"/>
              </a:ext>
            </a:extLst>
          </p:cNvPr>
          <p:cNvGraphicFramePr>
            <a:graphicFrameLocks noGrp="1"/>
          </p:cNvGraphicFramePr>
          <p:nvPr/>
        </p:nvGraphicFramePr>
        <p:xfrm>
          <a:off x="1011858" y="3886266"/>
          <a:ext cx="2277608" cy="1554480"/>
        </p:xfrm>
        <a:graphic>
          <a:graphicData uri="http://schemas.openxmlformats.org/drawingml/2006/table">
            <a:tbl>
              <a:tblPr firstRow="1" bandRow="1">
                <a:tableStyleId>{5C22544A-7EE6-4342-B048-85BDC9FD1C3A}</a:tableStyleId>
              </a:tblPr>
              <a:tblGrid>
                <a:gridCol w="1138804">
                  <a:extLst>
                    <a:ext uri="{9D8B030D-6E8A-4147-A177-3AD203B41FA5}">
                      <a16:colId xmlns:a16="http://schemas.microsoft.com/office/drawing/2014/main" val="1854097539"/>
                    </a:ext>
                  </a:extLst>
                </a:gridCol>
                <a:gridCol w="1138804">
                  <a:extLst>
                    <a:ext uri="{9D8B030D-6E8A-4147-A177-3AD203B41FA5}">
                      <a16:colId xmlns:a16="http://schemas.microsoft.com/office/drawing/2014/main" val="872125184"/>
                    </a:ext>
                  </a:extLst>
                </a:gridCol>
              </a:tblGrid>
              <a:tr h="370840">
                <a:tc>
                  <a:txBody>
                    <a:bodyPr/>
                    <a:lstStyle/>
                    <a:p>
                      <a:r>
                        <a:rPr lang="en-AU" sz="2800" dirty="0">
                          <a:solidFill>
                            <a:schemeClr val="bg1"/>
                          </a:solidFill>
                          <a:latin typeface="Courier New" panose="02070309020205020404" pitchFamily="49" charset="0"/>
                          <a:cs typeface="Courier New" panose="02070309020205020404" pitchFamily="49" charset="0"/>
                        </a:rPr>
                        <a:t>*in</a:t>
                      </a:r>
                    </a:p>
                  </a:txBody>
                  <a:tcPr>
                    <a:solidFill>
                      <a:schemeClr val="tx1">
                        <a:lumMod val="65000"/>
                        <a:lumOff val="35000"/>
                      </a:schemeClr>
                    </a:solidFill>
                  </a:tcPr>
                </a:tc>
                <a:tc>
                  <a:txBody>
                    <a:bodyPr/>
                    <a:lstStyle/>
                    <a:p>
                      <a:r>
                        <a:rPr lang="en-AU" sz="2800" dirty="0">
                          <a:solidFill>
                            <a:schemeClr val="bg1"/>
                          </a:solidFill>
                          <a:latin typeface="Courier New" panose="02070309020205020404" pitchFamily="49" charset="0"/>
                          <a:cs typeface="Courier New" panose="02070309020205020404" pitchFamily="49" charset="0"/>
                        </a:rPr>
                        <a:t>*out</a:t>
                      </a:r>
                    </a:p>
                  </a:txBody>
                  <a:tcPr>
                    <a:solidFill>
                      <a:schemeClr val="tx1">
                        <a:lumMod val="65000"/>
                        <a:lumOff val="35000"/>
                      </a:schemeClr>
                    </a:solidFill>
                  </a:tcPr>
                </a:tc>
                <a:extLst>
                  <a:ext uri="{0D108BD9-81ED-4DB2-BD59-A6C34878D82A}">
                    <a16:rowId xmlns:a16="http://schemas.microsoft.com/office/drawing/2014/main" val="3785517236"/>
                  </a:ext>
                </a:extLst>
              </a:tr>
              <a:tr h="370840">
                <a:tc>
                  <a:txBody>
                    <a:bodyPr/>
                    <a:lstStyle/>
                    <a:p>
                      <a:r>
                        <a:rPr lang="en-AU" sz="2800" dirty="0">
                          <a:solidFill>
                            <a:schemeClr val="bg1"/>
                          </a:solidFill>
                        </a:rPr>
                        <a:t>TRUE</a:t>
                      </a:r>
                    </a:p>
                  </a:txBody>
                  <a:tcPr>
                    <a:solidFill>
                      <a:schemeClr val="tx1">
                        <a:lumMod val="65000"/>
                        <a:lumOff val="35000"/>
                      </a:schemeClr>
                    </a:solidFill>
                  </a:tcPr>
                </a:tc>
                <a:tc>
                  <a:txBody>
                    <a:bodyPr/>
                    <a:lstStyle/>
                    <a:p>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3629895876"/>
                  </a:ext>
                </a:extLst>
              </a:tr>
              <a:tr h="370840">
                <a:tc>
                  <a:txBody>
                    <a:bodyPr/>
                    <a:lstStyle/>
                    <a:p>
                      <a:r>
                        <a:rPr lang="en-AU" sz="2800" dirty="0">
                          <a:solidFill>
                            <a:schemeClr val="bg1"/>
                          </a:solidFill>
                        </a:rPr>
                        <a:t>FALSE</a:t>
                      </a:r>
                    </a:p>
                  </a:txBody>
                  <a:tcPr>
                    <a:solidFill>
                      <a:schemeClr val="tx1">
                        <a:lumMod val="65000"/>
                        <a:lumOff val="35000"/>
                      </a:schemeClr>
                    </a:solidFill>
                  </a:tcPr>
                </a:tc>
                <a:tc>
                  <a:txBody>
                    <a:bodyPr/>
                    <a:lstStyle/>
                    <a:p>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2332030572"/>
                  </a:ext>
                </a:extLst>
              </a:tr>
            </a:tbl>
          </a:graphicData>
        </a:graphic>
      </p:graphicFrame>
      <p:sp>
        <p:nvSpPr>
          <p:cNvPr id="7" name="TextBox 6">
            <a:extLst>
              <a:ext uri="{FF2B5EF4-FFF2-40B4-BE49-F238E27FC236}">
                <a16:creationId xmlns:a16="http://schemas.microsoft.com/office/drawing/2014/main" id="{71C11FF4-BBD4-2D4C-B6FD-495C16EF220F}"/>
              </a:ext>
            </a:extLst>
          </p:cNvPr>
          <p:cNvSpPr txBox="1"/>
          <p:nvPr/>
        </p:nvSpPr>
        <p:spPr>
          <a:xfrm>
            <a:off x="534133" y="5736590"/>
            <a:ext cx="3233057" cy="584775"/>
          </a:xfrm>
          <a:prstGeom prst="rect">
            <a:avLst/>
          </a:prstGeom>
          <a:noFill/>
        </p:spPr>
        <p:txBody>
          <a:bodyPr wrap="square" rtlCol="0">
            <a:spAutoFit/>
          </a:bodyPr>
          <a:lstStyle/>
          <a:p>
            <a:pPr algn="ctr"/>
            <a:r>
              <a:rPr lang="en-AU" sz="3200" b="1" dirty="0"/>
              <a:t>out </a:t>
            </a:r>
            <a:r>
              <a:rPr lang="en-AU" sz="3200" b="1" dirty="0">
                <a:sym typeface="Wingdings" panose="05000000000000000000" pitchFamily="2" charset="2"/>
              </a:rPr>
              <a:t> NOT(in)</a:t>
            </a:r>
            <a:endParaRPr lang="en-AU" b="1" dirty="0"/>
          </a:p>
        </p:txBody>
      </p:sp>
    </p:spTree>
    <p:extLst>
      <p:ext uri="{BB962C8B-B14F-4D97-AF65-F5344CB8AC3E}">
        <p14:creationId xmlns:p14="http://schemas.microsoft.com/office/powerpoint/2010/main" val="320418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1E0FA8EF-0A7F-240F-573A-6377B934282A}"/>
              </a:ext>
            </a:extLst>
          </p:cNvPr>
          <p:cNvGrpSpPr/>
          <p:nvPr/>
        </p:nvGrpSpPr>
        <p:grpSpPr>
          <a:xfrm>
            <a:off x="4065814" y="1404257"/>
            <a:ext cx="3705288" cy="5108545"/>
            <a:chOff x="4065814" y="1404257"/>
            <a:chExt cx="3705288" cy="5108545"/>
          </a:xfrm>
        </p:grpSpPr>
        <p:sp>
          <p:nvSpPr>
            <p:cNvPr id="9" name="Rectangle: Rounded Corners 8">
              <a:extLst>
                <a:ext uri="{FF2B5EF4-FFF2-40B4-BE49-F238E27FC236}">
                  <a16:creationId xmlns:a16="http://schemas.microsoft.com/office/drawing/2014/main" id="{AA72ABC1-FBC8-1797-933D-3AD3360FAEF2}"/>
                </a:ext>
              </a:extLst>
            </p:cNvPr>
            <p:cNvSpPr/>
            <p:nvPr/>
          </p:nvSpPr>
          <p:spPr>
            <a:xfrm>
              <a:off x="4065814" y="1404257"/>
              <a:ext cx="1706335" cy="3984172"/>
            </a:xfrm>
            <a:prstGeom prst="roundRect">
              <a:avLst/>
            </a:prstGeom>
            <a:solidFill>
              <a:schemeClr val="bg1">
                <a:lumMod val="85000"/>
              </a:scheme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Rounded Corners 30">
              <a:extLst>
                <a:ext uri="{FF2B5EF4-FFF2-40B4-BE49-F238E27FC236}">
                  <a16:creationId xmlns:a16="http://schemas.microsoft.com/office/drawing/2014/main" id="{1ED7CBAA-3097-66B7-ABBD-BEFA19FB955B}"/>
                </a:ext>
              </a:extLst>
            </p:cNvPr>
            <p:cNvSpPr/>
            <p:nvPr/>
          </p:nvSpPr>
          <p:spPr>
            <a:xfrm>
              <a:off x="6064767" y="1404257"/>
              <a:ext cx="1706335" cy="3984172"/>
            </a:xfrm>
            <a:prstGeom prst="roundRect">
              <a:avLst/>
            </a:prstGeom>
            <a:solidFill>
              <a:schemeClr val="bg1">
                <a:lumMod val="85000"/>
              </a:scheme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1840B6C3-FF34-5913-45BF-F8C1997D498F}"/>
                </a:ext>
              </a:extLst>
            </p:cNvPr>
            <p:cNvSpPr txBox="1"/>
            <p:nvPr/>
          </p:nvSpPr>
          <p:spPr>
            <a:xfrm>
              <a:off x="5113207" y="5989582"/>
              <a:ext cx="1624693" cy="523220"/>
            </a:xfrm>
            <a:prstGeom prst="rect">
              <a:avLst/>
            </a:prstGeom>
            <a:noFill/>
          </p:spPr>
          <p:txBody>
            <a:bodyPr wrap="square" rtlCol="0">
              <a:spAutoFit/>
            </a:bodyPr>
            <a:lstStyle/>
            <a:p>
              <a:pPr algn="ctr"/>
              <a:r>
                <a:rPr lang="en-AU" sz="2800" dirty="0">
                  <a:solidFill>
                    <a:srgbClr val="00B050"/>
                  </a:solidFill>
                </a:rPr>
                <a:t>Chains</a:t>
              </a:r>
            </a:p>
          </p:txBody>
        </p:sp>
        <p:cxnSp>
          <p:nvCxnSpPr>
            <p:cNvPr id="34" name="Straight Arrow Connector 33">
              <a:extLst>
                <a:ext uri="{FF2B5EF4-FFF2-40B4-BE49-F238E27FC236}">
                  <a16:creationId xmlns:a16="http://schemas.microsoft.com/office/drawing/2014/main" id="{38572D88-ABFF-1A73-A5DE-863080B388FE}"/>
                </a:ext>
              </a:extLst>
            </p:cNvPr>
            <p:cNvCxnSpPr>
              <a:cxnSpLocks/>
            </p:cNvCxnSpPr>
            <p:nvPr/>
          </p:nvCxnSpPr>
          <p:spPr>
            <a:xfrm flipH="1" flipV="1">
              <a:off x="5257800" y="5357054"/>
              <a:ext cx="540653" cy="69035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4D89AA7-88C2-B09F-FDAB-3FD0C359BCED}"/>
                </a:ext>
              </a:extLst>
            </p:cNvPr>
            <p:cNvCxnSpPr>
              <a:cxnSpLocks/>
            </p:cNvCxnSpPr>
            <p:nvPr/>
          </p:nvCxnSpPr>
          <p:spPr>
            <a:xfrm flipV="1">
              <a:off x="6091071" y="5357054"/>
              <a:ext cx="646829" cy="69035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22D0A9B-4D19-EC2B-D13E-C84DF0B08F08}"/>
              </a:ext>
            </a:extLst>
          </p:cNvPr>
          <p:cNvSpPr>
            <a:spLocks noGrp="1"/>
          </p:cNvSpPr>
          <p:nvPr>
            <p:ph type="title"/>
          </p:nvPr>
        </p:nvSpPr>
        <p:spPr/>
        <p:txBody>
          <a:bodyPr/>
          <a:lstStyle/>
          <a:p>
            <a:r>
              <a:rPr lang="en-AU" dirty="0"/>
              <a:t>Thinking about this</a:t>
            </a:r>
          </a:p>
        </p:txBody>
      </p:sp>
      <p:sp>
        <p:nvSpPr>
          <p:cNvPr id="6" name="Slide Number Placeholder 5">
            <a:extLst>
              <a:ext uri="{FF2B5EF4-FFF2-40B4-BE49-F238E27FC236}">
                <a16:creationId xmlns:a16="http://schemas.microsoft.com/office/drawing/2014/main" id="{B2A2D53A-F6A2-42A8-48C5-D78B3E019A0B}"/>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16</a:t>
            </a:fld>
            <a:endParaRPr lang="en-AU"/>
          </a:p>
        </p:txBody>
      </p:sp>
      <p:sp>
        <p:nvSpPr>
          <p:cNvPr id="12" name="Rectangle 11">
            <a:extLst>
              <a:ext uri="{FF2B5EF4-FFF2-40B4-BE49-F238E27FC236}">
                <a16:creationId xmlns:a16="http://schemas.microsoft.com/office/drawing/2014/main" id="{CE293282-39D5-2904-0509-A5BF2FF69AFB}"/>
              </a:ext>
            </a:extLst>
          </p:cNvPr>
          <p:cNvSpPr/>
          <p:nvPr/>
        </p:nvSpPr>
        <p:spPr>
          <a:xfrm>
            <a:off x="4214907" y="2533458"/>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sp>
        <p:nvSpPr>
          <p:cNvPr id="13" name="Rectangle 12">
            <a:extLst>
              <a:ext uri="{FF2B5EF4-FFF2-40B4-BE49-F238E27FC236}">
                <a16:creationId xmlns:a16="http://schemas.microsoft.com/office/drawing/2014/main" id="{B58E80AB-B243-ADD9-0CBB-B8D340121E75}"/>
              </a:ext>
            </a:extLst>
          </p:cNvPr>
          <p:cNvSpPr/>
          <p:nvPr/>
        </p:nvSpPr>
        <p:spPr>
          <a:xfrm>
            <a:off x="6268026" y="2533458"/>
            <a:ext cx="1397285" cy="13528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14" name="Rectangle 13">
            <a:extLst>
              <a:ext uri="{FF2B5EF4-FFF2-40B4-BE49-F238E27FC236}">
                <a16:creationId xmlns:a16="http://schemas.microsoft.com/office/drawing/2014/main" id="{1111621F-6D9E-6C94-D673-6310EF5780FE}"/>
              </a:ext>
            </a:extLst>
          </p:cNvPr>
          <p:cNvSpPr/>
          <p:nvPr/>
        </p:nvSpPr>
        <p:spPr>
          <a:xfrm>
            <a:off x="6268026" y="4346735"/>
            <a:ext cx="1397285" cy="482886"/>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a:t>
            </a:r>
          </a:p>
        </p:txBody>
      </p:sp>
      <p:sp>
        <p:nvSpPr>
          <p:cNvPr id="15" name="Rectangle 14">
            <a:extLst>
              <a:ext uri="{FF2B5EF4-FFF2-40B4-BE49-F238E27FC236}">
                <a16:creationId xmlns:a16="http://schemas.microsoft.com/office/drawing/2014/main" id="{01627935-CF3B-E9D4-E6D1-29548B6A4E42}"/>
              </a:ext>
            </a:extLst>
          </p:cNvPr>
          <p:cNvSpPr/>
          <p:nvPr/>
        </p:nvSpPr>
        <p:spPr>
          <a:xfrm>
            <a:off x="4214907" y="3511259"/>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cxnSp>
        <p:nvCxnSpPr>
          <p:cNvPr id="16" name="Straight Arrow Connector 15">
            <a:extLst>
              <a:ext uri="{FF2B5EF4-FFF2-40B4-BE49-F238E27FC236}">
                <a16:creationId xmlns:a16="http://schemas.microsoft.com/office/drawing/2014/main" id="{E8281910-F7E7-0761-8F66-06974B299982}"/>
              </a:ext>
            </a:extLst>
          </p:cNvPr>
          <p:cNvCxnSpPr>
            <a:cxnSpLocks/>
          </p:cNvCxnSpPr>
          <p:nvPr/>
        </p:nvCxnSpPr>
        <p:spPr>
          <a:xfrm>
            <a:off x="4903276" y="1771716"/>
            <a:ext cx="10272"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6F2F7DB-068F-CB5D-B6CF-3460C2CCCF7D}"/>
              </a:ext>
            </a:extLst>
          </p:cNvPr>
          <p:cNvCxnSpPr/>
          <p:nvPr/>
        </p:nvCxnSpPr>
        <p:spPr>
          <a:xfrm>
            <a:off x="4911833" y="3036058"/>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55AF0A-C43F-DFB8-30DF-7D64030C3504}"/>
              </a:ext>
            </a:extLst>
          </p:cNvPr>
          <p:cNvCxnSpPr/>
          <p:nvPr/>
        </p:nvCxnSpPr>
        <p:spPr>
          <a:xfrm>
            <a:off x="6966668" y="3886266"/>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DBF4F43E-8B80-A35F-A636-AA3D97FABCA0}"/>
              </a:ext>
            </a:extLst>
          </p:cNvPr>
          <p:cNvSpPr/>
          <p:nvPr/>
        </p:nvSpPr>
        <p:spPr>
          <a:xfrm>
            <a:off x="4903276" y="1966854"/>
            <a:ext cx="2044557" cy="552950"/>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043C6F6C-038E-9196-08E0-E2585B1EF657}"/>
              </a:ext>
            </a:extLst>
          </p:cNvPr>
          <p:cNvSpPr/>
          <p:nvPr/>
        </p:nvSpPr>
        <p:spPr>
          <a:xfrm>
            <a:off x="5612100" y="2228916"/>
            <a:ext cx="1045029" cy="1543050"/>
          </a:xfrm>
          <a:custGeom>
            <a:avLst/>
            <a:gdLst>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45029 w 1045029"/>
              <a:gd name="connsiteY4" fmla="*/ 302079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9" h="1543050">
                <a:moveTo>
                  <a:pt x="0" y="1543050"/>
                </a:moveTo>
                <a:lnTo>
                  <a:pt x="318407" y="1543050"/>
                </a:lnTo>
                <a:lnTo>
                  <a:pt x="318407" y="0"/>
                </a:lnTo>
                <a:lnTo>
                  <a:pt x="1045029" y="0"/>
                </a:lnTo>
                <a:lnTo>
                  <a:pt x="1045029" y="302079"/>
                </a:ln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6" name="Group 45">
            <a:extLst>
              <a:ext uri="{FF2B5EF4-FFF2-40B4-BE49-F238E27FC236}">
                <a16:creationId xmlns:a16="http://schemas.microsoft.com/office/drawing/2014/main" id="{A1DFED3D-8B90-0285-DE8D-684D263D3E6E}"/>
              </a:ext>
            </a:extLst>
          </p:cNvPr>
          <p:cNvGrpSpPr/>
          <p:nvPr/>
        </p:nvGrpSpPr>
        <p:grpSpPr>
          <a:xfrm>
            <a:off x="7665311" y="4588178"/>
            <a:ext cx="2493487" cy="688899"/>
            <a:chOff x="7923784" y="3895849"/>
            <a:chExt cx="2493487" cy="688899"/>
          </a:xfrm>
        </p:grpSpPr>
        <p:sp>
          <p:nvSpPr>
            <p:cNvPr id="39" name="TextBox 38">
              <a:extLst>
                <a:ext uri="{FF2B5EF4-FFF2-40B4-BE49-F238E27FC236}">
                  <a16:creationId xmlns:a16="http://schemas.microsoft.com/office/drawing/2014/main" id="{5882599F-815B-8ED5-CD69-EB50EE8F18FF}"/>
                </a:ext>
              </a:extLst>
            </p:cNvPr>
            <p:cNvSpPr txBox="1"/>
            <p:nvPr/>
          </p:nvSpPr>
          <p:spPr>
            <a:xfrm>
              <a:off x="8792578" y="4061528"/>
              <a:ext cx="1624693" cy="523220"/>
            </a:xfrm>
            <a:prstGeom prst="rect">
              <a:avLst/>
            </a:prstGeom>
            <a:noFill/>
          </p:spPr>
          <p:txBody>
            <a:bodyPr wrap="square" rtlCol="0">
              <a:spAutoFit/>
            </a:bodyPr>
            <a:lstStyle/>
            <a:p>
              <a:pPr algn="ctr"/>
              <a:r>
                <a:rPr lang="en-AU" sz="2800" dirty="0">
                  <a:solidFill>
                    <a:srgbClr val="00B050"/>
                  </a:solidFill>
                </a:rPr>
                <a:t>Signal</a:t>
              </a:r>
            </a:p>
          </p:txBody>
        </p:sp>
        <p:cxnSp>
          <p:nvCxnSpPr>
            <p:cNvPr id="40" name="Straight Arrow Connector 39">
              <a:extLst>
                <a:ext uri="{FF2B5EF4-FFF2-40B4-BE49-F238E27FC236}">
                  <a16:creationId xmlns:a16="http://schemas.microsoft.com/office/drawing/2014/main" id="{1F254D95-1774-B080-4979-2C9C7BF55C45}"/>
                </a:ext>
              </a:extLst>
            </p:cNvPr>
            <p:cNvCxnSpPr>
              <a:cxnSpLocks/>
              <a:endCxn id="14" idx="3"/>
            </p:cNvCxnSpPr>
            <p:nvPr/>
          </p:nvCxnSpPr>
          <p:spPr>
            <a:xfrm flipH="1" flipV="1">
              <a:off x="7923784" y="3895849"/>
              <a:ext cx="1103141" cy="51085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DF70D6CA-F229-BB82-52FA-0625F263936F}"/>
              </a:ext>
            </a:extLst>
          </p:cNvPr>
          <p:cNvGrpSpPr/>
          <p:nvPr/>
        </p:nvGrpSpPr>
        <p:grpSpPr>
          <a:xfrm>
            <a:off x="1815894" y="2190394"/>
            <a:ext cx="2575152" cy="523220"/>
            <a:chOff x="1815894" y="2190394"/>
            <a:chExt cx="2575152" cy="523220"/>
          </a:xfrm>
        </p:grpSpPr>
        <p:sp>
          <p:nvSpPr>
            <p:cNvPr id="42" name="TextBox 41">
              <a:extLst>
                <a:ext uri="{FF2B5EF4-FFF2-40B4-BE49-F238E27FC236}">
                  <a16:creationId xmlns:a16="http://schemas.microsoft.com/office/drawing/2014/main" id="{4328A280-7091-BCC0-B25B-CD52C3653D26}"/>
                </a:ext>
              </a:extLst>
            </p:cNvPr>
            <p:cNvSpPr txBox="1"/>
            <p:nvPr/>
          </p:nvSpPr>
          <p:spPr>
            <a:xfrm>
              <a:off x="1815894" y="2190394"/>
              <a:ext cx="1624693" cy="523220"/>
            </a:xfrm>
            <a:prstGeom prst="rect">
              <a:avLst/>
            </a:prstGeom>
            <a:noFill/>
          </p:spPr>
          <p:txBody>
            <a:bodyPr wrap="square" rtlCol="0">
              <a:spAutoFit/>
            </a:bodyPr>
            <a:lstStyle/>
            <a:p>
              <a:pPr algn="ctr"/>
              <a:r>
                <a:rPr lang="en-AU" sz="2800" dirty="0">
                  <a:solidFill>
                    <a:srgbClr val="00B050"/>
                  </a:solidFill>
                </a:rPr>
                <a:t>Probe</a:t>
              </a:r>
            </a:p>
          </p:txBody>
        </p:sp>
        <p:cxnSp>
          <p:nvCxnSpPr>
            <p:cNvPr id="43" name="Straight Arrow Connector 42">
              <a:extLst>
                <a:ext uri="{FF2B5EF4-FFF2-40B4-BE49-F238E27FC236}">
                  <a16:creationId xmlns:a16="http://schemas.microsoft.com/office/drawing/2014/main" id="{704104C2-90F4-B17E-602F-479B164841EA}"/>
                </a:ext>
              </a:extLst>
            </p:cNvPr>
            <p:cNvCxnSpPr>
              <a:cxnSpLocks/>
            </p:cNvCxnSpPr>
            <p:nvPr/>
          </p:nvCxnSpPr>
          <p:spPr>
            <a:xfrm>
              <a:off x="3151602" y="2519804"/>
              <a:ext cx="1239444" cy="1938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0FF7B131-3F98-1340-44C4-8C2A3610E7E8}"/>
              </a:ext>
            </a:extLst>
          </p:cNvPr>
          <p:cNvGrpSpPr/>
          <p:nvPr/>
        </p:nvGrpSpPr>
        <p:grpSpPr>
          <a:xfrm>
            <a:off x="1815894" y="3771966"/>
            <a:ext cx="2646169" cy="523220"/>
            <a:chOff x="8792578" y="4061528"/>
            <a:chExt cx="2646169" cy="523220"/>
          </a:xfrm>
        </p:grpSpPr>
        <p:sp>
          <p:nvSpPr>
            <p:cNvPr id="48" name="TextBox 47">
              <a:extLst>
                <a:ext uri="{FF2B5EF4-FFF2-40B4-BE49-F238E27FC236}">
                  <a16:creationId xmlns:a16="http://schemas.microsoft.com/office/drawing/2014/main" id="{EE56CE4A-1AF2-DA2B-A2AB-ED147C502C03}"/>
                </a:ext>
              </a:extLst>
            </p:cNvPr>
            <p:cNvSpPr txBox="1"/>
            <p:nvPr/>
          </p:nvSpPr>
          <p:spPr>
            <a:xfrm>
              <a:off x="8792578" y="4061528"/>
              <a:ext cx="1624693" cy="523220"/>
            </a:xfrm>
            <a:prstGeom prst="rect">
              <a:avLst/>
            </a:prstGeom>
            <a:noFill/>
          </p:spPr>
          <p:txBody>
            <a:bodyPr wrap="square" rtlCol="0">
              <a:spAutoFit/>
            </a:bodyPr>
            <a:lstStyle/>
            <a:p>
              <a:pPr algn="ctr"/>
              <a:r>
                <a:rPr lang="en-AU" sz="2800" dirty="0">
                  <a:solidFill>
                    <a:srgbClr val="00B050"/>
                  </a:solidFill>
                </a:rPr>
                <a:t>Control</a:t>
              </a:r>
            </a:p>
          </p:txBody>
        </p:sp>
        <p:cxnSp>
          <p:nvCxnSpPr>
            <p:cNvPr id="49" name="Straight Arrow Connector 48">
              <a:extLst>
                <a:ext uri="{FF2B5EF4-FFF2-40B4-BE49-F238E27FC236}">
                  <a16:creationId xmlns:a16="http://schemas.microsoft.com/office/drawing/2014/main" id="{3276E69B-AE7F-E4FA-C9A5-EC037A18310B}"/>
                </a:ext>
              </a:extLst>
            </p:cNvPr>
            <p:cNvCxnSpPr>
              <a:cxnSpLocks/>
            </p:cNvCxnSpPr>
            <p:nvPr/>
          </p:nvCxnSpPr>
          <p:spPr>
            <a:xfrm flipV="1">
              <a:off x="10255854" y="4061528"/>
              <a:ext cx="1182893" cy="2616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AA5D06D0-FDE8-5AB0-8150-9F186C762755}"/>
              </a:ext>
            </a:extLst>
          </p:cNvPr>
          <p:cNvGrpSpPr/>
          <p:nvPr/>
        </p:nvGrpSpPr>
        <p:grpSpPr>
          <a:xfrm>
            <a:off x="7460063" y="2451294"/>
            <a:ext cx="2726054" cy="523220"/>
            <a:chOff x="7691217" y="4061528"/>
            <a:chExt cx="2726054" cy="523220"/>
          </a:xfrm>
        </p:grpSpPr>
        <p:sp>
          <p:nvSpPr>
            <p:cNvPr id="55" name="TextBox 54">
              <a:extLst>
                <a:ext uri="{FF2B5EF4-FFF2-40B4-BE49-F238E27FC236}">
                  <a16:creationId xmlns:a16="http://schemas.microsoft.com/office/drawing/2014/main" id="{6E379D05-32AD-1303-5EC3-DB700C9632C4}"/>
                </a:ext>
              </a:extLst>
            </p:cNvPr>
            <p:cNvSpPr txBox="1"/>
            <p:nvPr/>
          </p:nvSpPr>
          <p:spPr>
            <a:xfrm>
              <a:off x="8792578" y="4061528"/>
              <a:ext cx="1624693" cy="523220"/>
            </a:xfrm>
            <a:prstGeom prst="rect">
              <a:avLst/>
            </a:prstGeom>
            <a:noFill/>
          </p:spPr>
          <p:txBody>
            <a:bodyPr wrap="square" rtlCol="0">
              <a:spAutoFit/>
            </a:bodyPr>
            <a:lstStyle/>
            <a:p>
              <a:pPr algn="ctr"/>
              <a:r>
                <a:rPr lang="en-AU" sz="2800" dirty="0">
                  <a:solidFill>
                    <a:srgbClr val="00B050"/>
                  </a:solidFill>
                </a:rPr>
                <a:t>Delay</a:t>
              </a:r>
            </a:p>
          </p:txBody>
        </p:sp>
        <p:cxnSp>
          <p:nvCxnSpPr>
            <p:cNvPr id="56" name="Straight Arrow Connector 55">
              <a:extLst>
                <a:ext uri="{FF2B5EF4-FFF2-40B4-BE49-F238E27FC236}">
                  <a16:creationId xmlns:a16="http://schemas.microsoft.com/office/drawing/2014/main" id="{948A5467-F139-A1C2-7A47-CD9A7F91EA28}"/>
                </a:ext>
              </a:extLst>
            </p:cNvPr>
            <p:cNvCxnSpPr>
              <a:cxnSpLocks/>
            </p:cNvCxnSpPr>
            <p:nvPr/>
          </p:nvCxnSpPr>
          <p:spPr>
            <a:xfrm flipH="1">
              <a:off x="7691217" y="4406706"/>
              <a:ext cx="1335708" cy="17804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089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0A9B-4D19-EC2B-D13E-C84DF0B08F08}"/>
              </a:ext>
            </a:extLst>
          </p:cNvPr>
          <p:cNvSpPr>
            <a:spLocks noGrp="1"/>
          </p:cNvSpPr>
          <p:nvPr>
            <p:ph type="title"/>
          </p:nvPr>
        </p:nvSpPr>
        <p:spPr/>
        <p:txBody>
          <a:bodyPr/>
          <a:lstStyle/>
          <a:p>
            <a:r>
              <a:rPr lang="en-AU" dirty="0"/>
              <a:t>Combining Chains</a:t>
            </a:r>
          </a:p>
        </p:txBody>
      </p:sp>
      <p:sp>
        <p:nvSpPr>
          <p:cNvPr id="6" name="Slide Number Placeholder 5">
            <a:extLst>
              <a:ext uri="{FF2B5EF4-FFF2-40B4-BE49-F238E27FC236}">
                <a16:creationId xmlns:a16="http://schemas.microsoft.com/office/drawing/2014/main" id="{B2A2D53A-F6A2-42A8-48C5-D78B3E019A0B}"/>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17</a:t>
            </a:fld>
            <a:endParaRPr lang="en-AU"/>
          </a:p>
        </p:txBody>
      </p:sp>
      <p:sp>
        <p:nvSpPr>
          <p:cNvPr id="11" name="TextBox 10">
            <a:extLst>
              <a:ext uri="{FF2B5EF4-FFF2-40B4-BE49-F238E27FC236}">
                <a16:creationId xmlns:a16="http://schemas.microsoft.com/office/drawing/2014/main" id="{41038CB1-6F98-43E0-8132-BE8764444FC8}"/>
              </a:ext>
            </a:extLst>
          </p:cNvPr>
          <p:cNvSpPr txBox="1"/>
          <p:nvPr/>
        </p:nvSpPr>
        <p:spPr>
          <a:xfrm>
            <a:off x="97383" y="935802"/>
            <a:ext cx="5449295" cy="2062103"/>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(*in1 + *in2 ==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out *= 1</a:t>
            </a:r>
          </a:p>
          <a:p>
            <a:r>
              <a:rPr lang="en-AU" sz="3200" b="1" dirty="0">
                <a:latin typeface="Courier New" panose="02070309020205020404" pitchFamily="49" charset="0"/>
                <a:cs typeface="Courier New" panose="02070309020205020404" pitchFamily="49" charset="0"/>
              </a:rPr>
              <a:t>a = *out</a:t>
            </a:r>
          </a:p>
        </p:txBody>
      </p:sp>
      <p:grpSp>
        <p:nvGrpSpPr>
          <p:cNvPr id="3" name="Group 2">
            <a:extLst>
              <a:ext uri="{FF2B5EF4-FFF2-40B4-BE49-F238E27FC236}">
                <a16:creationId xmlns:a16="http://schemas.microsoft.com/office/drawing/2014/main" id="{FAB0BD53-9544-7E1A-106E-37A6A2088C10}"/>
              </a:ext>
            </a:extLst>
          </p:cNvPr>
          <p:cNvGrpSpPr/>
          <p:nvPr/>
        </p:nvGrpSpPr>
        <p:grpSpPr>
          <a:xfrm>
            <a:off x="6671066" y="1779533"/>
            <a:ext cx="5220477" cy="3532974"/>
            <a:chOff x="6671066" y="1779533"/>
            <a:chExt cx="5220477" cy="3532974"/>
          </a:xfrm>
        </p:grpSpPr>
        <p:sp>
          <p:nvSpPr>
            <p:cNvPr id="12" name="Rectangle 11">
              <a:extLst>
                <a:ext uri="{FF2B5EF4-FFF2-40B4-BE49-F238E27FC236}">
                  <a16:creationId xmlns:a16="http://schemas.microsoft.com/office/drawing/2014/main" id="{CE293282-39D5-2904-0509-A5BF2FF69AFB}"/>
                </a:ext>
              </a:extLst>
            </p:cNvPr>
            <p:cNvSpPr/>
            <p:nvPr/>
          </p:nvSpPr>
          <p:spPr>
            <a:xfrm>
              <a:off x="6671066" y="2539480"/>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*in1</a:t>
              </a:r>
            </a:p>
          </p:txBody>
        </p:sp>
        <p:sp>
          <p:nvSpPr>
            <p:cNvPr id="20" name="Rectangle 19">
              <a:extLst>
                <a:ext uri="{FF2B5EF4-FFF2-40B4-BE49-F238E27FC236}">
                  <a16:creationId xmlns:a16="http://schemas.microsoft.com/office/drawing/2014/main" id="{28B52238-9254-C9CB-42B4-C1F59902099E}"/>
                </a:ext>
              </a:extLst>
            </p:cNvPr>
            <p:cNvSpPr/>
            <p:nvPr/>
          </p:nvSpPr>
          <p:spPr>
            <a:xfrm>
              <a:off x="8441139" y="2533458"/>
              <a:ext cx="1397285" cy="186392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Load *in2</a:t>
              </a:r>
            </a:p>
          </p:txBody>
        </p:sp>
        <p:sp>
          <p:nvSpPr>
            <p:cNvPr id="21" name="Rectangle 20">
              <a:extLst>
                <a:ext uri="{FF2B5EF4-FFF2-40B4-BE49-F238E27FC236}">
                  <a16:creationId xmlns:a16="http://schemas.microsoft.com/office/drawing/2014/main" id="{D5D314F4-4165-44F8-5951-39C34AC45050}"/>
                </a:ext>
              </a:extLst>
            </p:cNvPr>
            <p:cNvSpPr/>
            <p:nvPr/>
          </p:nvSpPr>
          <p:spPr>
            <a:xfrm>
              <a:off x="10494258" y="2533458"/>
              <a:ext cx="1397285" cy="13528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a:p>
              <a:pPr algn="ctr"/>
              <a:endParaRPr lang="en-AU" sz="2400" dirty="0"/>
            </a:p>
          </p:txBody>
        </p:sp>
        <p:sp>
          <p:nvSpPr>
            <p:cNvPr id="22" name="Rectangle 21">
              <a:extLst>
                <a:ext uri="{FF2B5EF4-FFF2-40B4-BE49-F238E27FC236}">
                  <a16:creationId xmlns:a16="http://schemas.microsoft.com/office/drawing/2014/main" id="{3DC34D80-1844-DC02-2C83-9C11AD3A5551}"/>
                </a:ext>
              </a:extLst>
            </p:cNvPr>
            <p:cNvSpPr/>
            <p:nvPr/>
          </p:nvSpPr>
          <p:spPr>
            <a:xfrm>
              <a:off x="10494258" y="4346735"/>
              <a:ext cx="1397285"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a:t>
              </a:r>
            </a:p>
          </p:txBody>
        </p:sp>
        <p:sp>
          <p:nvSpPr>
            <p:cNvPr id="23" name="Rectangle 22">
              <a:extLst>
                <a:ext uri="{FF2B5EF4-FFF2-40B4-BE49-F238E27FC236}">
                  <a16:creationId xmlns:a16="http://schemas.microsoft.com/office/drawing/2014/main" id="{AF69C9DA-DAC3-1380-4824-98335A9AFBE3}"/>
                </a:ext>
              </a:extLst>
            </p:cNvPr>
            <p:cNvSpPr/>
            <p:nvPr/>
          </p:nvSpPr>
          <p:spPr>
            <a:xfrm>
              <a:off x="7460923" y="4829621"/>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cxnSp>
          <p:nvCxnSpPr>
            <p:cNvPr id="24" name="Straight Arrow Connector 23">
              <a:extLst>
                <a:ext uri="{FF2B5EF4-FFF2-40B4-BE49-F238E27FC236}">
                  <a16:creationId xmlns:a16="http://schemas.microsoft.com/office/drawing/2014/main" id="{337B6179-B1E6-50E0-6DAC-5E13CF248352}"/>
                </a:ext>
              </a:extLst>
            </p:cNvPr>
            <p:cNvCxnSpPr>
              <a:cxnSpLocks/>
            </p:cNvCxnSpPr>
            <p:nvPr/>
          </p:nvCxnSpPr>
          <p:spPr>
            <a:xfrm>
              <a:off x="7390201" y="1779533"/>
              <a:ext cx="0"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A3D04C4-A71F-642D-BEA2-F6AEBC0B7462}"/>
                </a:ext>
              </a:extLst>
            </p:cNvPr>
            <p:cNvCxnSpPr/>
            <p:nvPr/>
          </p:nvCxnSpPr>
          <p:spPr>
            <a:xfrm>
              <a:off x="11192900" y="3886266"/>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09E1FE25-1060-08A4-C569-5D19E239270A}"/>
                </a:ext>
              </a:extLst>
            </p:cNvPr>
            <p:cNvSpPr/>
            <p:nvPr/>
          </p:nvSpPr>
          <p:spPr>
            <a:xfrm>
              <a:off x="9129508" y="1966854"/>
              <a:ext cx="2044557"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180FFAE7-5191-9681-BC35-972C6A5A7CD7}"/>
                </a:ext>
              </a:extLst>
            </p:cNvPr>
            <p:cNvSpPr/>
            <p:nvPr/>
          </p:nvSpPr>
          <p:spPr>
            <a:xfrm>
              <a:off x="8871459" y="2228916"/>
              <a:ext cx="2025931" cy="2865265"/>
            </a:xfrm>
            <a:custGeom>
              <a:avLst/>
              <a:gdLst>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45029 w 1045029"/>
                <a:gd name="connsiteY4" fmla="*/ 302079 h 1543050"/>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36865 w 1045029"/>
                <a:gd name="connsiteY4" fmla="*/ 165780 h 1543050"/>
                <a:gd name="connsiteX0" fmla="*/ 0 w 2025931"/>
                <a:gd name="connsiteY0" fmla="*/ 1534097 h 1543050"/>
                <a:gd name="connsiteX1" fmla="*/ 1299309 w 2025931"/>
                <a:gd name="connsiteY1" fmla="*/ 1543050 h 1543050"/>
                <a:gd name="connsiteX2" fmla="*/ 1299309 w 2025931"/>
                <a:gd name="connsiteY2" fmla="*/ 0 h 1543050"/>
                <a:gd name="connsiteX3" fmla="*/ 2025931 w 2025931"/>
                <a:gd name="connsiteY3" fmla="*/ 0 h 1543050"/>
                <a:gd name="connsiteX4" fmla="*/ 2017767 w 2025931"/>
                <a:gd name="connsiteY4" fmla="*/ 16578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931" h="1543050">
                  <a:moveTo>
                    <a:pt x="0" y="1534097"/>
                  </a:moveTo>
                  <a:lnTo>
                    <a:pt x="1299309" y="1543050"/>
                  </a:lnTo>
                  <a:lnTo>
                    <a:pt x="1299309" y="0"/>
                  </a:lnTo>
                  <a:lnTo>
                    <a:pt x="2025931" y="0"/>
                  </a:lnTo>
                  <a:cubicBezTo>
                    <a:pt x="2025931" y="100693"/>
                    <a:pt x="2017767" y="65087"/>
                    <a:pt x="2017767" y="165780"/>
                  </a:cubicBez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Shape 7">
              <a:extLst>
                <a:ext uri="{FF2B5EF4-FFF2-40B4-BE49-F238E27FC236}">
                  <a16:creationId xmlns:a16="http://schemas.microsoft.com/office/drawing/2014/main" id="{8532A1DE-BB61-962D-2652-70078DD4DF8F}"/>
                </a:ext>
              </a:extLst>
            </p:cNvPr>
            <p:cNvSpPr/>
            <p:nvPr/>
          </p:nvSpPr>
          <p:spPr>
            <a:xfrm>
              <a:off x="7396841" y="1966854"/>
              <a:ext cx="1733059"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Shape 8">
              <a:extLst>
                <a:ext uri="{FF2B5EF4-FFF2-40B4-BE49-F238E27FC236}">
                  <a16:creationId xmlns:a16="http://schemas.microsoft.com/office/drawing/2014/main" id="{03E91DA8-4711-8B18-B187-1F61CAF080A2}"/>
                </a:ext>
              </a:extLst>
            </p:cNvPr>
            <p:cNvSpPr/>
            <p:nvPr/>
          </p:nvSpPr>
          <p:spPr>
            <a:xfrm>
              <a:off x="8139793" y="4384221"/>
              <a:ext cx="1069521" cy="457200"/>
            </a:xfrm>
            <a:custGeom>
              <a:avLst/>
              <a:gdLst>
                <a:gd name="connsiteX0" fmla="*/ 1069521 w 1069521"/>
                <a:gd name="connsiteY0" fmla="*/ 0 h 457200"/>
                <a:gd name="connsiteX1" fmla="*/ 1069521 w 1069521"/>
                <a:gd name="connsiteY1" fmla="*/ 228600 h 457200"/>
                <a:gd name="connsiteX2" fmla="*/ 0 w 1069521"/>
                <a:gd name="connsiteY2" fmla="*/ 228600 h 457200"/>
                <a:gd name="connsiteX3" fmla="*/ 0 w 1069521"/>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069521" h="457200">
                  <a:moveTo>
                    <a:pt x="1069521" y="0"/>
                  </a:moveTo>
                  <a:lnTo>
                    <a:pt x="1069521" y="228600"/>
                  </a:lnTo>
                  <a:lnTo>
                    <a:pt x="0" y="228600"/>
                  </a:lnTo>
                  <a:lnTo>
                    <a:pt x="0" y="457200"/>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F71C2BAD-3328-A942-0A4B-15314BBA4D3D}"/>
                </a:ext>
              </a:extLst>
            </p:cNvPr>
            <p:cNvSpPr/>
            <p:nvPr/>
          </p:nvSpPr>
          <p:spPr>
            <a:xfrm>
              <a:off x="7405007" y="3037114"/>
              <a:ext cx="734786" cy="1577749"/>
            </a:xfrm>
            <a:custGeom>
              <a:avLst/>
              <a:gdLst>
                <a:gd name="connsiteX0" fmla="*/ 0 w 718457"/>
                <a:gd name="connsiteY0" fmla="*/ 0 h 1559379"/>
                <a:gd name="connsiteX1" fmla="*/ 0 w 718457"/>
                <a:gd name="connsiteY1" fmla="*/ 1559379 h 1559379"/>
                <a:gd name="connsiteX2" fmla="*/ 718457 w 718457"/>
                <a:gd name="connsiteY2" fmla="*/ 1559379 h 1559379"/>
              </a:gdLst>
              <a:ahLst/>
              <a:cxnLst>
                <a:cxn ang="0">
                  <a:pos x="connsiteX0" y="connsiteY0"/>
                </a:cxn>
                <a:cxn ang="0">
                  <a:pos x="connsiteX1" y="connsiteY1"/>
                </a:cxn>
                <a:cxn ang="0">
                  <a:pos x="connsiteX2" y="connsiteY2"/>
                </a:cxn>
              </a:cxnLst>
              <a:rect l="l" t="t" r="r" b="b"/>
              <a:pathLst>
                <a:path w="718457" h="1559379">
                  <a:moveTo>
                    <a:pt x="0" y="0"/>
                  </a:moveTo>
                  <a:lnTo>
                    <a:pt x="0" y="1559379"/>
                  </a:lnTo>
                  <a:lnTo>
                    <a:pt x="718457" y="1559379"/>
                  </a:lnTo>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aphicFrame>
        <p:nvGraphicFramePr>
          <p:cNvPr id="32" name="Table 9">
            <a:extLst>
              <a:ext uri="{FF2B5EF4-FFF2-40B4-BE49-F238E27FC236}">
                <a16:creationId xmlns:a16="http://schemas.microsoft.com/office/drawing/2014/main" id="{509FDD7A-E1D3-712B-D5A7-757362CBC30E}"/>
              </a:ext>
            </a:extLst>
          </p:cNvPr>
          <p:cNvGraphicFramePr>
            <a:graphicFrameLocks noGrp="1"/>
          </p:cNvGraphicFramePr>
          <p:nvPr>
            <p:extLst>
              <p:ext uri="{D42A27DB-BD31-4B8C-83A1-F6EECF244321}">
                <p14:modId xmlns:p14="http://schemas.microsoft.com/office/powerpoint/2010/main" val="354243111"/>
              </p:ext>
            </p:extLst>
          </p:nvPr>
        </p:nvGraphicFramePr>
        <p:xfrm>
          <a:off x="1756814" y="3465421"/>
          <a:ext cx="4131057" cy="2590800"/>
        </p:xfrm>
        <a:graphic>
          <a:graphicData uri="http://schemas.openxmlformats.org/drawingml/2006/table">
            <a:tbl>
              <a:tblPr firstRow="1" bandRow="1">
                <a:tableStyleId>{5C22544A-7EE6-4342-B048-85BDC9FD1C3A}</a:tableStyleId>
              </a:tblPr>
              <a:tblGrid>
                <a:gridCol w="1377019">
                  <a:extLst>
                    <a:ext uri="{9D8B030D-6E8A-4147-A177-3AD203B41FA5}">
                      <a16:colId xmlns:a16="http://schemas.microsoft.com/office/drawing/2014/main" val="425225142"/>
                    </a:ext>
                  </a:extLst>
                </a:gridCol>
                <a:gridCol w="1377019">
                  <a:extLst>
                    <a:ext uri="{9D8B030D-6E8A-4147-A177-3AD203B41FA5}">
                      <a16:colId xmlns:a16="http://schemas.microsoft.com/office/drawing/2014/main" val="4117464925"/>
                    </a:ext>
                  </a:extLst>
                </a:gridCol>
                <a:gridCol w="1377019">
                  <a:extLst>
                    <a:ext uri="{9D8B030D-6E8A-4147-A177-3AD203B41FA5}">
                      <a16:colId xmlns:a16="http://schemas.microsoft.com/office/drawing/2014/main" val="231955977"/>
                    </a:ext>
                  </a:extLst>
                </a:gridCol>
              </a:tblGrid>
              <a:tr h="370840">
                <a:tc>
                  <a:txBody>
                    <a:bodyPr/>
                    <a:lstStyle/>
                    <a:p>
                      <a:pPr algn="ctr"/>
                      <a:r>
                        <a:rPr lang="en-AU" sz="2800" dirty="0">
                          <a:solidFill>
                            <a:schemeClr val="bg1"/>
                          </a:solidFill>
                          <a:latin typeface="Courier New" panose="02070309020205020404" pitchFamily="49" charset="0"/>
                          <a:cs typeface="Courier New" panose="02070309020205020404" pitchFamily="49" charset="0"/>
                        </a:rPr>
                        <a:t>*in1</a:t>
                      </a:r>
                    </a:p>
                  </a:txBody>
                  <a:tcPr>
                    <a:solidFill>
                      <a:schemeClr val="tx1">
                        <a:lumMod val="65000"/>
                        <a:lumOff val="35000"/>
                      </a:schemeClr>
                    </a:solidFill>
                  </a:tcPr>
                </a:tc>
                <a:tc>
                  <a:txBody>
                    <a:bodyPr/>
                    <a:lstStyle/>
                    <a:p>
                      <a:pPr algn="ctr"/>
                      <a:r>
                        <a:rPr lang="en-AU" sz="2800" dirty="0">
                          <a:solidFill>
                            <a:schemeClr val="bg1"/>
                          </a:solidFill>
                          <a:latin typeface="Courier New" panose="02070309020205020404" pitchFamily="49" charset="0"/>
                          <a:cs typeface="Courier New" panose="02070309020205020404" pitchFamily="49" charset="0"/>
                        </a:rPr>
                        <a:t>*in2</a:t>
                      </a:r>
                    </a:p>
                  </a:txBody>
                  <a:tcPr>
                    <a:solidFill>
                      <a:schemeClr val="tx1">
                        <a:lumMod val="65000"/>
                        <a:lumOff val="35000"/>
                      </a:schemeClr>
                    </a:solidFill>
                  </a:tcPr>
                </a:tc>
                <a:tc>
                  <a:txBody>
                    <a:bodyPr/>
                    <a:lstStyle/>
                    <a:p>
                      <a:pPr algn="ctr"/>
                      <a:r>
                        <a:rPr lang="en-AU" sz="2800" dirty="0">
                          <a:solidFill>
                            <a:schemeClr val="bg1"/>
                          </a:solidFill>
                          <a:latin typeface="Courier New" panose="02070309020205020404" pitchFamily="49" charset="0"/>
                          <a:cs typeface="Courier New" panose="02070309020205020404" pitchFamily="49" charset="0"/>
                        </a:rPr>
                        <a:t>*out</a:t>
                      </a:r>
                    </a:p>
                  </a:txBody>
                  <a:tcPr>
                    <a:solidFill>
                      <a:schemeClr val="tx1">
                        <a:lumMod val="65000"/>
                        <a:lumOff val="35000"/>
                      </a:schemeClr>
                    </a:solidFill>
                  </a:tcPr>
                </a:tc>
                <a:extLst>
                  <a:ext uri="{0D108BD9-81ED-4DB2-BD59-A6C34878D82A}">
                    <a16:rowId xmlns:a16="http://schemas.microsoft.com/office/drawing/2014/main" val="2430579385"/>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1154995727"/>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247297203"/>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2653433115"/>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1492416439"/>
                  </a:ext>
                </a:extLst>
              </a:tr>
            </a:tbl>
          </a:graphicData>
        </a:graphic>
      </p:graphicFrame>
      <p:sp>
        <p:nvSpPr>
          <p:cNvPr id="33" name="TextBox 32">
            <a:extLst>
              <a:ext uri="{FF2B5EF4-FFF2-40B4-BE49-F238E27FC236}">
                <a16:creationId xmlns:a16="http://schemas.microsoft.com/office/drawing/2014/main" id="{C5B01FBA-15A2-527A-611E-23E5D4AE789E}"/>
              </a:ext>
            </a:extLst>
          </p:cNvPr>
          <p:cNvSpPr txBox="1"/>
          <p:nvPr/>
        </p:nvSpPr>
        <p:spPr>
          <a:xfrm>
            <a:off x="1756814" y="6090661"/>
            <a:ext cx="3900171" cy="584775"/>
          </a:xfrm>
          <a:prstGeom prst="rect">
            <a:avLst/>
          </a:prstGeom>
          <a:noFill/>
        </p:spPr>
        <p:txBody>
          <a:bodyPr wrap="square" rtlCol="0">
            <a:spAutoFit/>
          </a:bodyPr>
          <a:lstStyle/>
          <a:p>
            <a:pPr algn="ctr"/>
            <a:r>
              <a:rPr lang="en-AU" sz="3200" b="1" dirty="0"/>
              <a:t>out </a:t>
            </a:r>
            <a:r>
              <a:rPr lang="en-AU" sz="3200" b="1" dirty="0">
                <a:sym typeface="Wingdings" panose="05000000000000000000" pitchFamily="2" charset="2"/>
              </a:rPr>
              <a:t> NAND(in1, in2)</a:t>
            </a:r>
            <a:endParaRPr lang="en-AU" b="1" dirty="0"/>
          </a:p>
        </p:txBody>
      </p:sp>
    </p:spTree>
    <p:extLst>
      <p:ext uri="{BB962C8B-B14F-4D97-AF65-F5344CB8AC3E}">
        <p14:creationId xmlns:p14="http://schemas.microsoft.com/office/powerpoint/2010/main" val="61799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0A9B-4D19-EC2B-D13E-C84DF0B08F08}"/>
              </a:ext>
            </a:extLst>
          </p:cNvPr>
          <p:cNvSpPr>
            <a:spLocks noGrp="1"/>
          </p:cNvSpPr>
          <p:nvPr>
            <p:ph type="title"/>
          </p:nvPr>
        </p:nvSpPr>
        <p:spPr/>
        <p:txBody>
          <a:bodyPr/>
          <a:lstStyle/>
          <a:p>
            <a:r>
              <a:rPr lang="en-AU" dirty="0"/>
              <a:t>Multiple control chains</a:t>
            </a:r>
          </a:p>
        </p:txBody>
      </p:sp>
      <p:sp>
        <p:nvSpPr>
          <p:cNvPr id="6" name="Slide Number Placeholder 5">
            <a:extLst>
              <a:ext uri="{FF2B5EF4-FFF2-40B4-BE49-F238E27FC236}">
                <a16:creationId xmlns:a16="http://schemas.microsoft.com/office/drawing/2014/main" id="{B2A2D53A-F6A2-42A8-48C5-D78B3E019A0B}"/>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18</a:t>
            </a:fld>
            <a:endParaRPr lang="en-AU"/>
          </a:p>
        </p:txBody>
      </p:sp>
      <p:sp>
        <p:nvSpPr>
          <p:cNvPr id="11" name="TextBox 10">
            <a:extLst>
              <a:ext uri="{FF2B5EF4-FFF2-40B4-BE49-F238E27FC236}">
                <a16:creationId xmlns:a16="http://schemas.microsoft.com/office/drawing/2014/main" id="{41038CB1-6F98-43E0-8132-BE8764444FC8}"/>
              </a:ext>
            </a:extLst>
          </p:cNvPr>
          <p:cNvSpPr txBox="1"/>
          <p:nvPr/>
        </p:nvSpPr>
        <p:spPr>
          <a:xfrm>
            <a:off x="97384" y="935802"/>
            <a:ext cx="5663336" cy="2062103"/>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(*in1 == 0)return;</a:t>
            </a:r>
          </a:p>
          <a:p>
            <a:r>
              <a:rPr lang="en-AU" sz="3200" b="1" dirty="0">
                <a:latin typeface="Courier New" panose="02070309020205020404" pitchFamily="49" charset="0"/>
                <a:cs typeface="Courier New" panose="02070309020205020404" pitchFamily="49" charset="0"/>
              </a:rPr>
              <a:t>if (*in2 == 0)return;</a:t>
            </a:r>
          </a:p>
          <a:p>
            <a:r>
              <a:rPr lang="en-AU" sz="3200" b="1" dirty="0">
                <a:latin typeface="Courier New" panose="02070309020205020404" pitchFamily="49" charset="0"/>
                <a:cs typeface="Courier New" panose="02070309020205020404" pitchFamily="49" charset="0"/>
              </a:rPr>
              <a:t>out *= 1</a:t>
            </a:r>
          </a:p>
          <a:p>
            <a:r>
              <a:rPr lang="en-AU" sz="3200" b="1" dirty="0">
                <a:latin typeface="Courier New" panose="02070309020205020404" pitchFamily="49" charset="0"/>
                <a:cs typeface="Courier New" panose="02070309020205020404" pitchFamily="49" charset="0"/>
              </a:rPr>
              <a:t>a = *out</a:t>
            </a:r>
          </a:p>
        </p:txBody>
      </p:sp>
      <p:grpSp>
        <p:nvGrpSpPr>
          <p:cNvPr id="4" name="Group 3">
            <a:extLst>
              <a:ext uri="{FF2B5EF4-FFF2-40B4-BE49-F238E27FC236}">
                <a16:creationId xmlns:a16="http://schemas.microsoft.com/office/drawing/2014/main" id="{080BE504-D6F9-D480-B696-4B61850EE1FE}"/>
              </a:ext>
            </a:extLst>
          </p:cNvPr>
          <p:cNvGrpSpPr/>
          <p:nvPr/>
        </p:nvGrpSpPr>
        <p:grpSpPr>
          <a:xfrm>
            <a:off x="6681022" y="1779533"/>
            <a:ext cx="5210521" cy="3569746"/>
            <a:chOff x="6681022" y="1779533"/>
            <a:chExt cx="5210521" cy="3569746"/>
          </a:xfrm>
        </p:grpSpPr>
        <p:sp>
          <p:nvSpPr>
            <p:cNvPr id="29" name="Freeform: Shape 28">
              <a:extLst>
                <a:ext uri="{FF2B5EF4-FFF2-40B4-BE49-F238E27FC236}">
                  <a16:creationId xmlns:a16="http://schemas.microsoft.com/office/drawing/2014/main" id="{180FFAE7-5191-9681-BC35-972C6A5A7CD7}"/>
                </a:ext>
              </a:extLst>
            </p:cNvPr>
            <p:cNvSpPr/>
            <p:nvPr/>
          </p:nvSpPr>
          <p:spPr>
            <a:xfrm>
              <a:off x="7865619" y="2228917"/>
              <a:ext cx="3031771" cy="2881892"/>
            </a:xfrm>
            <a:custGeom>
              <a:avLst/>
              <a:gdLst>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45029 w 1045029"/>
                <a:gd name="connsiteY4" fmla="*/ 302079 h 1543050"/>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36865 w 1045029"/>
                <a:gd name="connsiteY4" fmla="*/ 165780 h 1543050"/>
                <a:gd name="connsiteX0" fmla="*/ 0 w 2025931"/>
                <a:gd name="connsiteY0" fmla="*/ 1534097 h 1543050"/>
                <a:gd name="connsiteX1" fmla="*/ 1299309 w 2025931"/>
                <a:gd name="connsiteY1" fmla="*/ 1543050 h 1543050"/>
                <a:gd name="connsiteX2" fmla="*/ 1299309 w 2025931"/>
                <a:gd name="connsiteY2" fmla="*/ 0 h 1543050"/>
                <a:gd name="connsiteX3" fmla="*/ 2025931 w 2025931"/>
                <a:gd name="connsiteY3" fmla="*/ 0 h 1543050"/>
                <a:gd name="connsiteX4" fmla="*/ 2017767 w 2025931"/>
                <a:gd name="connsiteY4" fmla="*/ 165780 h 1543050"/>
                <a:gd name="connsiteX0" fmla="*/ 0 w 3031771"/>
                <a:gd name="connsiteY0" fmla="*/ 1552004 h 1552004"/>
                <a:gd name="connsiteX1" fmla="*/ 2305149 w 3031771"/>
                <a:gd name="connsiteY1" fmla="*/ 1543050 h 1552004"/>
                <a:gd name="connsiteX2" fmla="*/ 2305149 w 3031771"/>
                <a:gd name="connsiteY2" fmla="*/ 0 h 1552004"/>
                <a:gd name="connsiteX3" fmla="*/ 3031771 w 3031771"/>
                <a:gd name="connsiteY3" fmla="*/ 0 h 1552004"/>
                <a:gd name="connsiteX4" fmla="*/ 3023607 w 3031771"/>
                <a:gd name="connsiteY4" fmla="*/ 165780 h 155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771" h="1552004">
                  <a:moveTo>
                    <a:pt x="0" y="1552004"/>
                  </a:moveTo>
                  <a:lnTo>
                    <a:pt x="2305149" y="1543050"/>
                  </a:lnTo>
                  <a:lnTo>
                    <a:pt x="2305149" y="0"/>
                  </a:lnTo>
                  <a:lnTo>
                    <a:pt x="3031771" y="0"/>
                  </a:lnTo>
                  <a:cubicBezTo>
                    <a:pt x="3031771" y="100693"/>
                    <a:pt x="3023607" y="65087"/>
                    <a:pt x="3023607" y="165780"/>
                  </a:cubicBez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a:extLst>
                <a:ext uri="{FF2B5EF4-FFF2-40B4-BE49-F238E27FC236}">
                  <a16:creationId xmlns:a16="http://schemas.microsoft.com/office/drawing/2014/main" id="{DF16BA5A-7C2E-01CA-396D-FD9B490C53DD}"/>
                </a:ext>
              </a:extLst>
            </p:cNvPr>
            <p:cNvGrpSpPr/>
            <p:nvPr/>
          </p:nvGrpSpPr>
          <p:grpSpPr>
            <a:xfrm>
              <a:off x="6681022" y="2533458"/>
              <a:ext cx="1397286" cy="2815821"/>
              <a:chOff x="8441138" y="2533458"/>
              <a:chExt cx="1397286" cy="2815821"/>
            </a:xfrm>
          </p:grpSpPr>
          <p:cxnSp>
            <p:nvCxnSpPr>
              <p:cNvPr id="7" name="Straight Arrow Connector 6">
                <a:extLst>
                  <a:ext uri="{FF2B5EF4-FFF2-40B4-BE49-F238E27FC236}">
                    <a16:creationId xmlns:a16="http://schemas.microsoft.com/office/drawing/2014/main" id="{6D482E40-8DF1-DDAA-D9AC-8BEA8DA179D1}"/>
                  </a:ext>
                </a:extLst>
              </p:cNvPr>
              <p:cNvCxnSpPr>
                <a:cxnSpLocks/>
              </p:cNvCxnSpPr>
              <p:nvPr/>
            </p:nvCxnSpPr>
            <p:spPr>
              <a:xfrm>
                <a:off x="9139780" y="4112468"/>
                <a:ext cx="0"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8B52238-9254-C9CB-42B4-C1F59902099E}"/>
                  </a:ext>
                </a:extLst>
              </p:cNvPr>
              <p:cNvSpPr/>
              <p:nvPr/>
            </p:nvSpPr>
            <p:spPr>
              <a:xfrm>
                <a:off x="8441139" y="2533458"/>
                <a:ext cx="1397285" cy="186392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Load *in2</a:t>
                </a:r>
              </a:p>
            </p:txBody>
          </p:sp>
          <p:sp>
            <p:nvSpPr>
              <p:cNvPr id="3" name="Rectangle 2">
                <a:extLst>
                  <a:ext uri="{FF2B5EF4-FFF2-40B4-BE49-F238E27FC236}">
                    <a16:creationId xmlns:a16="http://schemas.microsoft.com/office/drawing/2014/main" id="{7CBA2061-9C2C-C34B-05C8-79708BF6C927}"/>
                  </a:ext>
                </a:extLst>
              </p:cNvPr>
              <p:cNvSpPr/>
              <p:nvPr/>
            </p:nvSpPr>
            <p:spPr>
              <a:xfrm>
                <a:off x="8441138" y="4866393"/>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grpSp>
        <p:sp>
          <p:nvSpPr>
            <p:cNvPr id="21" name="Rectangle 20">
              <a:extLst>
                <a:ext uri="{FF2B5EF4-FFF2-40B4-BE49-F238E27FC236}">
                  <a16:creationId xmlns:a16="http://schemas.microsoft.com/office/drawing/2014/main" id="{D5D314F4-4165-44F8-5951-39C34AC45050}"/>
                </a:ext>
              </a:extLst>
            </p:cNvPr>
            <p:cNvSpPr/>
            <p:nvPr/>
          </p:nvSpPr>
          <p:spPr>
            <a:xfrm>
              <a:off x="10494258" y="2533458"/>
              <a:ext cx="1397285" cy="13528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a:p>
              <a:pPr algn="ctr"/>
              <a:endParaRPr lang="en-AU" sz="2400" dirty="0"/>
            </a:p>
          </p:txBody>
        </p:sp>
        <p:sp>
          <p:nvSpPr>
            <p:cNvPr id="22" name="Rectangle 21">
              <a:extLst>
                <a:ext uri="{FF2B5EF4-FFF2-40B4-BE49-F238E27FC236}">
                  <a16:creationId xmlns:a16="http://schemas.microsoft.com/office/drawing/2014/main" id="{3DC34D80-1844-DC02-2C83-9C11AD3A5551}"/>
                </a:ext>
              </a:extLst>
            </p:cNvPr>
            <p:cNvSpPr/>
            <p:nvPr/>
          </p:nvSpPr>
          <p:spPr>
            <a:xfrm>
              <a:off x="10494258" y="4346735"/>
              <a:ext cx="1397285"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a:t>
              </a:r>
            </a:p>
          </p:txBody>
        </p:sp>
        <p:grpSp>
          <p:nvGrpSpPr>
            <p:cNvPr id="10" name="Group 9">
              <a:extLst>
                <a:ext uri="{FF2B5EF4-FFF2-40B4-BE49-F238E27FC236}">
                  <a16:creationId xmlns:a16="http://schemas.microsoft.com/office/drawing/2014/main" id="{32D17DBA-C1B0-A63D-3AEB-BECFB1F54114}"/>
                </a:ext>
              </a:extLst>
            </p:cNvPr>
            <p:cNvGrpSpPr/>
            <p:nvPr/>
          </p:nvGrpSpPr>
          <p:grpSpPr>
            <a:xfrm>
              <a:off x="8408123" y="2505734"/>
              <a:ext cx="1404505" cy="1372398"/>
              <a:chOff x="6663846" y="2539480"/>
              <a:chExt cx="1404505" cy="1372398"/>
            </a:xfrm>
          </p:grpSpPr>
          <p:cxnSp>
            <p:nvCxnSpPr>
              <p:cNvPr id="5" name="Straight Arrow Connector 4">
                <a:extLst>
                  <a:ext uri="{FF2B5EF4-FFF2-40B4-BE49-F238E27FC236}">
                    <a16:creationId xmlns:a16="http://schemas.microsoft.com/office/drawing/2014/main" id="{15095960-770C-86F5-CAC5-BD17D24BF34F}"/>
                  </a:ext>
                </a:extLst>
              </p:cNvPr>
              <p:cNvCxnSpPr>
                <a:cxnSpLocks/>
              </p:cNvCxnSpPr>
              <p:nvPr/>
            </p:nvCxnSpPr>
            <p:spPr>
              <a:xfrm>
                <a:off x="7396841" y="2675067"/>
                <a:ext cx="0"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E293282-39D5-2904-0509-A5BF2FF69AFB}"/>
                  </a:ext>
                </a:extLst>
              </p:cNvPr>
              <p:cNvSpPr/>
              <p:nvPr/>
            </p:nvSpPr>
            <p:spPr>
              <a:xfrm>
                <a:off x="6671066" y="2539480"/>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*in1</a:t>
                </a:r>
              </a:p>
            </p:txBody>
          </p:sp>
          <p:sp>
            <p:nvSpPr>
              <p:cNvPr id="23" name="Rectangle 22">
                <a:extLst>
                  <a:ext uri="{FF2B5EF4-FFF2-40B4-BE49-F238E27FC236}">
                    <a16:creationId xmlns:a16="http://schemas.microsoft.com/office/drawing/2014/main" id="{AF69C9DA-DAC3-1380-4824-98335A9AFBE3}"/>
                  </a:ext>
                </a:extLst>
              </p:cNvPr>
              <p:cNvSpPr/>
              <p:nvPr/>
            </p:nvSpPr>
            <p:spPr>
              <a:xfrm>
                <a:off x="6663846" y="3428992"/>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grpSp>
        <p:cxnSp>
          <p:nvCxnSpPr>
            <p:cNvPr id="24" name="Straight Arrow Connector 23">
              <a:extLst>
                <a:ext uri="{FF2B5EF4-FFF2-40B4-BE49-F238E27FC236}">
                  <a16:creationId xmlns:a16="http://schemas.microsoft.com/office/drawing/2014/main" id="{337B6179-B1E6-50E0-6DAC-5E13CF248352}"/>
                </a:ext>
              </a:extLst>
            </p:cNvPr>
            <p:cNvCxnSpPr>
              <a:cxnSpLocks/>
            </p:cNvCxnSpPr>
            <p:nvPr/>
          </p:nvCxnSpPr>
          <p:spPr>
            <a:xfrm>
              <a:off x="7390201" y="1779533"/>
              <a:ext cx="0"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A3D04C4-A71F-642D-BEA2-F6AEBC0B7462}"/>
                </a:ext>
              </a:extLst>
            </p:cNvPr>
            <p:cNvCxnSpPr/>
            <p:nvPr/>
          </p:nvCxnSpPr>
          <p:spPr>
            <a:xfrm>
              <a:off x="11192900" y="3886266"/>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09E1FE25-1060-08A4-C569-5D19E239270A}"/>
                </a:ext>
              </a:extLst>
            </p:cNvPr>
            <p:cNvSpPr/>
            <p:nvPr/>
          </p:nvSpPr>
          <p:spPr>
            <a:xfrm>
              <a:off x="9129508" y="1966854"/>
              <a:ext cx="2044557"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Shape 7">
              <a:extLst>
                <a:ext uri="{FF2B5EF4-FFF2-40B4-BE49-F238E27FC236}">
                  <a16:creationId xmlns:a16="http://schemas.microsoft.com/office/drawing/2014/main" id="{8532A1DE-BB61-962D-2652-70078DD4DF8F}"/>
                </a:ext>
              </a:extLst>
            </p:cNvPr>
            <p:cNvSpPr/>
            <p:nvPr/>
          </p:nvSpPr>
          <p:spPr>
            <a:xfrm>
              <a:off x="7396841" y="1966854"/>
              <a:ext cx="1733059"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Shape 14">
              <a:extLst>
                <a:ext uri="{FF2B5EF4-FFF2-40B4-BE49-F238E27FC236}">
                  <a16:creationId xmlns:a16="http://schemas.microsoft.com/office/drawing/2014/main" id="{BC4C0995-DA3E-6C86-088F-6678D464ED0A}"/>
                </a:ext>
              </a:extLst>
            </p:cNvPr>
            <p:cNvSpPr/>
            <p:nvPr/>
          </p:nvSpPr>
          <p:spPr>
            <a:xfrm>
              <a:off x="9794349" y="2122190"/>
              <a:ext cx="1227349" cy="1501181"/>
            </a:xfrm>
            <a:custGeom>
              <a:avLst/>
              <a:gdLst>
                <a:gd name="connsiteX0" fmla="*/ 0 w 1227349"/>
                <a:gd name="connsiteY0" fmla="*/ 1501181 h 1501181"/>
                <a:gd name="connsiteX1" fmla="*/ 171144 w 1227349"/>
                <a:gd name="connsiteY1" fmla="*/ 1501181 h 1501181"/>
                <a:gd name="connsiteX2" fmla="*/ 171144 w 1227349"/>
                <a:gd name="connsiteY2" fmla="*/ 0 h 1501181"/>
                <a:gd name="connsiteX3" fmla="*/ 1227349 w 1227349"/>
                <a:gd name="connsiteY3" fmla="*/ 0 h 1501181"/>
                <a:gd name="connsiteX4" fmla="*/ 1227349 w 1227349"/>
                <a:gd name="connsiteY4" fmla="*/ 420527 h 150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349" h="1501181">
                  <a:moveTo>
                    <a:pt x="0" y="1501181"/>
                  </a:moveTo>
                  <a:lnTo>
                    <a:pt x="171144" y="1501181"/>
                  </a:lnTo>
                  <a:lnTo>
                    <a:pt x="171144" y="0"/>
                  </a:lnTo>
                  <a:lnTo>
                    <a:pt x="1227349" y="0"/>
                  </a:lnTo>
                  <a:lnTo>
                    <a:pt x="1227349" y="420527"/>
                  </a:ln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aphicFrame>
        <p:nvGraphicFramePr>
          <p:cNvPr id="16" name="Table 9">
            <a:extLst>
              <a:ext uri="{FF2B5EF4-FFF2-40B4-BE49-F238E27FC236}">
                <a16:creationId xmlns:a16="http://schemas.microsoft.com/office/drawing/2014/main" id="{B0B8E4F9-9091-25E7-057B-B57EA7F331AA}"/>
              </a:ext>
            </a:extLst>
          </p:cNvPr>
          <p:cNvGraphicFramePr>
            <a:graphicFrameLocks noGrp="1"/>
          </p:cNvGraphicFramePr>
          <p:nvPr>
            <p:extLst>
              <p:ext uri="{D42A27DB-BD31-4B8C-83A1-F6EECF244321}">
                <p14:modId xmlns:p14="http://schemas.microsoft.com/office/powerpoint/2010/main" val="1511261623"/>
              </p:ext>
            </p:extLst>
          </p:nvPr>
        </p:nvGraphicFramePr>
        <p:xfrm>
          <a:off x="1565357" y="3204494"/>
          <a:ext cx="4131057" cy="2590800"/>
        </p:xfrm>
        <a:graphic>
          <a:graphicData uri="http://schemas.openxmlformats.org/drawingml/2006/table">
            <a:tbl>
              <a:tblPr firstRow="1" bandRow="1">
                <a:tableStyleId>{5C22544A-7EE6-4342-B048-85BDC9FD1C3A}</a:tableStyleId>
              </a:tblPr>
              <a:tblGrid>
                <a:gridCol w="1377019">
                  <a:extLst>
                    <a:ext uri="{9D8B030D-6E8A-4147-A177-3AD203B41FA5}">
                      <a16:colId xmlns:a16="http://schemas.microsoft.com/office/drawing/2014/main" val="425225142"/>
                    </a:ext>
                  </a:extLst>
                </a:gridCol>
                <a:gridCol w="1377019">
                  <a:extLst>
                    <a:ext uri="{9D8B030D-6E8A-4147-A177-3AD203B41FA5}">
                      <a16:colId xmlns:a16="http://schemas.microsoft.com/office/drawing/2014/main" val="4117464925"/>
                    </a:ext>
                  </a:extLst>
                </a:gridCol>
                <a:gridCol w="1377019">
                  <a:extLst>
                    <a:ext uri="{9D8B030D-6E8A-4147-A177-3AD203B41FA5}">
                      <a16:colId xmlns:a16="http://schemas.microsoft.com/office/drawing/2014/main" val="231955977"/>
                    </a:ext>
                  </a:extLst>
                </a:gridCol>
              </a:tblGrid>
              <a:tr h="370840">
                <a:tc>
                  <a:txBody>
                    <a:bodyPr/>
                    <a:lstStyle/>
                    <a:p>
                      <a:pPr algn="ctr"/>
                      <a:r>
                        <a:rPr lang="en-AU" sz="2800" dirty="0">
                          <a:solidFill>
                            <a:schemeClr val="bg1"/>
                          </a:solidFill>
                          <a:latin typeface="Courier New" panose="02070309020205020404" pitchFamily="49" charset="0"/>
                          <a:cs typeface="Courier New" panose="02070309020205020404" pitchFamily="49" charset="0"/>
                        </a:rPr>
                        <a:t>*in1</a:t>
                      </a:r>
                    </a:p>
                  </a:txBody>
                  <a:tcPr>
                    <a:solidFill>
                      <a:schemeClr val="tx1">
                        <a:lumMod val="65000"/>
                        <a:lumOff val="35000"/>
                      </a:schemeClr>
                    </a:solidFill>
                  </a:tcPr>
                </a:tc>
                <a:tc>
                  <a:txBody>
                    <a:bodyPr/>
                    <a:lstStyle/>
                    <a:p>
                      <a:pPr algn="ctr"/>
                      <a:r>
                        <a:rPr lang="en-AU" sz="2800" dirty="0">
                          <a:solidFill>
                            <a:schemeClr val="bg1"/>
                          </a:solidFill>
                          <a:latin typeface="Courier New" panose="02070309020205020404" pitchFamily="49" charset="0"/>
                          <a:cs typeface="Courier New" panose="02070309020205020404" pitchFamily="49" charset="0"/>
                        </a:rPr>
                        <a:t>*in2</a:t>
                      </a:r>
                    </a:p>
                  </a:txBody>
                  <a:tcPr>
                    <a:solidFill>
                      <a:schemeClr val="tx1">
                        <a:lumMod val="65000"/>
                        <a:lumOff val="35000"/>
                      </a:schemeClr>
                    </a:solidFill>
                  </a:tcPr>
                </a:tc>
                <a:tc>
                  <a:txBody>
                    <a:bodyPr/>
                    <a:lstStyle/>
                    <a:p>
                      <a:pPr algn="ctr"/>
                      <a:r>
                        <a:rPr lang="en-AU" sz="2800" dirty="0">
                          <a:solidFill>
                            <a:schemeClr val="bg1"/>
                          </a:solidFill>
                          <a:latin typeface="Courier New" panose="02070309020205020404" pitchFamily="49" charset="0"/>
                          <a:cs typeface="Courier New" panose="02070309020205020404" pitchFamily="49" charset="0"/>
                        </a:rPr>
                        <a:t>*out</a:t>
                      </a:r>
                    </a:p>
                  </a:txBody>
                  <a:tcPr>
                    <a:solidFill>
                      <a:schemeClr val="tx1">
                        <a:lumMod val="65000"/>
                        <a:lumOff val="35000"/>
                      </a:schemeClr>
                    </a:solidFill>
                  </a:tcPr>
                </a:tc>
                <a:extLst>
                  <a:ext uri="{0D108BD9-81ED-4DB2-BD59-A6C34878D82A}">
                    <a16:rowId xmlns:a16="http://schemas.microsoft.com/office/drawing/2014/main" val="2430579385"/>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1154995727"/>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247297203"/>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2653433115"/>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1492416439"/>
                  </a:ext>
                </a:extLst>
              </a:tr>
            </a:tbl>
          </a:graphicData>
        </a:graphic>
      </p:graphicFrame>
      <p:sp>
        <p:nvSpPr>
          <p:cNvPr id="17" name="TextBox 16">
            <a:extLst>
              <a:ext uri="{FF2B5EF4-FFF2-40B4-BE49-F238E27FC236}">
                <a16:creationId xmlns:a16="http://schemas.microsoft.com/office/drawing/2014/main" id="{2400F525-8CA8-80BD-8F00-6793A3E0A988}"/>
              </a:ext>
            </a:extLst>
          </p:cNvPr>
          <p:cNvSpPr txBox="1"/>
          <p:nvPr/>
        </p:nvSpPr>
        <p:spPr>
          <a:xfrm>
            <a:off x="1565357" y="6028156"/>
            <a:ext cx="3803325" cy="584775"/>
          </a:xfrm>
          <a:prstGeom prst="rect">
            <a:avLst/>
          </a:prstGeom>
          <a:noFill/>
        </p:spPr>
        <p:txBody>
          <a:bodyPr wrap="square" rtlCol="0">
            <a:spAutoFit/>
          </a:bodyPr>
          <a:lstStyle/>
          <a:p>
            <a:pPr algn="ctr"/>
            <a:r>
              <a:rPr lang="en-AU" sz="3200" b="1" dirty="0"/>
              <a:t>out </a:t>
            </a:r>
            <a:r>
              <a:rPr lang="en-AU" sz="3200" b="1" dirty="0">
                <a:sym typeface="Wingdings" panose="05000000000000000000" pitchFamily="2" charset="2"/>
              </a:rPr>
              <a:t> NOR(in1, in2)</a:t>
            </a:r>
            <a:endParaRPr lang="en-AU" b="1" dirty="0"/>
          </a:p>
        </p:txBody>
      </p:sp>
    </p:spTree>
    <p:extLst>
      <p:ext uri="{BB962C8B-B14F-4D97-AF65-F5344CB8AC3E}">
        <p14:creationId xmlns:p14="http://schemas.microsoft.com/office/powerpoint/2010/main" val="37930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6A3D04C4-A71F-642D-BEA2-F6AEBC0B7462}"/>
              </a:ext>
            </a:extLst>
          </p:cNvPr>
          <p:cNvCxnSpPr/>
          <p:nvPr/>
        </p:nvCxnSpPr>
        <p:spPr>
          <a:xfrm>
            <a:off x="7396840" y="3787802"/>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2D0A9B-4D19-EC2B-D13E-C84DF0B08F08}"/>
              </a:ext>
            </a:extLst>
          </p:cNvPr>
          <p:cNvSpPr>
            <a:spLocks noGrp="1"/>
          </p:cNvSpPr>
          <p:nvPr>
            <p:ph type="title"/>
          </p:nvPr>
        </p:nvSpPr>
        <p:spPr/>
        <p:txBody>
          <a:bodyPr/>
          <a:lstStyle/>
          <a:p>
            <a:r>
              <a:rPr lang="en-AU" dirty="0"/>
              <a:t>Non-decreasing functions</a:t>
            </a:r>
          </a:p>
        </p:txBody>
      </p:sp>
      <p:sp>
        <p:nvSpPr>
          <p:cNvPr id="6" name="Slide Number Placeholder 5">
            <a:extLst>
              <a:ext uri="{FF2B5EF4-FFF2-40B4-BE49-F238E27FC236}">
                <a16:creationId xmlns:a16="http://schemas.microsoft.com/office/drawing/2014/main" id="{B2A2D53A-F6A2-42A8-48C5-D78B3E019A0B}"/>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19</a:t>
            </a:fld>
            <a:endParaRPr lang="en-AU"/>
          </a:p>
        </p:txBody>
      </p:sp>
      <p:sp>
        <p:nvSpPr>
          <p:cNvPr id="11" name="TextBox 10">
            <a:extLst>
              <a:ext uri="{FF2B5EF4-FFF2-40B4-BE49-F238E27FC236}">
                <a16:creationId xmlns:a16="http://schemas.microsoft.com/office/drawing/2014/main" id="{41038CB1-6F98-43E0-8132-BE8764444FC8}"/>
              </a:ext>
            </a:extLst>
          </p:cNvPr>
          <p:cNvSpPr txBox="1"/>
          <p:nvPr/>
        </p:nvSpPr>
        <p:spPr>
          <a:xfrm>
            <a:off x="97383" y="935802"/>
            <a:ext cx="5449295" cy="2554545"/>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(delay()==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t1 = *in1</a:t>
            </a:r>
          </a:p>
          <a:p>
            <a:r>
              <a:rPr lang="en-AU" sz="3200" b="1" dirty="0">
                <a:latin typeface="Courier New" panose="02070309020205020404" pitchFamily="49" charset="0"/>
                <a:cs typeface="Courier New" panose="02070309020205020404" pitchFamily="49" charset="0"/>
              </a:rPr>
              <a:t>t2 = *in2;</a:t>
            </a:r>
          </a:p>
          <a:p>
            <a:r>
              <a:rPr lang="en-AU" sz="3200" b="1" dirty="0">
                <a:latin typeface="Courier New" panose="02070309020205020404" pitchFamily="49" charset="0"/>
                <a:cs typeface="Courier New" panose="02070309020205020404" pitchFamily="49" charset="0"/>
              </a:rPr>
              <a:t>a = *(out + t1 + t2)</a:t>
            </a:r>
          </a:p>
        </p:txBody>
      </p:sp>
      <p:sp>
        <p:nvSpPr>
          <p:cNvPr id="12" name="Rectangle 11">
            <a:extLst>
              <a:ext uri="{FF2B5EF4-FFF2-40B4-BE49-F238E27FC236}">
                <a16:creationId xmlns:a16="http://schemas.microsoft.com/office/drawing/2014/main" id="{CE293282-39D5-2904-0509-A5BF2FF69AFB}"/>
              </a:ext>
            </a:extLst>
          </p:cNvPr>
          <p:cNvSpPr/>
          <p:nvPr/>
        </p:nvSpPr>
        <p:spPr>
          <a:xfrm>
            <a:off x="8580786" y="2539480"/>
            <a:ext cx="1397285"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*in1</a:t>
            </a:r>
          </a:p>
        </p:txBody>
      </p:sp>
      <p:sp>
        <p:nvSpPr>
          <p:cNvPr id="20" name="Rectangle 19">
            <a:extLst>
              <a:ext uri="{FF2B5EF4-FFF2-40B4-BE49-F238E27FC236}">
                <a16:creationId xmlns:a16="http://schemas.microsoft.com/office/drawing/2014/main" id="{28B52238-9254-C9CB-42B4-C1F59902099E}"/>
              </a:ext>
            </a:extLst>
          </p:cNvPr>
          <p:cNvSpPr/>
          <p:nvPr/>
        </p:nvSpPr>
        <p:spPr>
          <a:xfrm>
            <a:off x="10398982" y="2497037"/>
            <a:ext cx="1397285" cy="186392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Load *in2</a:t>
            </a:r>
          </a:p>
        </p:txBody>
      </p:sp>
      <p:sp>
        <p:nvSpPr>
          <p:cNvPr id="21" name="Rectangle 20">
            <a:extLst>
              <a:ext uri="{FF2B5EF4-FFF2-40B4-BE49-F238E27FC236}">
                <a16:creationId xmlns:a16="http://schemas.microsoft.com/office/drawing/2014/main" id="{D5D314F4-4165-44F8-5951-39C34AC45050}"/>
              </a:ext>
            </a:extLst>
          </p:cNvPr>
          <p:cNvSpPr/>
          <p:nvPr/>
        </p:nvSpPr>
        <p:spPr>
          <a:xfrm>
            <a:off x="6698198" y="2519803"/>
            <a:ext cx="1397285" cy="1352808"/>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a:p>
            <a:pPr algn="ctr"/>
            <a:endParaRPr lang="en-AU" sz="2400" dirty="0"/>
          </a:p>
        </p:txBody>
      </p:sp>
      <p:sp>
        <p:nvSpPr>
          <p:cNvPr id="22" name="Rectangle 21">
            <a:extLst>
              <a:ext uri="{FF2B5EF4-FFF2-40B4-BE49-F238E27FC236}">
                <a16:creationId xmlns:a16="http://schemas.microsoft.com/office/drawing/2014/main" id="{3DC34D80-1844-DC02-2C83-9C11AD3A5551}"/>
              </a:ext>
            </a:extLst>
          </p:cNvPr>
          <p:cNvSpPr/>
          <p:nvPr/>
        </p:nvSpPr>
        <p:spPr>
          <a:xfrm>
            <a:off x="9295605" y="4833314"/>
            <a:ext cx="1397285" cy="482886"/>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a:t>
            </a:r>
          </a:p>
        </p:txBody>
      </p:sp>
      <p:sp>
        <p:nvSpPr>
          <p:cNvPr id="23" name="Rectangle 22">
            <a:extLst>
              <a:ext uri="{FF2B5EF4-FFF2-40B4-BE49-F238E27FC236}">
                <a16:creationId xmlns:a16="http://schemas.microsoft.com/office/drawing/2014/main" id="{AF69C9DA-DAC3-1380-4824-98335A9AFBE3}"/>
              </a:ext>
            </a:extLst>
          </p:cNvPr>
          <p:cNvSpPr/>
          <p:nvPr/>
        </p:nvSpPr>
        <p:spPr>
          <a:xfrm>
            <a:off x="6698198" y="4248271"/>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cxnSp>
        <p:nvCxnSpPr>
          <p:cNvPr id="24" name="Straight Arrow Connector 23">
            <a:extLst>
              <a:ext uri="{FF2B5EF4-FFF2-40B4-BE49-F238E27FC236}">
                <a16:creationId xmlns:a16="http://schemas.microsoft.com/office/drawing/2014/main" id="{337B6179-B1E6-50E0-6DAC-5E13CF248352}"/>
              </a:ext>
            </a:extLst>
          </p:cNvPr>
          <p:cNvCxnSpPr>
            <a:cxnSpLocks/>
          </p:cNvCxnSpPr>
          <p:nvPr/>
        </p:nvCxnSpPr>
        <p:spPr>
          <a:xfrm>
            <a:off x="7390201" y="1779533"/>
            <a:ext cx="0"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09E1FE25-1060-08A4-C569-5D19E239270A}"/>
              </a:ext>
            </a:extLst>
          </p:cNvPr>
          <p:cNvSpPr/>
          <p:nvPr/>
        </p:nvSpPr>
        <p:spPr>
          <a:xfrm>
            <a:off x="9129508" y="1966854"/>
            <a:ext cx="2044557"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Shape 7">
            <a:extLst>
              <a:ext uri="{FF2B5EF4-FFF2-40B4-BE49-F238E27FC236}">
                <a16:creationId xmlns:a16="http://schemas.microsoft.com/office/drawing/2014/main" id="{8532A1DE-BB61-962D-2652-70078DD4DF8F}"/>
              </a:ext>
            </a:extLst>
          </p:cNvPr>
          <p:cNvSpPr/>
          <p:nvPr/>
        </p:nvSpPr>
        <p:spPr>
          <a:xfrm>
            <a:off x="7396841" y="1966854"/>
            <a:ext cx="1733059"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Shape 8">
            <a:extLst>
              <a:ext uri="{FF2B5EF4-FFF2-40B4-BE49-F238E27FC236}">
                <a16:creationId xmlns:a16="http://schemas.microsoft.com/office/drawing/2014/main" id="{03E91DA8-4711-8B18-B187-1F61CAF080A2}"/>
              </a:ext>
            </a:extLst>
          </p:cNvPr>
          <p:cNvSpPr/>
          <p:nvPr/>
        </p:nvSpPr>
        <p:spPr>
          <a:xfrm>
            <a:off x="9968511" y="4384221"/>
            <a:ext cx="1205554" cy="457200"/>
          </a:xfrm>
          <a:custGeom>
            <a:avLst/>
            <a:gdLst>
              <a:gd name="connsiteX0" fmla="*/ 1069521 w 1069521"/>
              <a:gd name="connsiteY0" fmla="*/ 0 h 457200"/>
              <a:gd name="connsiteX1" fmla="*/ 1069521 w 1069521"/>
              <a:gd name="connsiteY1" fmla="*/ 228600 h 457200"/>
              <a:gd name="connsiteX2" fmla="*/ 0 w 1069521"/>
              <a:gd name="connsiteY2" fmla="*/ 228600 h 457200"/>
              <a:gd name="connsiteX3" fmla="*/ 0 w 1069521"/>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069521" h="457200">
                <a:moveTo>
                  <a:pt x="1069521" y="0"/>
                </a:moveTo>
                <a:lnTo>
                  <a:pt x="1069521" y="228600"/>
                </a:lnTo>
                <a:lnTo>
                  <a:pt x="0" y="228600"/>
                </a:lnTo>
                <a:lnTo>
                  <a:pt x="0" y="457200"/>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F71C2BAD-3328-A942-0A4B-15314BBA4D3D}"/>
              </a:ext>
            </a:extLst>
          </p:cNvPr>
          <p:cNvSpPr/>
          <p:nvPr/>
        </p:nvSpPr>
        <p:spPr>
          <a:xfrm>
            <a:off x="9129508" y="3037114"/>
            <a:ext cx="839003" cy="1577749"/>
          </a:xfrm>
          <a:custGeom>
            <a:avLst/>
            <a:gdLst>
              <a:gd name="connsiteX0" fmla="*/ 0 w 718457"/>
              <a:gd name="connsiteY0" fmla="*/ 0 h 1559379"/>
              <a:gd name="connsiteX1" fmla="*/ 0 w 718457"/>
              <a:gd name="connsiteY1" fmla="*/ 1559379 h 1559379"/>
              <a:gd name="connsiteX2" fmla="*/ 718457 w 718457"/>
              <a:gd name="connsiteY2" fmla="*/ 1559379 h 1559379"/>
            </a:gdLst>
            <a:ahLst/>
            <a:cxnLst>
              <a:cxn ang="0">
                <a:pos x="connsiteX0" y="connsiteY0"/>
              </a:cxn>
              <a:cxn ang="0">
                <a:pos x="connsiteX1" y="connsiteY1"/>
              </a:cxn>
              <a:cxn ang="0">
                <a:pos x="connsiteX2" y="connsiteY2"/>
              </a:cxn>
            </a:cxnLst>
            <a:rect l="l" t="t" r="r" b="b"/>
            <a:pathLst>
              <a:path w="718457" h="1559379">
                <a:moveTo>
                  <a:pt x="0" y="0"/>
                </a:moveTo>
                <a:lnTo>
                  <a:pt x="0" y="1559379"/>
                </a:lnTo>
                <a:lnTo>
                  <a:pt x="718457" y="1559379"/>
                </a:lnTo>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2" name="Table 9">
            <a:extLst>
              <a:ext uri="{FF2B5EF4-FFF2-40B4-BE49-F238E27FC236}">
                <a16:creationId xmlns:a16="http://schemas.microsoft.com/office/drawing/2014/main" id="{509FDD7A-E1D3-712B-D5A7-757362CBC30E}"/>
              </a:ext>
            </a:extLst>
          </p:cNvPr>
          <p:cNvGraphicFramePr>
            <a:graphicFrameLocks noGrp="1"/>
          </p:cNvGraphicFramePr>
          <p:nvPr>
            <p:extLst>
              <p:ext uri="{D42A27DB-BD31-4B8C-83A1-F6EECF244321}">
                <p14:modId xmlns:p14="http://schemas.microsoft.com/office/powerpoint/2010/main" val="107440591"/>
              </p:ext>
            </p:extLst>
          </p:nvPr>
        </p:nvGraphicFramePr>
        <p:xfrm>
          <a:off x="1756814" y="3465421"/>
          <a:ext cx="4131057" cy="2590800"/>
        </p:xfrm>
        <a:graphic>
          <a:graphicData uri="http://schemas.openxmlformats.org/drawingml/2006/table">
            <a:tbl>
              <a:tblPr firstRow="1" bandRow="1">
                <a:tableStyleId>{5C22544A-7EE6-4342-B048-85BDC9FD1C3A}</a:tableStyleId>
              </a:tblPr>
              <a:tblGrid>
                <a:gridCol w="1377019">
                  <a:extLst>
                    <a:ext uri="{9D8B030D-6E8A-4147-A177-3AD203B41FA5}">
                      <a16:colId xmlns:a16="http://schemas.microsoft.com/office/drawing/2014/main" val="425225142"/>
                    </a:ext>
                  </a:extLst>
                </a:gridCol>
                <a:gridCol w="1377019">
                  <a:extLst>
                    <a:ext uri="{9D8B030D-6E8A-4147-A177-3AD203B41FA5}">
                      <a16:colId xmlns:a16="http://schemas.microsoft.com/office/drawing/2014/main" val="4117464925"/>
                    </a:ext>
                  </a:extLst>
                </a:gridCol>
                <a:gridCol w="1377019">
                  <a:extLst>
                    <a:ext uri="{9D8B030D-6E8A-4147-A177-3AD203B41FA5}">
                      <a16:colId xmlns:a16="http://schemas.microsoft.com/office/drawing/2014/main" val="231955977"/>
                    </a:ext>
                  </a:extLst>
                </a:gridCol>
              </a:tblGrid>
              <a:tr h="370840">
                <a:tc>
                  <a:txBody>
                    <a:bodyPr/>
                    <a:lstStyle/>
                    <a:p>
                      <a:pPr algn="ctr"/>
                      <a:r>
                        <a:rPr lang="en-AU" sz="2800" dirty="0">
                          <a:solidFill>
                            <a:schemeClr val="bg1"/>
                          </a:solidFill>
                          <a:latin typeface="Courier New" panose="02070309020205020404" pitchFamily="49" charset="0"/>
                          <a:cs typeface="Courier New" panose="02070309020205020404" pitchFamily="49" charset="0"/>
                        </a:rPr>
                        <a:t>*in1</a:t>
                      </a:r>
                    </a:p>
                  </a:txBody>
                  <a:tcPr>
                    <a:solidFill>
                      <a:schemeClr val="tx1">
                        <a:lumMod val="65000"/>
                        <a:lumOff val="35000"/>
                      </a:schemeClr>
                    </a:solidFill>
                  </a:tcPr>
                </a:tc>
                <a:tc>
                  <a:txBody>
                    <a:bodyPr/>
                    <a:lstStyle/>
                    <a:p>
                      <a:pPr algn="ctr"/>
                      <a:r>
                        <a:rPr lang="en-AU" sz="2800" dirty="0">
                          <a:solidFill>
                            <a:schemeClr val="bg1"/>
                          </a:solidFill>
                          <a:latin typeface="Courier New" panose="02070309020205020404" pitchFamily="49" charset="0"/>
                          <a:cs typeface="Courier New" panose="02070309020205020404" pitchFamily="49" charset="0"/>
                        </a:rPr>
                        <a:t>*in2</a:t>
                      </a:r>
                    </a:p>
                  </a:txBody>
                  <a:tcPr>
                    <a:solidFill>
                      <a:schemeClr val="tx1">
                        <a:lumMod val="65000"/>
                        <a:lumOff val="35000"/>
                      </a:schemeClr>
                    </a:solidFill>
                  </a:tcPr>
                </a:tc>
                <a:tc>
                  <a:txBody>
                    <a:bodyPr/>
                    <a:lstStyle/>
                    <a:p>
                      <a:pPr algn="ctr"/>
                      <a:r>
                        <a:rPr lang="en-AU" sz="2800" dirty="0">
                          <a:solidFill>
                            <a:schemeClr val="bg1"/>
                          </a:solidFill>
                          <a:latin typeface="Courier New" panose="02070309020205020404" pitchFamily="49" charset="0"/>
                          <a:cs typeface="Courier New" panose="02070309020205020404" pitchFamily="49" charset="0"/>
                        </a:rPr>
                        <a:t>*out</a:t>
                      </a:r>
                    </a:p>
                  </a:txBody>
                  <a:tcPr>
                    <a:solidFill>
                      <a:schemeClr val="tx1">
                        <a:lumMod val="65000"/>
                        <a:lumOff val="35000"/>
                      </a:schemeClr>
                    </a:solidFill>
                  </a:tcPr>
                </a:tc>
                <a:extLst>
                  <a:ext uri="{0D108BD9-81ED-4DB2-BD59-A6C34878D82A}">
                    <a16:rowId xmlns:a16="http://schemas.microsoft.com/office/drawing/2014/main" val="2430579385"/>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1154995727"/>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247297203"/>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2653433115"/>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1492416439"/>
                  </a:ext>
                </a:extLst>
              </a:tr>
            </a:tbl>
          </a:graphicData>
        </a:graphic>
      </p:graphicFrame>
      <p:sp>
        <p:nvSpPr>
          <p:cNvPr id="33" name="TextBox 32">
            <a:extLst>
              <a:ext uri="{FF2B5EF4-FFF2-40B4-BE49-F238E27FC236}">
                <a16:creationId xmlns:a16="http://schemas.microsoft.com/office/drawing/2014/main" id="{C5B01FBA-15A2-527A-611E-23E5D4AE789E}"/>
              </a:ext>
            </a:extLst>
          </p:cNvPr>
          <p:cNvSpPr txBox="1"/>
          <p:nvPr/>
        </p:nvSpPr>
        <p:spPr>
          <a:xfrm>
            <a:off x="1756814" y="6090661"/>
            <a:ext cx="3900171" cy="584775"/>
          </a:xfrm>
          <a:prstGeom prst="rect">
            <a:avLst/>
          </a:prstGeom>
          <a:noFill/>
        </p:spPr>
        <p:txBody>
          <a:bodyPr wrap="square" rtlCol="0">
            <a:spAutoFit/>
          </a:bodyPr>
          <a:lstStyle/>
          <a:p>
            <a:pPr algn="ctr"/>
            <a:r>
              <a:rPr lang="en-AU" sz="3200" b="1" dirty="0"/>
              <a:t>out </a:t>
            </a:r>
            <a:r>
              <a:rPr lang="en-AU" sz="3200" b="1" dirty="0">
                <a:sym typeface="Wingdings" panose="05000000000000000000" pitchFamily="2" charset="2"/>
              </a:rPr>
              <a:t> AND(in1, in2)</a:t>
            </a:r>
            <a:endParaRPr lang="en-AU" b="1" dirty="0"/>
          </a:p>
        </p:txBody>
      </p:sp>
      <p:sp>
        <p:nvSpPr>
          <p:cNvPr id="3" name="Freeform: Shape 2">
            <a:extLst>
              <a:ext uri="{FF2B5EF4-FFF2-40B4-BE49-F238E27FC236}">
                <a16:creationId xmlns:a16="http://schemas.microsoft.com/office/drawing/2014/main" id="{BE67B2BA-7741-A5B7-6692-A1F2F8885A36}"/>
              </a:ext>
            </a:extLst>
          </p:cNvPr>
          <p:cNvSpPr/>
          <p:nvPr/>
        </p:nvSpPr>
        <p:spPr>
          <a:xfrm>
            <a:off x="8067759" y="2225310"/>
            <a:ext cx="2597544" cy="2314322"/>
          </a:xfrm>
          <a:custGeom>
            <a:avLst/>
            <a:gdLst>
              <a:gd name="connsiteX0" fmla="*/ 0 w 2597544"/>
              <a:gd name="connsiteY0" fmla="*/ 2314322 h 2314322"/>
              <a:gd name="connsiteX1" fmla="*/ 178025 w 2597544"/>
              <a:gd name="connsiteY1" fmla="*/ 2314322 h 2314322"/>
              <a:gd name="connsiteX2" fmla="*/ 178025 w 2597544"/>
              <a:gd name="connsiteY2" fmla="*/ 0 h 2314322"/>
              <a:gd name="connsiteX3" fmla="*/ 2597544 w 2597544"/>
              <a:gd name="connsiteY3" fmla="*/ 0 h 2314322"/>
              <a:gd name="connsiteX4" fmla="*/ 2597544 w 2597544"/>
              <a:gd name="connsiteY4" fmla="*/ 258945 h 23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544" h="2314322">
                <a:moveTo>
                  <a:pt x="0" y="2314322"/>
                </a:moveTo>
                <a:lnTo>
                  <a:pt x="178025" y="2314322"/>
                </a:lnTo>
                <a:lnTo>
                  <a:pt x="178025" y="0"/>
                </a:lnTo>
                <a:lnTo>
                  <a:pt x="2597544" y="0"/>
                </a:lnTo>
                <a:lnTo>
                  <a:pt x="2597544" y="258945"/>
                </a:ln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2880126F-07BD-0D95-E69A-A91B0F675CE0}"/>
              </a:ext>
            </a:extLst>
          </p:cNvPr>
          <p:cNvCxnSpPr>
            <a:cxnSpLocks/>
          </p:cNvCxnSpPr>
          <p:nvPr/>
        </p:nvCxnSpPr>
        <p:spPr>
          <a:xfrm>
            <a:off x="8899171" y="2233402"/>
            <a:ext cx="6639" cy="286401"/>
          </a:xfrm>
          <a:prstGeom prst="line">
            <a:avLst/>
          </a:prstGeom>
          <a:ln w="28575">
            <a:solidFill>
              <a:srgbClr val="00B05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2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E3C9E3-9110-FAFF-5895-915424F79657}"/>
              </a:ext>
            </a:extLst>
          </p:cNvPr>
          <p:cNvSpPr>
            <a:spLocks noGrp="1"/>
          </p:cNvSpPr>
          <p:nvPr>
            <p:ph type="title"/>
          </p:nvPr>
        </p:nvSpPr>
        <p:spPr/>
        <p:txBody>
          <a:bodyPr/>
          <a:lstStyle/>
          <a:p>
            <a:r>
              <a:rPr lang="en-AU" dirty="0"/>
              <a:t>Publications</a:t>
            </a:r>
          </a:p>
        </p:txBody>
      </p:sp>
      <p:sp>
        <p:nvSpPr>
          <p:cNvPr id="4" name="Slide Number Placeholder 3">
            <a:extLst>
              <a:ext uri="{FF2B5EF4-FFF2-40B4-BE49-F238E27FC236}">
                <a16:creationId xmlns:a16="http://schemas.microsoft.com/office/drawing/2014/main" id="{7D17554C-D961-B195-30F0-D2BDDCB58DC6}"/>
              </a:ext>
            </a:extLst>
          </p:cNvPr>
          <p:cNvSpPr>
            <a:spLocks noGrp="1"/>
          </p:cNvSpPr>
          <p:nvPr>
            <p:ph type="sldNum" sz="quarter" idx="4"/>
          </p:nvPr>
        </p:nvSpPr>
        <p:spPr/>
        <p:txBody>
          <a:bodyPr/>
          <a:lstStyle/>
          <a:p>
            <a:fld id="{F618F0A8-2269-4F57-B536-6BB83F2D29DD}" type="slidenum">
              <a:rPr lang="en-AU" smtClean="0"/>
              <a:pPr/>
              <a:t>2</a:t>
            </a:fld>
            <a:endParaRPr lang="en-AU" dirty="0"/>
          </a:p>
        </p:txBody>
      </p:sp>
      <p:sp>
        <p:nvSpPr>
          <p:cNvPr id="8" name="TextBox 7">
            <a:extLst>
              <a:ext uri="{FF2B5EF4-FFF2-40B4-BE49-F238E27FC236}">
                <a16:creationId xmlns:a16="http://schemas.microsoft.com/office/drawing/2014/main" id="{2F98DDB4-B93F-9CA8-C589-3B67581E6960}"/>
              </a:ext>
            </a:extLst>
          </p:cNvPr>
          <p:cNvSpPr txBox="1"/>
          <p:nvPr/>
        </p:nvSpPr>
        <p:spPr>
          <a:xfrm>
            <a:off x="0" y="1357162"/>
            <a:ext cx="12192000" cy="584775"/>
          </a:xfrm>
          <a:prstGeom prst="rect">
            <a:avLst/>
          </a:prstGeom>
          <a:noFill/>
        </p:spPr>
        <p:txBody>
          <a:bodyPr wrap="square" rtlCol="0">
            <a:spAutoFit/>
          </a:bodyPr>
          <a:lstStyle/>
          <a:p>
            <a:pPr algn="ctr"/>
            <a:r>
              <a:rPr lang="en-AU" sz="3200" b="1" dirty="0">
                <a:solidFill>
                  <a:srgbClr val="7030A0"/>
                </a:solidFill>
              </a:rPr>
              <a:t>The Gates of Time: Improving Cache Attacks with Transient Execution</a:t>
            </a:r>
          </a:p>
        </p:txBody>
      </p:sp>
      <p:sp>
        <p:nvSpPr>
          <p:cNvPr id="9" name="TextBox 8">
            <a:extLst>
              <a:ext uri="{FF2B5EF4-FFF2-40B4-BE49-F238E27FC236}">
                <a16:creationId xmlns:a16="http://schemas.microsoft.com/office/drawing/2014/main" id="{6C0C7F1C-5CC3-8C1D-5843-AF8930235F11}"/>
              </a:ext>
            </a:extLst>
          </p:cNvPr>
          <p:cNvSpPr txBox="1"/>
          <p:nvPr/>
        </p:nvSpPr>
        <p:spPr>
          <a:xfrm>
            <a:off x="2704699" y="2041119"/>
            <a:ext cx="2954956" cy="830997"/>
          </a:xfrm>
          <a:prstGeom prst="rect">
            <a:avLst/>
          </a:prstGeom>
          <a:noFill/>
        </p:spPr>
        <p:txBody>
          <a:bodyPr wrap="square" rtlCol="0">
            <a:spAutoFit/>
          </a:bodyPr>
          <a:lstStyle/>
          <a:p>
            <a:pPr marL="342900" indent="-342900">
              <a:buFont typeface="Arial" panose="020B0604020202020204" pitchFamily="34" charset="0"/>
              <a:buChar char="•"/>
            </a:pPr>
            <a:r>
              <a:rPr lang="en-AU" sz="2400" dirty="0"/>
              <a:t>Daniel Katzman</a:t>
            </a:r>
          </a:p>
          <a:p>
            <a:pPr marL="342900" indent="-342900">
              <a:buFont typeface="Arial" panose="020B0604020202020204" pitchFamily="34" charset="0"/>
              <a:buChar char="•"/>
            </a:pPr>
            <a:r>
              <a:rPr lang="en-AU" sz="2400" dirty="0"/>
              <a:t>William </a:t>
            </a:r>
            <a:r>
              <a:rPr lang="en-AU" sz="2400" dirty="0" err="1"/>
              <a:t>Kosasih</a:t>
            </a:r>
            <a:endParaRPr lang="en-AU" sz="2400" dirty="0"/>
          </a:p>
        </p:txBody>
      </p:sp>
      <p:sp>
        <p:nvSpPr>
          <p:cNvPr id="10" name="TextBox 9">
            <a:extLst>
              <a:ext uri="{FF2B5EF4-FFF2-40B4-BE49-F238E27FC236}">
                <a16:creationId xmlns:a16="http://schemas.microsoft.com/office/drawing/2014/main" id="{EF951BCA-B5AA-DAEB-17F8-ECB11B120711}"/>
              </a:ext>
            </a:extLst>
          </p:cNvPr>
          <p:cNvSpPr txBox="1"/>
          <p:nvPr/>
        </p:nvSpPr>
        <p:spPr>
          <a:xfrm>
            <a:off x="6388967" y="2041119"/>
            <a:ext cx="4332973" cy="830997"/>
          </a:xfrm>
          <a:prstGeom prst="rect">
            <a:avLst/>
          </a:prstGeom>
          <a:noFill/>
        </p:spPr>
        <p:txBody>
          <a:bodyPr wrap="square" rtlCol="0">
            <a:spAutoFit/>
          </a:bodyPr>
          <a:lstStyle/>
          <a:p>
            <a:pPr marL="342900" indent="-342900">
              <a:buFont typeface="Arial" panose="020B0604020202020204" pitchFamily="34" charset="0"/>
              <a:buChar char="•"/>
            </a:pPr>
            <a:r>
              <a:rPr lang="en-AU" sz="2400" dirty="0"/>
              <a:t>Chitchanok Chuengsatiansup</a:t>
            </a:r>
          </a:p>
          <a:p>
            <a:pPr marL="342900" indent="-342900">
              <a:buFont typeface="Arial" panose="020B0604020202020204" pitchFamily="34" charset="0"/>
              <a:buChar char="•"/>
            </a:pPr>
            <a:r>
              <a:rPr lang="en-AU" sz="2400" dirty="0" err="1"/>
              <a:t>Eyal</a:t>
            </a:r>
            <a:r>
              <a:rPr lang="en-AU" sz="2400" dirty="0"/>
              <a:t> Ronen</a:t>
            </a:r>
          </a:p>
        </p:txBody>
      </p:sp>
      <p:sp>
        <p:nvSpPr>
          <p:cNvPr id="11" name="TextBox 10">
            <a:extLst>
              <a:ext uri="{FF2B5EF4-FFF2-40B4-BE49-F238E27FC236}">
                <a16:creationId xmlns:a16="http://schemas.microsoft.com/office/drawing/2014/main" id="{55E4CCF0-DAC9-E3E8-647A-E75E572F8D81}"/>
              </a:ext>
            </a:extLst>
          </p:cNvPr>
          <p:cNvSpPr txBox="1"/>
          <p:nvPr/>
        </p:nvSpPr>
        <p:spPr>
          <a:xfrm>
            <a:off x="-98460" y="4170851"/>
            <a:ext cx="12192000" cy="584775"/>
          </a:xfrm>
          <a:prstGeom prst="rect">
            <a:avLst/>
          </a:prstGeom>
          <a:noFill/>
        </p:spPr>
        <p:txBody>
          <a:bodyPr wrap="square" rtlCol="0">
            <a:spAutoFit/>
          </a:bodyPr>
          <a:lstStyle/>
          <a:p>
            <a:pPr algn="ctr"/>
            <a:r>
              <a:rPr lang="en-AU" sz="3200" b="1" dirty="0">
                <a:solidFill>
                  <a:srgbClr val="7030A0"/>
                </a:solidFill>
              </a:rPr>
              <a:t>Spec-o-Scope: Cache Probing at Cache Speed</a:t>
            </a:r>
          </a:p>
        </p:txBody>
      </p:sp>
      <p:sp>
        <p:nvSpPr>
          <p:cNvPr id="12" name="TextBox 11">
            <a:extLst>
              <a:ext uri="{FF2B5EF4-FFF2-40B4-BE49-F238E27FC236}">
                <a16:creationId xmlns:a16="http://schemas.microsoft.com/office/drawing/2014/main" id="{AF6AC7D4-48B8-9EB0-BD48-2A5FE41D6411}"/>
              </a:ext>
            </a:extLst>
          </p:cNvPr>
          <p:cNvSpPr txBox="1"/>
          <p:nvPr/>
        </p:nvSpPr>
        <p:spPr>
          <a:xfrm>
            <a:off x="2606239" y="4854808"/>
            <a:ext cx="2954956" cy="461665"/>
          </a:xfrm>
          <a:prstGeom prst="rect">
            <a:avLst/>
          </a:prstGeom>
          <a:noFill/>
        </p:spPr>
        <p:txBody>
          <a:bodyPr wrap="square" rtlCol="0">
            <a:spAutoFit/>
          </a:bodyPr>
          <a:lstStyle/>
          <a:p>
            <a:pPr marL="342900" indent="-342900">
              <a:buFont typeface="Arial" panose="020B0604020202020204" pitchFamily="34" charset="0"/>
              <a:buChar char="•"/>
            </a:pPr>
            <a:r>
              <a:rPr lang="en-AU" sz="2400" dirty="0"/>
              <a:t>Gal Horowitz</a:t>
            </a:r>
          </a:p>
        </p:txBody>
      </p:sp>
      <p:sp>
        <p:nvSpPr>
          <p:cNvPr id="13" name="TextBox 12">
            <a:extLst>
              <a:ext uri="{FF2B5EF4-FFF2-40B4-BE49-F238E27FC236}">
                <a16:creationId xmlns:a16="http://schemas.microsoft.com/office/drawing/2014/main" id="{10EE8B4D-01A2-1D20-52F9-843AC99FCDF6}"/>
              </a:ext>
            </a:extLst>
          </p:cNvPr>
          <p:cNvSpPr txBox="1"/>
          <p:nvPr/>
        </p:nvSpPr>
        <p:spPr>
          <a:xfrm>
            <a:off x="6290507" y="4854808"/>
            <a:ext cx="4332973" cy="461665"/>
          </a:xfrm>
          <a:prstGeom prst="rect">
            <a:avLst/>
          </a:prstGeom>
          <a:noFill/>
        </p:spPr>
        <p:txBody>
          <a:bodyPr wrap="square" rtlCol="0">
            <a:spAutoFit/>
          </a:bodyPr>
          <a:lstStyle/>
          <a:p>
            <a:pPr marL="342900" indent="-342900">
              <a:buFont typeface="Arial" panose="020B0604020202020204" pitchFamily="34" charset="0"/>
              <a:buChar char="•"/>
            </a:pPr>
            <a:r>
              <a:rPr lang="en-AU" sz="2400" dirty="0" err="1"/>
              <a:t>Eyal</a:t>
            </a:r>
            <a:r>
              <a:rPr lang="en-AU" sz="2400" dirty="0"/>
              <a:t> Ronen</a:t>
            </a:r>
          </a:p>
        </p:txBody>
      </p:sp>
      <p:pic>
        <p:nvPicPr>
          <p:cNvPr id="15" name="Picture 14">
            <a:extLst>
              <a:ext uri="{FF2B5EF4-FFF2-40B4-BE49-F238E27FC236}">
                <a16:creationId xmlns:a16="http://schemas.microsoft.com/office/drawing/2014/main" id="{0CC4E1A5-5927-79D4-624A-8A15994028FA}"/>
              </a:ext>
            </a:extLst>
          </p:cNvPr>
          <p:cNvPicPr>
            <a:picLocks noChangeAspect="1"/>
          </p:cNvPicPr>
          <p:nvPr/>
        </p:nvPicPr>
        <p:blipFill>
          <a:blip r:embed="rId2"/>
          <a:stretch>
            <a:fillRect/>
          </a:stretch>
        </p:blipFill>
        <p:spPr>
          <a:xfrm>
            <a:off x="10279781" y="4700784"/>
            <a:ext cx="1625268" cy="1601542"/>
          </a:xfrm>
          <a:prstGeom prst="rect">
            <a:avLst/>
          </a:prstGeom>
        </p:spPr>
      </p:pic>
      <p:pic>
        <p:nvPicPr>
          <p:cNvPr id="17" name="Picture 16">
            <a:extLst>
              <a:ext uri="{FF2B5EF4-FFF2-40B4-BE49-F238E27FC236}">
                <a16:creationId xmlns:a16="http://schemas.microsoft.com/office/drawing/2014/main" id="{14DA4BFA-8612-4583-CFF8-01132C8CED56}"/>
              </a:ext>
            </a:extLst>
          </p:cNvPr>
          <p:cNvPicPr>
            <a:picLocks noChangeAspect="1"/>
          </p:cNvPicPr>
          <p:nvPr/>
        </p:nvPicPr>
        <p:blipFill>
          <a:blip r:embed="rId3"/>
          <a:stretch>
            <a:fillRect/>
          </a:stretch>
        </p:blipFill>
        <p:spPr>
          <a:xfrm>
            <a:off x="181789" y="1889557"/>
            <a:ext cx="1435664" cy="1421534"/>
          </a:xfrm>
          <a:prstGeom prst="rect">
            <a:avLst/>
          </a:prstGeom>
        </p:spPr>
      </p:pic>
    </p:spTree>
    <p:extLst>
      <p:ext uri="{BB962C8B-B14F-4D97-AF65-F5344CB8AC3E}">
        <p14:creationId xmlns:p14="http://schemas.microsoft.com/office/powerpoint/2010/main" val="128158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6A3D04C4-A71F-642D-BEA2-F6AEBC0B7462}"/>
              </a:ext>
            </a:extLst>
          </p:cNvPr>
          <p:cNvCxnSpPr/>
          <p:nvPr/>
        </p:nvCxnSpPr>
        <p:spPr>
          <a:xfrm>
            <a:off x="7396840" y="3787802"/>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2D0A9B-4D19-EC2B-D13E-C84DF0B08F08}"/>
              </a:ext>
            </a:extLst>
          </p:cNvPr>
          <p:cNvSpPr>
            <a:spLocks noGrp="1"/>
          </p:cNvSpPr>
          <p:nvPr>
            <p:ph type="title"/>
          </p:nvPr>
        </p:nvSpPr>
        <p:spPr/>
        <p:txBody>
          <a:bodyPr/>
          <a:lstStyle/>
          <a:p>
            <a:r>
              <a:rPr lang="en-AU" dirty="0"/>
              <a:t>OR gates </a:t>
            </a:r>
            <a:r>
              <a:rPr lang="en-AU" sz="2400" dirty="0"/>
              <a:t>(Adapted from Wang et al., WOOT 2023)</a:t>
            </a:r>
            <a:endParaRPr lang="en-AU" dirty="0"/>
          </a:p>
        </p:txBody>
      </p:sp>
      <p:sp>
        <p:nvSpPr>
          <p:cNvPr id="6" name="Slide Number Placeholder 5">
            <a:extLst>
              <a:ext uri="{FF2B5EF4-FFF2-40B4-BE49-F238E27FC236}">
                <a16:creationId xmlns:a16="http://schemas.microsoft.com/office/drawing/2014/main" id="{B2A2D53A-F6A2-42A8-48C5-D78B3E019A0B}"/>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20</a:t>
            </a:fld>
            <a:endParaRPr lang="en-AU"/>
          </a:p>
        </p:txBody>
      </p:sp>
      <p:sp>
        <p:nvSpPr>
          <p:cNvPr id="11" name="TextBox 10">
            <a:extLst>
              <a:ext uri="{FF2B5EF4-FFF2-40B4-BE49-F238E27FC236}">
                <a16:creationId xmlns:a16="http://schemas.microsoft.com/office/drawing/2014/main" id="{41038CB1-6F98-43E0-8132-BE8764444FC8}"/>
              </a:ext>
            </a:extLst>
          </p:cNvPr>
          <p:cNvSpPr txBox="1"/>
          <p:nvPr/>
        </p:nvSpPr>
        <p:spPr>
          <a:xfrm>
            <a:off x="97383" y="935802"/>
            <a:ext cx="5449295" cy="2062103"/>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(delay()==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a = *(out + *in1)</a:t>
            </a:r>
          </a:p>
          <a:p>
            <a:r>
              <a:rPr lang="en-AU" sz="3200" b="1" dirty="0">
                <a:latin typeface="Courier New" panose="02070309020205020404" pitchFamily="49" charset="0"/>
                <a:cs typeface="Courier New" panose="02070309020205020404" pitchFamily="49" charset="0"/>
              </a:rPr>
              <a:t>a = *(out + *in2)</a:t>
            </a:r>
          </a:p>
        </p:txBody>
      </p:sp>
      <p:sp>
        <p:nvSpPr>
          <p:cNvPr id="12" name="Rectangle 11">
            <a:extLst>
              <a:ext uri="{FF2B5EF4-FFF2-40B4-BE49-F238E27FC236}">
                <a16:creationId xmlns:a16="http://schemas.microsoft.com/office/drawing/2014/main" id="{CE293282-39D5-2904-0509-A5BF2FF69AFB}"/>
              </a:ext>
            </a:extLst>
          </p:cNvPr>
          <p:cNvSpPr/>
          <p:nvPr/>
        </p:nvSpPr>
        <p:spPr>
          <a:xfrm>
            <a:off x="8580786" y="2539480"/>
            <a:ext cx="1397285"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*in1</a:t>
            </a:r>
          </a:p>
        </p:txBody>
      </p:sp>
      <p:sp>
        <p:nvSpPr>
          <p:cNvPr id="20" name="Rectangle 19">
            <a:extLst>
              <a:ext uri="{FF2B5EF4-FFF2-40B4-BE49-F238E27FC236}">
                <a16:creationId xmlns:a16="http://schemas.microsoft.com/office/drawing/2014/main" id="{28B52238-9254-C9CB-42B4-C1F59902099E}"/>
              </a:ext>
            </a:extLst>
          </p:cNvPr>
          <p:cNvSpPr/>
          <p:nvPr/>
        </p:nvSpPr>
        <p:spPr>
          <a:xfrm>
            <a:off x="10398982" y="2497037"/>
            <a:ext cx="1397285" cy="186392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Load *in2</a:t>
            </a:r>
          </a:p>
        </p:txBody>
      </p:sp>
      <p:sp>
        <p:nvSpPr>
          <p:cNvPr id="21" name="Rectangle 20">
            <a:extLst>
              <a:ext uri="{FF2B5EF4-FFF2-40B4-BE49-F238E27FC236}">
                <a16:creationId xmlns:a16="http://schemas.microsoft.com/office/drawing/2014/main" id="{D5D314F4-4165-44F8-5951-39C34AC45050}"/>
              </a:ext>
            </a:extLst>
          </p:cNvPr>
          <p:cNvSpPr/>
          <p:nvPr/>
        </p:nvSpPr>
        <p:spPr>
          <a:xfrm>
            <a:off x="6698198" y="2519803"/>
            <a:ext cx="1397285" cy="1352808"/>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a:p>
            <a:pPr algn="ctr"/>
            <a:endParaRPr lang="en-AU" sz="2400" dirty="0"/>
          </a:p>
        </p:txBody>
      </p:sp>
      <p:sp>
        <p:nvSpPr>
          <p:cNvPr id="22" name="Rectangle 21">
            <a:extLst>
              <a:ext uri="{FF2B5EF4-FFF2-40B4-BE49-F238E27FC236}">
                <a16:creationId xmlns:a16="http://schemas.microsoft.com/office/drawing/2014/main" id="{3DC34D80-1844-DC02-2C83-9C11AD3A5551}"/>
              </a:ext>
            </a:extLst>
          </p:cNvPr>
          <p:cNvSpPr/>
          <p:nvPr/>
        </p:nvSpPr>
        <p:spPr>
          <a:xfrm>
            <a:off x="10398981" y="4760821"/>
            <a:ext cx="1397285" cy="482886"/>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a:t>
            </a:r>
          </a:p>
        </p:txBody>
      </p:sp>
      <p:sp>
        <p:nvSpPr>
          <p:cNvPr id="23" name="Rectangle 22">
            <a:extLst>
              <a:ext uri="{FF2B5EF4-FFF2-40B4-BE49-F238E27FC236}">
                <a16:creationId xmlns:a16="http://schemas.microsoft.com/office/drawing/2014/main" id="{AF69C9DA-DAC3-1380-4824-98335A9AFBE3}"/>
              </a:ext>
            </a:extLst>
          </p:cNvPr>
          <p:cNvSpPr/>
          <p:nvPr/>
        </p:nvSpPr>
        <p:spPr>
          <a:xfrm>
            <a:off x="6698198" y="4248271"/>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cxnSp>
        <p:nvCxnSpPr>
          <p:cNvPr id="24" name="Straight Arrow Connector 23">
            <a:extLst>
              <a:ext uri="{FF2B5EF4-FFF2-40B4-BE49-F238E27FC236}">
                <a16:creationId xmlns:a16="http://schemas.microsoft.com/office/drawing/2014/main" id="{337B6179-B1E6-50E0-6DAC-5E13CF248352}"/>
              </a:ext>
            </a:extLst>
          </p:cNvPr>
          <p:cNvCxnSpPr>
            <a:cxnSpLocks/>
          </p:cNvCxnSpPr>
          <p:nvPr/>
        </p:nvCxnSpPr>
        <p:spPr>
          <a:xfrm>
            <a:off x="7390201" y="1779533"/>
            <a:ext cx="0"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09E1FE25-1060-08A4-C569-5D19E239270A}"/>
              </a:ext>
            </a:extLst>
          </p:cNvPr>
          <p:cNvSpPr/>
          <p:nvPr/>
        </p:nvSpPr>
        <p:spPr>
          <a:xfrm>
            <a:off x="9129508" y="1966854"/>
            <a:ext cx="2044557"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Shape 7">
            <a:extLst>
              <a:ext uri="{FF2B5EF4-FFF2-40B4-BE49-F238E27FC236}">
                <a16:creationId xmlns:a16="http://schemas.microsoft.com/office/drawing/2014/main" id="{8532A1DE-BB61-962D-2652-70078DD4DF8F}"/>
              </a:ext>
            </a:extLst>
          </p:cNvPr>
          <p:cNvSpPr/>
          <p:nvPr/>
        </p:nvSpPr>
        <p:spPr>
          <a:xfrm>
            <a:off x="7396841" y="1966854"/>
            <a:ext cx="1733059"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2" name="Table 9">
            <a:extLst>
              <a:ext uri="{FF2B5EF4-FFF2-40B4-BE49-F238E27FC236}">
                <a16:creationId xmlns:a16="http://schemas.microsoft.com/office/drawing/2014/main" id="{509FDD7A-E1D3-712B-D5A7-757362CBC30E}"/>
              </a:ext>
            </a:extLst>
          </p:cNvPr>
          <p:cNvGraphicFramePr>
            <a:graphicFrameLocks noGrp="1"/>
          </p:cNvGraphicFramePr>
          <p:nvPr>
            <p:extLst>
              <p:ext uri="{D42A27DB-BD31-4B8C-83A1-F6EECF244321}">
                <p14:modId xmlns:p14="http://schemas.microsoft.com/office/powerpoint/2010/main" val="3206410116"/>
              </p:ext>
            </p:extLst>
          </p:nvPr>
        </p:nvGraphicFramePr>
        <p:xfrm>
          <a:off x="1756814" y="3465421"/>
          <a:ext cx="4131057" cy="2590800"/>
        </p:xfrm>
        <a:graphic>
          <a:graphicData uri="http://schemas.openxmlformats.org/drawingml/2006/table">
            <a:tbl>
              <a:tblPr firstRow="1" bandRow="1">
                <a:tableStyleId>{5C22544A-7EE6-4342-B048-85BDC9FD1C3A}</a:tableStyleId>
              </a:tblPr>
              <a:tblGrid>
                <a:gridCol w="1377019">
                  <a:extLst>
                    <a:ext uri="{9D8B030D-6E8A-4147-A177-3AD203B41FA5}">
                      <a16:colId xmlns:a16="http://schemas.microsoft.com/office/drawing/2014/main" val="425225142"/>
                    </a:ext>
                  </a:extLst>
                </a:gridCol>
                <a:gridCol w="1377019">
                  <a:extLst>
                    <a:ext uri="{9D8B030D-6E8A-4147-A177-3AD203B41FA5}">
                      <a16:colId xmlns:a16="http://schemas.microsoft.com/office/drawing/2014/main" val="4117464925"/>
                    </a:ext>
                  </a:extLst>
                </a:gridCol>
                <a:gridCol w="1377019">
                  <a:extLst>
                    <a:ext uri="{9D8B030D-6E8A-4147-A177-3AD203B41FA5}">
                      <a16:colId xmlns:a16="http://schemas.microsoft.com/office/drawing/2014/main" val="231955977"/>
                    </a:ext>
                  </a:extLst>
                </a:gridCol>
              </a:tblGrid>
              <a:tr h="370840">
                <a:tc>
                  <a:txBody>
                    <a:bodyPr/>
                    <a:lstStyle/>
                    <a:p>
                      <a:pPr algn="ctr"/>
                      <a:r>
                        <a:rPr lang="en-AU" sz="2800" dirty="0">
                          <a:solidFill>
                            <a:schemeClr val="bg1"/>
                          </a:solidFill>
                          <a:latin typeface="Courier New" panose="02070309020205020404" pitchFamily="49" charset="0"/>
                          <a:cs typeface="Courier New" panose="02070309020205020404" pitchFamily="49" charset="0"/>
                        </a:rPr>
                        <a:t>*in1</a:t>
                      </a:r>
                    </a:p>
                  </a:txBody>
                  <a:tcPr>
                    <a:solidFill>
                      <a:schemeClr val="tx1">
                        <a:lumMod val="65000"/>
                        <a:lumOff val="35000"/>
                      </a:schemeClr>
                    </a:solidFill>
                  </a:tcPr>
                </a:tc>
                <a:tc>
                  <a:txBody>
                    <a:bodyPr/>
                    <a:lstStyle/>
                    <a:p>
                      <a:pPr algn="ctr"/>
                      <a:r>
                        <a:rPr lang="en-AU" sz="2800" dirty="0">
                          <a:solidFill>
                            <a:schemeClr val="bg1"/>
                          </a:solidFill>
                          <a:latin typeface="Courier New" panose="02070309020205020404" pitchFamily="49" charset="0"/>
                          <a:cs typeface="Courier New" panose="02070309020205020404" pitchFamily="49" charset="0"/>
                        </a:rPr>
                        <a:t>*in2</a:t>
                      </a:r>
                    </a:p>
                  </a:txBody>
                  <a:tcPr>
                    <a:solidFill>
                      <a:schemeClr val="tx1">
                        <a:lumMod val="65000"/>
                        <a:lumOff val="35000"/>
                      </a:schemeClr>
                    </a:solidFill>
                  </a:tcPr>
                </a:tc>
                <a:tc>
                  <a:txBody>
                    <a:bodyPr/>
                    <a:lstStyle/>
                    <a:p>
                      <a:pPr algn="ctr"/>
                      <a:r>
                        <a:rPr lang="en-AU" sz="2800" dirty="0">
                          <a:solidFill>
                            <a:schemeClr val="bg1"/>
                          </a:solidFill>
                          <a:latin typeface="Courier New" panose="02070309020205020404" pitchFamily="49" charset="0"/>
                          <a:cs typeface="Courier New" panose="02070309020205020404" pitchFamily="49" charset="0"/>
                        </a:rPr>
                        <a:t>*out</a:t>
                      </a:r>
                    </a:p>
                  </a:txBody>
                  <a:tcPr>
                    <a:solidFill>
                      <a:schemeClr val="tx1">
                        <a:lumMod val="65000"/>
                        <a:lumOff val="35000"/>
                      </a:schemeClr>
                    </a:solidFill>
                  </a:tcPr>
                </a:tc>
                <a:extLst>
                  <a:ext uri="{0D108BD9-81ED-4DB2-BD59-A6C34878D82A}">
                    <a16:rowId xmlns:a16="http://schemas.microsoft.com/office/drawing/2014/main" val="2430579385"/>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1154995727"/>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247297203"/>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2653433115"/>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1492416439"/>
                  </a:ext>
                </a:extLst>
              </a:tr>
            </a:tbl>
          </a:graphicData>
        </a:graphic>
      </p:graphicFrame>
      <p:sp>
        <p:nvSpPr>
          <p:cNvPr id="33" name="TextBox 32">
            <a:extLst>
              <a:ext uri="{FF2B5EF4-FFF2-40B4-BE49-F238E27FC236}">
                <a16:creationId xmlns:a16="http://schemas.microsoft.com/office/drawing/2014/main" id="{C5B01FBA-15A2-527A-611E-23E5D4AE789E}"/>
              </a:ext>
            </a:extLst>
          </p:cNvPr>
          <p:cNvSpPr txBox="1"/>
          <p:nvPr/>
        </p:nvSpPr>
        <p:spPr>
          <a:xfrm>
            <a:off x="1756814" y="6090661"/>
            <a:ext cx="3900171" cy="584775"/>
          </a:xfrm>
          <a:prstGeom prst="rect">
            <a:avLst/>
          </a:prstGeom>
          <a:noFill/>
        </p:spPr>
        <p:txBody>
          <a:bodyPr wrap="square" rtlCol="0">
            <a:spAutoFit/>
          </a:bodyPr>
          <a:lstStyle/>
          <a:p>
            <a:pPr algn="ctr"/>
            <a:r>
              <a:rPr lang="en-AU" sz="3200" b="1" dirty="0"/>
              <a:t>out </a:t>
            </a:r>
            <a:r>
              <a:rPr lang="en-AU" sz="3200" b="1" dirty="0">
                <a:sym typeface="Wingdings" panose="05000000000000000000" pitchFamily="2" charset="2"/>
              </a:rPr>
              <a:t> OR(in1, in2)</a:t>
            </a:r>
            <a:endParaRPr lang="en-AU" b="1" dirty="0"/>
          </a:p>
        </p:txBody>
      </p:sp>
      <p:sp>
        <p:nvSpPr>
          <p:cNvPr id="3" name="Freeform: Shape 2">
            <a:extLst>
              <a:ext uri="{FF2B5EF4-FFF2-40B4-BE49-F238E27FC236}">
                <a16:creationId xmlns:a16="http://schemas.microsoft.com/office/drawing/2014/main" id="{BE67B2BA-7741-A5B7-6692-A1F2F8885A36}"/>
              </a:ext>
            </a:extLst>
          </p:cNvPr>
          <p:cNvSpPr/>
          <p:nvPr/>
        </p:nvSpPr>
        <p:spPr>
          <a:xfrm>
            <a:off x="8067759" y="2225310"/>
            <a:ext cx="2597544" cy="2314322"/>
          </a:xfrm>
          <a:custGeom>
            <a:avLst/>
            <a:gdLst>
              <a:gd name="connsiteX0" fmla="*/ 0 w 2597544"/>
              <a:gd name="connsiteY0" fmla="*/ 2314322 h 2314322"/>
              <a:gd name="connsiteX1" fmla="*/ 178025 w 2597544"/>
              <a:gd name="connsiteY1" fmla="*/ 2314322 h 2314322"/>
              <a:gd name="connsiteX2" fmla="*/ 178025 w 2597544"/>
              <a:gd name="connsiteY2" fmla="*/ 0 h 2314322"/>
              <a:gd name="connsiteX3" fmla="*/ 2597544 w 2597544"/>
              <a:gd name="connsiteY3" fmla="*/ 0 h 2314322"/>
              <a:gd name="connsiteX4" fmla="*/ 2597544 w 2597544"/>
              <a:gd name="connsiteY4" fmla="*/ 258945 h 23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544" h="2314322">
                <a:moveTo>
                  <a:pt x="0" y="2314322"/>
                </a:moveTo>
                <a:lnTo>
                  <a:pt x="178025" y="2314322"/>
                </a:lnTo>
                <a:lnTo>
                  <a:pt x="178025" y="0"/>
                </a:lnTo>
                <a:lnTo>
                  <a:pt x="2597544" y="0"/>
                </a:lnTo>
                <a:lnTo>
                  <a:pt x="2597544" y="258945"/>
                </a:ln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2880126F-07BD-0D95-E69A-A91B0F675CE0}"/>
              </a:ext>
            </a:extLst>
          </p:cNvPr>
          <p:cNvCxnSpPr>
            <a:cxnSpLocks/>
          </p:cNvCxnSpPr>
          <p:nvPr/>
        </p:nvCxnSpPr>
        <p:spPr>
          <a:xfrm>
            <a:off x="8899171" y="2233402"/>
            <a:ext cx="6639" cy="286401"/>
          </a:xfrm>
          <a:prstGeom prst="line">
            <a:avLst/>
          </a:prstGeom>
          <a:ln w="28575">
            <a:solidFill>
              <a:srgbClr val="00B05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EBC7B0B-A0E5-C013-BE4B-8525B1E14489}"/>
              </a:ext>
            </a:extLst>
          </p:cNvPr>
          <p:cNvSpPr/>
          <p:nvPr/>
        </p:nvSpPr>
        <p:spPr>
          <a:xfrm>
            <a:off x="8580786" y="3465421"/>
            <a:ext cx="1397285"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a:t>
            </a:r>
          </a:p>
        </p:txBody>
      </p:sp>
      <p:cxnSp>
        <p:nvCxnSpPr>
          <p:cNvPr id="13" name="Straight Arrow Connector 12">
            <a:extLst>
              <a:ext uri="{FF2B5EF4-FFF2-40B4-BE49-F238E27FC236}">
                <a16:creationId xmlns:a16="http://schemas.microsoft.com/office/drawing/2014/main" id="{F1577799-6585-7988-7650-8F0EABF5A1FF}"/>
              </a:ext>
            </a:extLst>
          </p:cNvPr>
          <p:cNvCxnSpPr/>
          <p:nvPr/>
        </p:nvCxnSpPr>
        <p:spPr>
          <a:xfrm>
            <a:off x="11187669" y="4309397"/>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EB93D97-3D3F-EA7E-CA92-558840CF4F1F}"/>
              </a:ext>
            </a:extLst>
          </p:cNvPr>
          <p:cNvCxnSpPr/>
          <p:nvPr/>
        </p:nvCxnSpPr>
        <p:spPr>
          <a:xfrm>
            <a:off x="9156719" y="3022366"/>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76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6A3D04C4-A71F-642D-BEA2-F6AEBC0B7462}"/>
              </a:ext>
            </a:extLst>
          </p:cNvPr>
          <p:cNvCxnSpPr/>
          <p:nvPr/>
        </p:nvCxnSpPr>
        <p:spPr>
          <a:xfrm>
            <a:off x="7396840" y="3787802"/>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2D0A9B-4D19-EC2B-D13E-C84DF0B08F08}"/>
              </a:ext>
            </a:extLst>
          </p:cNvPr>
          <p:cNvSpPr>
            <a:spLocks noGrp="1"/>
          </p:cNvSpPr>
          <p:nvPr>
            <p:ph type="title"/>
          </p:nvPr>
        </p:nvSpPr>
        <p:spPr/>
        <p:txBody>
          <a:bodyPr/>
          <a:lstStyle/>
          <a:p>
            <a:r>
              <a:rPr lang="en-AU" dirty="0"/>
              <a:t>Replicator</a:t>
            </a:r>
          </a:p>
        </p:txBody>
      </p:sp>
      <p:sp>
        <p:nvSpPr>
          <p:cNvPr id="6" name="Slide Number Placeholder 5">
            <a:extLst>
              <a:ext uri="{FF2B5EF4-FFF2-40B4-BE49-F238E27FC236}">
                <a16:creationId xmlns:a16="http://schemas.microsoft.com/office/drawing/2014/main" id="{B2A2D53A-F6A2-42A8-48C5-D78B3E019A0B}"/>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21</a:t>
            </a:fld>
            <a:endParaRPr lang="en-AU"/>
          </a:p>
        </p:txBody>
      </p:sp>
      <p:sp>
        <p:nvSpPr>
          <p:cNvPr id="11" name="TextBox 10">
            <a:extLst>
              <a:ext uri="{FF2B5EF4-FFF2-40B4-BE49-F238E27FC236}">
                <a16:creationId xmlns:a16="http://schemas.microsoft.com/office/drawing/2014/main" id="{41038CB1-6F98-43E0-8132-BE8764444FC8}"/>
              </a:ext>
            </a:extLst>
          </p:cNvPr>
          <p:cNvSpPr txBox="1"/>
          <p:nvPr/>
        </p:nvSpPr>
        <p:spPr>
          <a:xfrm>
            <a:off x="97383" y="935802"/>
            <a:ext cx="5449295" cy="2554545"/>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(delay()==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t = *in</a:t>
            </a:r>
          </a:p>
          <a:p>
            <a:r>
              <a:rPr lang="en-AU" sz="3200" b="1" dirty="0">
                <a:latin typeface="Courier New" panose="02070309020205020404" pitchFamily="49" charset="0"/>
                <a:cs typeface="Courier New" panose="02070309020205020404" pitchFamily="49" charset="0"/>
              </a:rPr>
              <a:t>a = *(out1 + t)</a:t>
            </a:r>
          </a:p>
          <a:p>
            <a:r>
              <a:rPr lang="en-AU" sz="3200" b="1" dirty="0">
                <a:latin typeface="Courier New" panose="02070309020205020404" pitchFamily="49" charset="0"/>
                <a:cs typeface="Courier New" panose="02070309020205020404" pitchFamily="49" charset="0"/>
              </a:rPr>
              <a:t>a = *(out2 + t)</a:t>
            </a:r>
          </a:p>
        </p:txBody>
      </p:sp>
      <p:sp>
        <p:nvSpPr>
          <p:cNvPr id="12" name="Rectangle 11">
            <a:extLst>
              <a:ext uri="{FF2B5EF4-FFF2-40B4-BE49-F238E27FC236}">
                <a16:creationId xmlns:a16="http://schemas.microsoft.com/office/drawing/2014/main" id="{CE293282-39D5-2904-0509-A5BF2FF69AFB}"/>
              </a:ext>
            </a:extLst>
          </p:cNvPr>
          <p:cNvSpPr/>
          <p:nvPr/>
        </p:nvSpPr>
        <p:spPr>
          <a:xfrm>
            <a:off x="9563859" y="2519803"/>
            <a:ext cx="1397285"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sp>
        <p:nvSpPr>
          <p:cNvPr id="21" name="Rectangle 20">
            <a:extLst>
              <a:ext uri="{FF2B5EF4-FFF2-40B4-BE49-F238E27FC236}">
                <a16:creationId xmlns:a16="http://schemas.microsoft.com/office/drawing/2014/main" id="{D5D314F4-4165-44F8-5951-39C34AC45050}"/>
              </a:ext>
            </a:extLst>
          </p:cNvPr>
          <p:cNvSpPr/>
          <p:nvPr/>
        </p:nvSpPr>
        <p:spPr>
          <a:xfrm>
            <a:off x="6698198" y="2519803"/>
            <a:ext cx="1397285" cy="1352808"/>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a:p>
            <a:pPr algn="ctr"/>
            <a:endParaRPr lang="en-AU" sz="2400" dirty="0"/>
          </a:p>
        </p:txBody>
      </p:sp>
      <p:sp>
        <p:nvSpPr>
          <p:cNvPr id="22" name="Rectangle 21">
            <a:extLst>
              <a:ext uri="{FF2B5EF4-FFF2-40B4-BE49-F238E27FC236}">
                <a16:creationId xmlns:a16="http://schemas.microsoft.com/office/drawing/2014/main" id="{3DC34D80-1844-DC02-2C83-9C11AD3A5551}"/>
              </a:ext>
            </a:extLst>
          </p:cNvPr>
          <p:cNvSpPr/>
          <p:nvPr/>
        </p:nvSpPr>
        <p:spPr>
          <a:xfrm>
            <a:off x="8610273" y="3402733"/>
            <a:ext cx="1501690"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*out1</a:t>
            </a:r>
          </a:p>
        </p:txBody>
      </p:sp>
      <p:sp>
        <p:nvSpPr>
          <p:cNvPr id="23" name="Rectangle 22">
            <a:extLst>
              <a:ext uri="{FF2B5EF4-FFF2-40B4-BE49-F238E27FC236}">
                <a16:creationId xmlns:a16="http://schemas.microsoft.com/office/drawing/2014/main" id="{AF69C9DA-DAC3-1380-4824-98335A9AFBE3}"/>
              </a:ext>
            </a:extLst>
          </p:cNvPr>
          <p:cNvSpPr/>
          <p:nvPr/>
        </p:nvSpPr>
        <p:spPr>
          <a:xfrm>
            <a:off x="6698198" y="4248271"/>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cxnSp>
        <p:nvCxnSpPr>
          <p:cNvPr id="24" name="Straight Arrow Connector 23">
            <a:extLst>
              <a:ext uri="{FF2B5EF4-FFF2-40B4-BE49-F238E27FC236}">
                <a16:creationId xmlns:a16="http://schemas.microsoft.com/office/drawing/2014/main" id="{337B6179-B1E6-50E0-6DAC-5E13CF248352}"/>
              </a:ext>
            </a:extLst>
          </p:cNvPr>
          <p:cNvCxnSpPr>
            <a:cxnSpLocks/>
          </p:cNvCxnSpPr>
          <p:nvPr/>
        </p:nvCxnSpPr>
        <p:spPr>
          <a:xfrm>
            <a:off x="7390201" y="1779533"/>
            <a:ext cx="0"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8532A1DE-BB61-962D-2652-70078DD4DF8F}"/>
              </a:ext>
            </a:extLst>
          </p:cNvPr>
          <p:cNvSpPr/>
          <p:nvPr/>
        </p:nvSpPr>
        <p:spPr>
          <a:xfrm>
            <a:off x="7396841" y="1966854"/>
            <a:ext cx="2865661"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reeform: Shape 2">
            <a:extLst>
              <a:ext uri="{FF2B5EF4-FFF2-40B4-BE49-F238E27FC236}">
                <a16:creationId xmlns:a16="http://schemas.microsoft.com/office/drawing/2014/main" id="{BE67B2BA-7741-A5B7-6692-A1F2F8885A36}"/>
              </a:ext>
            </a:extLst>
          </p:cNvPr>
          <p:cNvSpPr/>
          <p:nvPr/>
        </p:nvSpPr>
        <p:spPr>
          <a:xfrm>
            <a:off x="8067759" y="2225310"/>
            <a:ext cx="1871245" cy="2314322"/>
          </a:xfrm>
          <a:custGeom>
            <a:avLst/>
            <a:gdLst>
              <a:gd name="connsiteX0" fmla="*/ 0 w 2597544"/>
              <a:gd name="connsiteY0" fmla="*/ 2314322 h 2314322"/>
              <a:gd name="connsiteX1" fmla="*/ 178025 w 2597544"/>
              <a:gd name="connsiteY1" fmla="*/ 2314322 h 2314322"/>
              <a:gd name="connsiteX2" fmla="*/ 178025 w 2597544"/>
              <a:gd name="connsiteY2" fmla="*/ 0 h 2314322"/>
              <a:gd name="connsiteX3" fmla="*/ 2597544 w 2597544"/>
              <a:gd name="connsiteY3" fmla="*/ 0 h 2314322"/>
              <a:gd name="connsiteX4" fmla="*/ 2597544 w 2597544"/>
              <a:gd name="connsiteY4" fmla="*/ 258945 h 23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544" h="2314322">
                <a:moveTo>
                  <a:pt x="0" y="2314322"/>
                </a:moveTo>
                <a:lnTo>
                  <a:pt x="178025" y="2314322"/>
                </a:lnTo>
                <a:lnTo>
                  <a:pt x="178025" y="0"/>
                </a:lnTo>
                <a:lnTo>
                  <a:pt x="2597544" y="0"/>
                </a:lnTo>
                <a:lnTo>
                  <a:pt x="2597544" y="258945"/>
                </a:ln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E01E211E-A7C3-D5F3-7505-9C4E6C0537BA}"/>
              </a:ext>
            </a:extLst>
          </p:cNvPr>
          <p:cNvSpPr/>
          <p:nvPr/>
        </p:nvSpPr>
        <p:spPr>
          <a:xfrm>
            <a:off x="10429248" y="3402733"/>
            <a:ext cx="1501690"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*out2</a:t>
            </a:r>
          </a:p>
        </p:txBody>
      </p:sp>
      <p:cxnSp>
        <p:nvCxnSpPr>
          <p:cNvPr id="13" name="Connector: Elbow 12">
            <a:extLst>
              <a:ext uri="{FF2B5EF4-FFF2-40B4-BE49-F238E27FC236}">
                <a16:creationId xmlns:a16="http://schemas.microsoft.com/office/drawing/2014/main" id="{DDB116B0-CE81-064E-345D-04ECFB3BF84C}"/>
              </a:ext>
            </a:extLst>
          </p:cNvPr>
          <p:cNvCxnSpPr>
            <a:stCxn id="12" idx="2"/>
            <a:endCxn id="7" idx="0"/>
          </p:cNvCxnSpPr>
          <p:nvPr/>
        </p:nvCxnSpPr>
        <p:spPr>
          <a:xfrm rot="16200000" flipH="1">
            <a:off x="10521275" y="2743915"/>
            <a:ext cx="400044" cy="91759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A80CA35F-BA82-3822-150A-10561CCBA845}"/>
              </a:ext>
            </a:extLst>
          </p:cNvPr>
          <p:cNvCxnSpPr>
            <a:cxnSpLocks/>
            <a:stCxn id="12" idx="2"/>
            <a:endCxn id="22" idx="0"/>
          </p:cNvCxnSpPr>
          <p:nvPr/>
        </p:nvCxnSpPr>
        <p:spPr>
          <a:xfrm rot="5400000">
            <a:off x="9611788" y="2752019"/>
            <a:ext cx="400044" cy="901384"/>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2DCFB5-6A94-4D98-6586-587A0305BFDA}"/>
              </a:ext>
            </a:extLst>
          </p:cNvPr>
          <p:cNvSpPr txBox="1"/>
          <p:nvPr/>
        </p:nvSpPr>
        <p:spPr>
          <a:xfrm>
            <a:off x="97383" y="935802"/>
            <a:ext cx="5449295" cy="3539430"/>
          </a:xfrm>
          <a:prstGeom prst="rect">
            <a:avLst/>
          </a:prstGeom>
          <a:noFill/>
        </p:spPr>
        <p:txBody>
          <a:bodyPr wrap="square" rtlCol="0">
            <a:spAutoFit/>
          </a:bodyPr>
          <a:lstStyle/>
          <a:p>
            <a:endParaRPr lang="en-AU" sz="3200" b="1" dirty="0">
              <a:latin typeface="Courier New" panose="02070309020205020404" pitchFamily="49" charset="0"/>
              <a:cs typeface="Courier New" panose="02070309020205020404" pitchFamily="49" charset="0"/>
            </a:endParaRPr>
          </a:p>
          <a:p>
            <a:endParaRPr lang="en-AU" sz="3200" b="1" dirty="0">
              <a:latin typeface="Courier New" panose="02070309020205020404" pitchFamily="49" charset="0"/>
              <a:cs typeface="Courier New" panose="02070309020205020404" pitchFamily="49" charset="0"/>
            </a:endParaRPr>
          </a:p>
          <a:p>
            <a:endParaRPr lang="en-AU" sz="3200" b="1" dirty="0">
              <a:latin typeface="Courier New" panose="02070309020205020404" pitchFamily="49" charset="0"/>
              <a:cs typeface="Courier New" panose="02070309020205020404" pitchFamily="49" charset="0"/>
            </a:endParaRPr>
          </a:p>
          <a:p>
            <a:endParaRPr lang="en-AU" sz="3200" b="1" dirty="0">
              <a:latin typeface="Courier New" panose="02070309020205020404" pitchFamily="49" charset="0"/>
              <a:cs typeface="Courier New" panose="02070309020205020404" pitchFamily="49" charset="0"/>
            </a:endParaRPr>
          </a:p>
          <a:p>
            <a:endParaRPr lang="en-AU" sz="3200" b="1" dirty="0">
              <a:latin typeface="Courier New" panose="02070309020205020404" pitchFamily="49" charset="0"/>
              <a:cs typeface="Courier New" panose="02070309020205020404" pitchFamily="49" charset="0"/>
            </a:endParaRPr>
          </a:p>
          <a:p>
            <a:r>
              <a:rPr lang="en-AU" sz="3200" b="1" dirty="0">
                <a:solidFill>
                  <a:schemeClr val="accent1"/>
                </a:solidFill>
                <a:latin typeface="Courier New" panose="02070309020205020404" pitchFamily="49" charset="0"/>
                <a:cs typeface="Courier New" panose="02070309020205020404" pitchFamily="49" charset="0"/>
              </a:rPr>
              <a:t>...</a:t>
            </a:r>
          </a:p>
          <a:p>
            <a:r>
              <a:rPr lang="en-AU" sz="3200" b="1" dirty="0">
                <a:solidFill>
                  <a:schemeClr val="accent1"/>
                </a:solidFill>
                <a:latin typeface="Courier New" panose="02070309020205020404" pitchFamily="49" charset="0"/>
                <a:cs typeface="Courier New" panose="02070309020205020404" pitchFamily="49" charset="0"/>
              </a:rPr>
              <a:t>a = *(</a:t>
            </a:r>
            <a:r>
              <a:rPr lang="en-AU" sz="3200" b="1" dirty="0" err="1">
                <a:solidFill>
                  <a:schemeClr val="accent1"/>
                </a:solidFill>
                <a:latin typeface="Courier New" panose="02070309020205020404" pitchFamily="49" charset="0"/>
                <a:cs typeface="Courier New" panose="02070309020205020404" pitchFamily="49" charset="0"/>
              </a:rPr>
              <a:t>out</a:t>
            </a:r>
            <a:r>
              <a:rPr lang="en-AU" sz="3200" b="1" i="1" dirty="0" err="1">
                <a:solidFill>
                  <a:schemeClr val="accent1"/>
                </a:solidFill>
                <a:latin typeface="Courier New" panose="02070309020205020404" pitchFamily="49" charset="0"/>
                <a:cs typeface="Courier New" panose="02070309020205020404" pitchFamily="49" charset="0"/>
              </a:rPr>
              <a:t>n</a:t>
            </a:r>
            <a:r>
              <a:rPr lang="en-AU" sz="3200" b="1" dirty="0">
                <a:solidFill>
                  <a:schemeClr val="accent1"/>
                </a:solidFill>
                <a:latin typeface="Courier New" panose="02070309020205020404" pitchFamily="49" charset="0"/>
                <a:cs typeface="Courier New" panose="02070309020205020404" pitchFamily="49" charset="0"/>
              </a:rPr>
              <a:t> + t)</a:t>
            </a:r>
          </a:p>
        </p:txBody>
      </p:sp>
    </p:spTree>
    <p:extLst>
      <p:ext uri="{BB962C8B-B14F-4D97-AF65-F5344CB8AC3E}">
        <p14:creationId xmlns:p14="http://schemas.microsoft.com/office/powerpoint/2010/main" val="118385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0A9B-4D19-EC2B-D13E-C84DF0B08F08}"/>
              </a:ext>
            </a:extLst>
          </p:cNvPr>
          <p:cNvSpPr>
            <a:spLocks noGrp="1"/>
          </p:cNvSpPr>
          <p:nvPr>
            <p:ph type="title"/>
          </p:nvPr>
        </p:nvSpPr>
        <p:spPr/>
        <p:txBody>
          <a:bodyPr/>
          <a:lstStyle/>
          <a:p>
            <a:r>
              <a:rPr lang="en-AU" dirty="0"/>
              <a:t>Composing more – multiple output NAND</a:t>
            </a:r>
          </a:p>
        </p:txBody>
      </p:sp>
      <p:sp>
        <p:nvSpPr>
          <p:cNvPr id="6" name="Slide Number Placeholder 5">
            <a:extLst>
              <a:ext uri="{FF2B5EF4-FFF2-40B4-BE49-F238E27FC236}">
                <a16:creationId xmlns:a16="http://schemas.microsoft.com/office/drawing/2014/main" id="{B2A2D53A-F6A2-42A8-48C5-D78B3E019A0B}"/>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22</a:t>
            </a:fld>
            <a:endParaRPr lang="en-AU"/>
          </a:p>
        </p:txBody>
      </p:sp>
      <p:sp>
        <p:nvSpPr>
          <p:cNvPr id="11" name="TextBox 10">
            <a:extLst>
              <a:ext uri="{FF2B5EF4-FFF2-40B4-BE49-F238E27FC236}">
                <a16:creationId xmlns:a16="http://schemas.microsoft.com/office/drawing/2014/main" id="{41038CB1-6F98-43E0-8132-BE8764444FC8}"/>
              </a:ext>
            </a:extLst>
          </p:cNvPr>
          <p:cNvSpPr txBox="1"/>
          <p:nvPr/>
        </p:nvSpPr>
        <p:spPr>
          <a:xfrm>
            <a:off x="97383" y="935802"/>
            <a:ext cx="5449295" cy="3046988"/>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(*in1 + *in2 ==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t = delay()</a:t>
            </a:r>
          </a:p>
          <a:p>
            <a:r>
              <a:rPr lang="en-AU" sz="3200" b="1" dirty="0">
                <a:latin typeface="Courier New" panose="02070309020205020404" pitchFamily="49" charset="0"/>
                <a:cs typeface="Courier New" panose="02070309020205020404" pitchFamily="49" charset="0"/>
              </a:rPr>
              <a:t>a = *(out1 + t)</a:t>
            </a:r>
          </a:p>
          <a:p>
            <a:r>
              <a:rPr lang="en-AU" sz="3200" b="1" dirty="0">
                <a:latin typeface="Courier New" panose="02070309020205020404" pitchFamily="49" charset="0"/>
                <a:cs typeface="Courier New" panose="02070309020205020404" pitchFamily="49" charset="0"/>
              </a:rPr>
              <a:t>a = *(out2 + t)</a:t>
            </a:r>
          </a:p>
          <a:p>
            <a:endParaRPr lang="en-AU" sz="3200" b="1" dirty="0">
              <a:latin typeface="Courier New" panose="02070309020205020404" pitchFamily="49" charset="0"/>
              <a:cs typeface="Courier New" panose="02070309020205020404" pitchFamily="49" charset="0"/>
            </a:endParaRPr>
          </a:p>
        </p:txBody>
      </p:sp>
      <p:sp>
        <p:nvSpPr>
          <p:cNvPr id="12" name="Rectangle 11">
            <a:extLst>
              <a:ext uri="{FF2B5EF4-FFF2-40B4-BE49-F238E27FC236}">
                <a16:creationId xmlns:a16="http://schemas.microsoft.com/office/drawing/2014/main" id="{CE293282-39D5-2904-0509-A5BF2FF69AFB}"/>
              </a:ext>
            </a:extLst>
          </p:cNvPr>
          <p:cNvSpPr/>
          <p:nvPr/>
        </p:nvSpPr>
        <p:spPr>
          <a:xfrm>
            <a:off x="4483037" y="2567477"/>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*in1</a:t>
            </a:r>
          </a:p>
        </p:txBody>
      </p:sp>
      <p:sp>
        <p:nvSpPr>
          <p:cNvPr id="20" name="Rectangle 19">
            <a:extLst>
              <a:ext uri="{FF2B5EF4-FFF2-40B4-BE49-F238E27FC236}">
                <a16:creationId xmlns:a16="http://schemas.microsoft.com/office/drawing/2014/main" id="{28B52238-9254-C9CB-42B4-C1F59902099E}"/>
              </a:ext>
            </a:extLst>
          </p:cNvPr>
          <p:cNvSpPr/>
          <p:nvPr/>
        </p:nvSpPr>
        <p:spPr>
          <a:xfrm>
            <a:off x="6253110" y="2561455"/>
            <a:ext cx="1397285" cy="186392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Load *in2</a:t>
            </a:r>
          </a:p>
        </p:txBody>
      </p:sp>
      <p:sp>
        <p:nvSpPr>
          <p:cNvPr id="21" name="Rectangle 20">
            <a:extLst>
              <a:ext uri="{FF2B5EF4-FFF2-40B4-BE49-F238E27FC236}">
                <a16:creationId xmlns:a16="http://schemas.microsoft.com/office/drawing/2014/main" id="{D5D314F4-4165-44F8-5951-39C34AC45050}"/>
              </a:ext>
            </a:extLst>
          </p:cNvPr>
          <p:cNvSpPr/>
          <p:nvPr/>
        </p:nvSpPr>
        <p:spPr>
          <a:xfrm>
            <a:off x="9567333" y="2547800"/>
            <a:ext cx="1397285" cy="13528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a:p>
            <a:pPr algn="ctr"/>
            <a:endParaRPr lang="en-AU" sz="2400" dirty="0"/>
          </a:p>
        </p:txBody>
      </p:sp>
      <p:sp>
        <p:nvSpPr>
          <p:cNvPr id="23" name="Rectangle 22">
            <a:extLst>
              <a:ext uri="{FF2B5EF4-FFF2-40B4-BE49-F238E27FC236}">
                <a16:creationId xmlns:a16="http://schemas.microsoft.com/office/drawing/2014/main" id="{AF69C9DA-DAC3-1380-4824-98335A9AFBE3}"/>
              </a:ext>
            </a:extLst>
          </p:cNvPr>
          <p:cNvSpPr/>
          <p:nvPr/>
        </p:nvSpPr>
        <p:spPr>
          <a:xfrm>
            <a:off x="5272894" y="4857618"/>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branch</a:t>
            </a:r>
          </a:p>
        </p:txBody>
      </p:sp>
      <p:cxnSp>
        <p:nvCxnSpPr>
          <p:cNvPr id="24" name="Straight Arrow Connector 23">
            <a:extLst>
              <a:ext uri="{FF2B5EF4-FFF2-40B4-BE49-F238E27FC236}">
                <a16:creationId xmlns:a16="http://schemas.microsoft.com/office/drawing/2014/main" id="{337B6179-B1E6-50E0-6DAC-5E13CF248352}"/>
              </a:ext>
            </a:extLst>
          </p:cNvPr>
          <p:cNvCxnSpPr>
            <a:cxnSpLocks/>
          </p:cNvCxnSpPr>
          <p:nvPr/>
        </p:nvCxnSpPr>
        <p:spPr>
          <a:xfrm>
            <a:off x="5202172" y="1807530"/>
            <a:ext cx="0"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09E1FE25-1060-08A4-C569-5D19E239270A}"/>
              </a:ext>
            </a:extLst>
          </p:cNvPr>
          <p:cNvSpPr/>
          <p:nvPr/>
        </p:nvSpPr>
        <p:spPr>
          <a:xfrm>
            <a:off x="6941479" y="1994851"/>
            <a:ext cx="3365483"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180FFAE7-5191-9681-BC35-972C6A5A7CD7}"/>
              </a:ext>
            </a:extLst>
          </p:cNvPr>
          <p:cNvSpPr/>
          <p:nvPr/>
        </p:nvSpPr>
        <p:spPr>
          <a:xfrm>
            <a:off x="6683430" y="2256914"/>
            <a:ext cx="3154534" cy="2873430"/>
          </a:xfrm>
          <a:custGeom>
            <a:avLst/>
            <a:gdLst>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45029 w 1045029"/>
              <a:gd name="connsiteY4" fmla="*/ 302079 h 1543050"/>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36865 w 1045029"/>
              <a:gd name="connsiteY4" fmla="*/ 165780 h 1543050"/>
              <a:gd name="connsiteX0" fmla="*/ 0 w 2025931"/>
              <a:gd name="connsiteY0" fmla="*/ 1534097 h 1543050"/>
              <a:gd name="connsiteX1" fmla="*/ 1299309 w 2025931"/>
              <a:gd name="connsiteY1" fmla="*/ 1543050 h 1543050"/>
              <a:gd name="connsiteX2" fmla="*/ 1299309 w 2025931"/>
              <a:gd name="connsiteY2" fmla="*/ 0 h 1543050"/>
              <a:gd name="connsiteX3" fmla="*/ 2025931 w 2025931"/>
              <a:gd name="connsiteY3" fmla="*/ 0 h 1543050"/>
              <a:gd name="connsiteX4" fmla="*/ 2017767 w 2025931"/>
              <a:gd name="connsiteY4" fmla="*/ 165780 h 1543050"/>
              <a:gd name="connsiteX0" fmla="*/ 0 w 2025931"/>
              <a:gd name="connsiteY0" fmla="*/ 1534097 h 1543050"/>
              <a:gd name="connsiteX1" fmla="*/ 1299309 w 2025931"/>
              <a:gd name="connsiteY1" fmla="*/ 1543050 h 1543050"/>
              <a:gd name="connsiteX2" fmla="*/ 927032 w 2025931"/>
              <a:gd name="connsiteY2" fmla="*/ 8794 h 1543050"/>
              <a:gd name="connsiteX3" fmla="*/ 2025931 w 2025931"/>
              <a:gd name="connsiteY3" fmla="*/ 0 h 1543050"/>
              <a:gd name="connsiteX4" fmla="*/ 2017767 w 2025931"/>
              <a:gd name="connsiteY4" fmla="*/ 165780 h 1543050"/>
              <a:gd name="connsiteX0" fmla="*/ 0 w 2025931"/>
              <a:gd name="connsiteY0" fmla="*/ 1534097 h 1547447"/>
              <a:gd name="connsiteX1" fmla="*/ 948005 w 2025931"/>
              <a:gd name="connsiteY1" fmla="*/ 1547447 h 1547447"/>
              <a:gd name="connsiteX2" fmla="*/ 927032 w 2025931"/>
              <a:gd name="connsiteY2" fmla="*/ 8794 h 1547447"/>
              <a:gd name="connsiteX3" fmla="*/ 2025931 w 2025931"/>
              <a:gd name="connsiteY3" fmla="*/ 0 h 1547447"/>
              <a:gd name="connsiteX4" fmla="*/ 2017767 w 2025931"/>
              <a:gd name="connsiteY4" fmla="*/ 165780 h 1547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931" h="1547447">
                <a:moveTo>
                  <a:pt x="0" y="1534097"/>
                </a:moveTo>
                <a:lnTo>
                  <a:pt x="948005" y="1547447"/>
                </a:lnTo>
                <a:lnTo>
                  <a:pt x="927032" y="8794"/>
                </a:lnTo>
                <a:lnTo>
                  <a:pt x="2025931" y="0"/>
                </a:lnTo>
                <a:cubicBezTo>
                  <a:pt x="2025931" y="100693"/>
                  <a:pt x="2017767" y="65087"/>
                  <a:pt x="2017767" y="165780"/>
                </a:cubicBez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Shape 7">
            <a:extLst>
              <a:ext uri="{FF2B5EF4-FFF2-40B4-BE49-F238E27FC236}">
                <a16:creationId xmlns:a16="http://schemas.microsoft.com/office/drawing/2014/main" id="{8532A1DE-BB61-962D-2652-70078DD4DF8F}"/>
              </a:ext>
            </a:extLst>
          </p:cNvPr>
          <p:cNvSpPr/>
          <p:nvPr/>
        </p:nvSpPr>
        <p:spPr>
          <a:xfrm>
            <a:off x="5208812" y="1994851"/>
            <a:ext cx="1733059" cy="552949"/>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Shape 8">
            <a:extLst>
              <a:ext uri="{FF2B5EF4-FFF2-40B4-BE49-F238E27FC236}">
                <a16:creationId xmlns:a16="http://schemas.microsoft.com/office/drawing/2014/main" id="{03E91DA8-4711-8B18-B187-1F61CAF080A2}"/>
              </a:ext>
            </a:extLst>
          </p:cNvPr>
          <p:cNvSpPr/>
          <p:nvPr/>
        </p:nvSpPr>
        <p:spPr>
          <a:xfrm>
            <a:off x="5951764" y="4412218"/>
            <a:ext cx="1069521" cy="457200"/>
          </a:xfrm>
          <a:custGeom>
            <a:avLst/>
            <a:gdLst>
              <a:gd name="connsiteX0" fmla="*/ 1069521 w 1069521"/>
              <a:gd name="connsiteY0" fmla="*/ 0 h 457200"/>
              <a:gd name="connsiteX1" fmla="*/ 1069521 w 1069521"/>
              <a:gd name="connsiteY1" fmla="*/ 228600 h 457200"/>
              <a:gd name="connsiteX2" fmla="*/ 0 w 1069521"/>
              <a:gd name="connsiteY2" fmla="*/ 228600 h 457200"/>
              <a:gd name="connsiteX3" fmla="*/ 0 w 1069521"/>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069521" h="457200">
                <a:moveTo>
                  <a:pt x="1069521" y="0"/>
                </a:moveTo>
                <a:lnTo>
                  <a:pt x="1069521" y="228600"/>
                </a:lnTo>
                <a:lnTo>
                  <a:pt x="0" y="228600"/>
                </a:lnTo>
                <a:lnTo>
                  <a:pt x="0" y="457200"/>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F71C2BAD-3328-A942-0A4B-15314BBA4D3D}"/>
              </a:ext>
            </a:extLst>
          </p:cNvPr>
          <p:cNvSpPr/>
          <p:nvPr/>
        </p:nvSpPr>
        <p:spPr>
          <a:xfrm>
            <a:off x="5216978" y="3065111"/>
            <a:ext cx="734786" cy="1577749"/>
          </a:xfrm>
          <a:custGeom>
            <a:avLst/>
            <a:gdLst>
              <a:gd name="connsiteX0" fmla="*/ 0 w 718457"/>
              <a:gd name="connsiteY0" fmla="*/ 0 h 1559379"/>
              <a:gd name="connsiteX1" fmla="*/ 0 w 718457"/>
              <a:gd name="connsiteY1" fmla="*/ 1559379 h 1559379"/>
              <a:gd name="connsiteX2" fmla="*/ 718457 w 718457"/>
              <a:gd name="connsiteY2" fmla="*/ 1559379 h 1559379"/>
            </a:gdLst>
            <a:ahLst/>
            <a:cxnLst>
              <a:cxn ang="0">
                <a:pos x="connsiteX0" y="connsiteY0"/>
              </a:cxn>
              <a:cxn ang="0">
                <a:pos x="connsiteX1" y="connsiteY1"/>
              </a:cxn>
              <a:cxn ang="0">
                <a:pos x="connsiteX2" y="connsiteY2"/>
              </a:cxn>
            </a:cxnLst>
            <a:rect l="l" t="t" r="r" b="b"/>
            <a:pathLst>
              <a:path w="718457" h="1559379">
                <a:moveTo>
                  <a:pt x="0" y="0"/>
                </a:moveTo>
                <a:lnTo>
                  <a:pt x="0" y="1559379"/>
                </a:lnTo>
                <a:lnTo>
                  <a:pt x="718457" y="1559379"/>
                </a:lnTo>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CB767BE2-59FC-DE0D-E03A-31E2AB4405DB}"/>
              </a:ext>
            </a:extLst>
          </p:cNvPr>
          <p:cNvSpPr/>
          <p:nvPr/>
        </p:nvSpPr>
        <p:spPr>
          <a:xfrm>
            <a:off x="8599495" y="4278634"/>
            <a:ext cx="1501690"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*out1</a:t>
            </a:r>
          </a:p>
        </p:txBody>
      </p:sp>
      <p:sp>
        <p:nvSpPr>
          <p:cNvPr id="4" name="Rectangle 3">
            <a:extLst>
              <a:ext uri="{FF2B5EF4-FFF2-40B4-BE49-F238E27FC236}">
                <a16:creationId xmlns:a16="http://schemas.microsoft.com/office/drawing/2014/main" id="{9E0D7636-8F65-A372-E928-8F40A94B1385}"/>
              </a:ext>
            </a:extLst>
          </p:cNvPr>
          <p:cNvSpPr/>
          <p:nvPr/>
        </p:nvSpPr>
        <p:spPr>
          <a:xfrm>
            <a:off x="10418470" y="4278634"/>
            <a:ext cx="1501690" cy="48288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*out2</a:t>
            </a:r>
          </a:p>
        </p:txBody>
      </p:sp>
      <p:cxnSp>
        <p:nvCxnSpPr>
          <p:cNvPr id="5" name="Connector: Elbow 4">
            <a:extLst>
              <a:ext uri="{FF2B5EF4-FFF2-40B4-BE49-F238E27FC236}">
                <a16:creationId xmlns:a16="http://schemas.microsoft.com/office/drawing/2014/main" id="{BA82AEC9-F879-548D-39A4-4883DC0C5924}"/>
              </a:ext>
            </a:extLst>
          </p:cNvPr>
          <p:cNvCxnSpPr>
            <a:endCxn id="4" idx="0"/>
          </p:cNvCxnSpPr>
          <p:nvPr/>
        </p:nvCxnSpPr>
        <p:spPr>
          <a:xfrm rot="16200000" flipH="1">
            <a:off x="10510497" y="3619816"/>
            <a:ext cx="400044" cy="91759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3F56D0C7-BF8A-D6F2-CFC3-72B1544DA1D5}"/>
              </a:ext>
            </a:extLst>
          </p:cNvPr>
          <p:cNvCxnSpPr>
            <a:cxnSpLocks/>
            <a:endCxn id="3" idx="0"/>
          </p:cNvCxnSpPr>
          <p:nvPr/>
        </p:nvCxnSpPr>
        <p:spPr>
          <a:xfrm rot="5400000">
            <a:off x="9601010" y="3627920"/>
            <a:ext cx="400044" cy="901384"/>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0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08E2-F505-8A64-A39F-41F84A72420C}"/>
              </a:ext>
            </a:extLst>
          </p:cNvPr>
          <p:cNvSpPr>
            <a:spLocks noGrp="1"/>
          </p:cNvSpPr>
          <p:nvPr>
            <p:ph type="title"/>
          </p:nvPr>
        </p:nvSpPr>
        <p:spPr/>
        <p:txBody>
          <a:bodyPr/>
          <a:lstStyle/>
          <a:p>
            <a:r>
              <a:rPr lang="en-AU" dirty="0"/>
              <a:t>Minority Report</a:t>
            </a:r>
          </a:p>
        </p:txBody>
      </p:sp>
      <p:sp>
        <p:nvSpPr>
          <p:cNvPr id="3" name="TextBox 2">
            <a:extLst>
              <a:ext uri="{FF2B5EF4-FFF2-40B4-BE49-F238E27FC236}">
                <a16:creationId xmlns:a16="http://schemas.microsoft.com/office/drawing/2014/main" id="{D3DC9F46-1574-5F63-93C3-5A2C282DA444}"/>
              </a:ext>
            </a:extLst>
          </p:cNvPr>
          <p:cNvSpPr txBox="1"/>
          <p:nvPr/>
        </p:nvSpPr>
        <p:spPr>
          <a:xfrm>
            <a:off x="102816" y="1404938"/>
            <a:ext cx="6172288" cy="3539430"/>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(*in1 + *in2 ==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if (*in2 + *in3 ==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if (*in1 + *in3 ==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a = *out</a:t>
            </a:r>
          </a:p>
        </p:txBody>
      </p:sp>
      <p:graphicFrame>
        <p:nvGraphicFramePr>
          <p:cNvPr id="4" name="Table 9">
            <a:extLst>
              <a:ext uri="{FF2B5EF4-FFF2-40B4-BE49-F238E27FC236}">
                <a16:creationId xmlns:a16="http://schemas.microsoft.com/office/drawing/2014/main" id="{E3905603-0838-7351-1761-35498DCDF26B}"/>
              </a:ext>
            </a:extLst>
          </p:cNvPr>
          <p:cNvGraphicFramePr>
            <a:graphicFrameLocks noGrp="1"/>
          </p:cNvGraphicFramePr>
          <p:nvPr>
            <p:extLst>
              <p:ext uri="{D42A27DB-BD31-4B8C-83A1-F6EECF244321}">
                <p14:modId xmlns:p14="http://schemas.microsoft.com/office/powerpoint/2010/main" val="2490001289"/>
              </p:ext>
            </p:extLst>
          </p:nvPr>
        </p:nvGraphicFramePr>
        <p:xfrm>
          <a:off x="6275104" y="945910"/>
          <a:ext cx="5814080" cy="4663440"/>
        </p:xfrm>
        <a:graphic>
          <a:graphicData uri="http://schemas.openxmlformats.org/drawingml/2006/table">
            <a:tbl>
              <a:tblPr firstRow="1" bandRow="1">
                <a:tableStyleId>{5C22544A-7EE6-4342-B048-85BDC9FD1C3A}</a:tableStyleId>
              </a:tblPr>
              <a:tblGrid>
                <a:gridCol w="1453520">
                  <a:extLst>
                    <a:ext uri="{9D8B030D-6E8A-4147-A177-3AD203B41FA5}">
                      <a16:colId xmlns:a16="http://schemas.microsoft.com/office/drawing/2014/main" val="425225142"/>
                    </a:ext>
                  </a:extLst>
                </a:gridCol>
                <a:gridCol w="1453520">
                  <a:extLst>
                    <a:ext uri="{9D8B030D-6E8A-4147-A177-3AD203B41FA5}">
                      <a16:colId xmlns:a16="http://schemas.microsoft.com/office/drawing/2014/main" val="4117464925"/>
                    </a:ext>
                  </a:extLst>
                </a:gridCol>
                <a:gridCol w="1453520">
                  <a:extLst>
                    <a:ext uri="{9D8B030D-6E8A-4147-A177-3AD203B41FA5}">
                      <a16:colId xmlns:a16="http://schemas.microsoft.com/office/drawing/2014/main" val="259405152"/>
                    </a:ext>
                  </a:extLst>
                </a:gridCol>
                <a:gridCol w="1453520">
                  <a:extLst>
                    <a:ext uri="{9D8B030D-6E8A-4147-A177-3AD203B41FA5}">
                      <a16:colId xmlns:a16="http://schemas.microsoft.com/office/drawing/2014/main" val="231955977"/>
                    </a:ext>
                  </a:extLst>
                </a:gridCol>
              </a:tblGrid>
              <a:tr h="370840">
                <a:tc>
                  <a:txBody>
                    <a:bodyPr/>
                    <a:lstStyle/>
                    <a:p>
                      <a:pPr algn="ctr"/>
                      <a:r>
                        <a:rPr lang="en-AU" sz="2800" dirty="0">
                          <a:solidFill>
                            <a:schemeClr val="bg1"/>
                          </a:solidFill>
                          <a:latin typeface="Courier New" panose="02070309020205020404" pitchFamily="49" charset="0"/>
                          <a:cs typeface="Courier New" panose="02070309020205020404" pitchFamily="49" charset="0"/>
                        </a:rPr>
                        <a:t>*in1</a:t>
                      </a:r>
                    </a:p>
                  </a:txBody>
                  <a:tcPr>
                    <a:solidFill>
                      <a:schemeClr val="tx1">
                        <a:lumMod val="65000"/>
                        <a:lumOff val="35000"/>
                      </a:schemeClr>
                    </a:solidFill>
                  </a:tcPr>
                </a:tc>
                <a:tc>
                  <a:txBody>
                    <a:bodyPr/>
                    <a:lstStyle/>
                    <a:p>
                      <a:pPr algn="ctr"/>
                      <a:r>
                        <a:rPr lang="en-AU" sz="2800" dirty="0">
                          <a:solidFill>
                            <a:schemeClr val="bg1"/>
                          </a:solidFill>
                          <a:latin typeface="Courier New" panose="02070309020205020404" pitchFamily="49" charset="0"/>
                          <a:cs typeface="Courier New" panose="02070309020205020404" pitchFamily="49" charset="0"/>
                        </a:rPr>
                        <a:t>*in2</a:t>
                      </a:r>
                    </a:p>
                  </a:txBody>
                  <a:tcPr>
                    <a:solidFill>
                      <a:schemeClr val="tx1">
                        <a:lumMod val="65000"/>
                        <a:lumOff val="35000"/>
                      </a:schemeClr>
                    </a:solidFill>
                  </a:tcPr>
                </a:tc>
                <a:tc>
                  <a:txBody>
                    <a:bodyPr/>
                    <a:lstStyle/>
                    <a:p>
                      <a:pPr algn="ctr"/>
                      <a:r>
                        <a:rPr lang="en-AU" sz="2800" dirty="0">
                          <a:solidFill>
                            <a:schemeClr val="bg1"/>
                          </a:solidFill>
                          <a:latin typeface="Courier New" panose="02070309020205020404" pitchFamily="49" charset="0"/>
                          <a:cs typeface="Courier New" panose="02070309020205020404" pitchFamily="49" charset="0"/>
                        </a:rPr>
                        <a:t>*in3</a:t>
                      </a:r>
                    </a:p>
                  </a:txBody>
                  <a:tcPr>
                    <a:solidFill>
                      <a:schemeClr val="tx1">
                        <a:lumMod val="65000"/>
                        <a:lumOff val="35000"/>
                      </a:schemeClr>
                    </a:solidFill>
                  </a:tcPr>
                </a:tc>
                <a:tc>
                  <a:txBody>
                    <a:bodyPr/>
                    <a:lstStyle/>
                    <a:p>
                      <a:pPr algn="ctr"/>
                      <a:r>
                        <a:rPr lang="en-AU" sz="2800" dirty="0">
                          <a:solidFill>
                            <a:schemeClr val="bg1"/>
                          </a:solidFill>
                          <a:latin typeface="Courier New" panose="02070309020205020404" pitchFamily="49" charset="0"/>
                          <a:cs typeface="Courier New" panose="02070309020205020404" pitchFamily="49" charset="0"/>
                        </a:rPr>
                        <a:t>*out</a:t>
                      </a:r>
                    </a:p>
                  </a:txBody>
                  <a:tcPr>
                    <a:solidFill>
                      <a:schemeClr val="tx1">
                        <a:lumMod val="65000"/>
                        <a:lumOff val="35000"/>
                      </a:schemeClr>
                    </a:solidFill>
                  </a:tcPr>
                </a:tc>
                <a:extLst>
                  <a:ext uri="{0D108BD9-81ED-4DB2-BD59-A6C34878D82A}">
                    <a16:rowId xmlns:a16="http://schemas.microsoft.com/office/drawing/2014/main" val="2430579385"/>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1383794336"/>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817412699"/>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2056730608"/>
                  </a:ext>
                </a:extLst>
              </a:tr>
              <a:tr h="370840">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3326959565"/>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extLst>
                  <a:ext uri="{0D108BD9-81ED-4DB2-BD59-A6C34878D82A}">
                    <a16:rowId xmlns:a16="http://schemas.microsoft.com/office/drawing/2014/main" val="1154995727"/>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247297203"/>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2653433115"/>
                  </a:ext>
                </a:extLst>
              </a:tr>
              <a:tr h="370840">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TRUE</a:t>
                      </a:r>
                    </a:p>
                  </a:txBody>
                  <a:tcPr>
                    <a:solidFill>
                      <a:schemeClr val="tx1">
                        <a:lumMod val="65000"/>
                        <a:lumOff val="35000"/>
                      </a:schemeClr>
                    </a:solidFill>
                  </a:tcPr>
                </a:tc>
                <a:tc>
                  <a:txBody>
                    <a:bodyPr/>
                    <a:lstStyle/>
                    <a:p>
                      <a:pPr algn="ctr"/>
                      <a:r>
                        <a:rPr lang="en-AU" sz="2800" dirty="0">
                          <a:solidFill>
                            <a:schemeClr val="bg1"/>
                          </a:solidFill>
                        </a:rPr>
                        <a:t>FALSE</a:t>
                      </a:r>
                    </a:p>
                  </a:txBody>
                  <a:tcPr>
                    <a:solidFill>
                      <a:schemeClr val="tx1">
                        <a:lumMod val="65000"/>
                        <a:lumOff val="35000"/>
                      </a:schemeClr>
                    </a:solidFill>
                  </a:tcPr>
                </a:tc>
                <a:extLst>
                  <a:ext uri="{0D108BD9-81ED-4DB2-BD59-A6C34878D82A}">
                    <a16:rowId xmlns:a16="http://schemas.microsoft.com/office/drawing/2014/main" val="1492416439"/>
                  </a:ext>
                </a:extLst>
              </a:tr>
            </a:tbl>
          </a:graphicData>
        </a:graphic>
      </p:graphicFrame>
      <p:sp>
        <p:nvSpPr>
          <p:cNvPr id="5" name="Slide Number Placeholder 4">
            <a:extLst>
              <a:ext uri="{FF2B5EF4-FFF2-40B4-BE49-F238E27FC236}">
                <a16:creationId xmlns:a16="http://schemas.microsoft.com/office/drawing/2014/main" id="{CD3079CE-51EA-3C57-4433-55E8D57B9619}"/>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23</a:t>
            </a:fld>
            <a:endParaRPr lang="en-AU"/>
          </a:p>
        </p:txBody>
      </p:sp>
    </p:spTree>
    <p:extLst>
      <p:ext uri="{BB962C8B-B14F-4D97-AF65-F5344CB8AC3E}">
        <p14:creationId xmlns:p14="http://schemas.microsoft.com/office/powerpoint/2010/main" val="280281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5253-3FF9-749E-181D-000AAD8AAF41}"/>
              </a:ext>
            </a:extLst>
          </p:cNvPr>
          <p:cNvSpPr>
            <a:spLocks noGrp="1"/>
          </p:cNvSpPr>
          <p:nvPr>
            <p:ph type="title"/>
          </p:nvPr>
        </p:nvSpPr>
        <p:spPr/>
        <p:txBody>
          <a:bodyPr/>
          <a:lstStyle/>
          <a:p>
            <a:r>
              <a:rPr lang="en-AU" dirty="0"/>
              <a:t>Circuits</a:t>
            </a:r>
          </a:p>
        </p:txBody>
      </p:sp>
      <p:sp>
        <p:nvSpPr>
          <p:cNvPr id="3" name="Content Placeholder 2">
            <a:extLst>
              <a:ext uri="{FF2B5EF4-FFF2-40B4-BE49-F238E27FC236}">
                <a16:creationId xmlns:a16="http://schemas.microsoft.com/office/drawing/2014/main" id="{C6616515-444C-EDEF-6C61-5F115C6D115C}"/>
              </a:ext>
            </a:extLst>
          </p:cNvPr>
          <p:cNvSpPr>
            <a:spLocks noGrp="1"/>
          </p:cNvSpPr>
          <p:nvPr>
            <p:ph idx="1"/>
          </p:nvPr>
        </p:nvSpPr>
        <p:spPr>
          <a:xfrm>
            <a:off x="0" y="976046"/>
            <a:ext cx="12004726" cy="5881954"/>
          </a:xfrm>
        </p:spPr>
        <p:txBody>
          <a:bodyPr/>
          <a:lstStyle/>
          <a:p>
            <a:r>
              <a:rPr lang="en-AU" dirty="0"/>
              <a:t>4-bit ALU</a:t>
            </a:r>
          </a:p>
          <a:p>
            <a:pPr lvl="1"/>
            <a:r>
              <a:rPr lang="en-AU" dirty="0"/>
              <a:t>1258 gates, 84-95% accuracy</a:t>
            </a:r>
          </a:p>
          <a:p>
            <a:endParaRPr lang="en-AU" sz="1800" dirty="0"/>
          </a:p>
          <a:p>
            <a:r>
              <a:rPr lang="en-AU" dirty="0"/>
              <a:t>SHA-1</a:t>
            </a:r>
          </a:p>
          <a:p>
            <a:pPr lvl="1"/>
            <a:r>
              <a:rPr lang="en-AU" dirty="0"/>
              <a:t>One round: 2208 gates, 95% accuracy (67% with prefetcher)</a:t>
            </a:r>
          </a:p>
          <a:p>
            <a:pPr lvl="1"/>
            <a:r>
              <a:rPr lang="en-AU" dirty="0"/>
              <a:t>Full (two blocks, with repetitions) 95% accuracy</a:t>
            </a:r>
          </a:p>
          <a:p>
            <a:endParaRPr lang="en-AU" sz="1800" dirty="0"/>
          </a:p>
          <a:p>
            <a:r>
              <a:rPr lang="en-AU" dirty="0"/>
              <a:t>Game of Life</a:t>
            </a:r>
          </a:p>
          <a:p>
            <a:pPr lvl="1"/>
            <a:r>
              <a:rPr lang="en-AU" dirty="0"/>
              <a:t>7807 gates 73% accuracy for </a:t>
            </a:r>
            <a:br>
              <a:rPr lang="en-AU" dirty="0"/>
            </a:br>
            <a:r>
              <a:rPr lang="en-AU" dirty="0"/>
              <a:t>one generation, 25% for 20</a:t>
            </a:r>
          </a:p>
        </p:txBody>
      </p:sp>
      <p:pic>
        <p:nvPicPr>
          <p:cNvPr id="5" name="Picture 4">
            <a:extLst>
              <a:ext uri="{FF2B5EF4-FFF2-40B4-BE49-F238E27FC236}">
                <a16:creationId xmlns:a16="http://schemas.microsoft.com/office/drawing/2014/main" id="{219AD1F5-48B3-764F-DA3F-CCCA8014A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026860"/>
            <a:ext cx="6061126" cy="2831139"/>
          </a:xfrm>
          <a:prstGeom prst="rect">
            <a:avLst/>
          </a:prstGeom>
        </p:spPr>
      </p:pic>
      <p:sp>
        <p:nvSpPr>
          <p:cNvPr id="6" name="Slide Number Placeholder 5">
            <a:extLst>
              <a:ext uri="{FF2B5EF4-FFF2-40B4-BE49-F238E27FC236}">
                <a16:creationId xmlns:a16="http://schemas.microsoft.com/office/drawing/2014/main" id="{86708355-69B9-1600-ED36-A07A99FB11C9}"/>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24</a:t>
            </a:fld>
            <a:endParaRPr lang="en-AU"/>
          </a:p>
        </p:txBody>
      </p:sp>
    </p:spTree>
    <p:extLst>
      <p:ext uri="{BB962C8B-B14F-4D97-AF65-F5344CB8AC3E}">
        <p14:creationId xmlns:p14="http://schemas.microsoft.com/office/powerpoint/2010/main" val="244985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vil&quot; Icon - Download for free – Iconduck">
            <a:extLst>
              <a:ext uri="{FF2B5EF4-FFF2-40B4-BE49-F238E27FC236}">
                <a16:creationId xmlns:a16="http://schemas.microsoft.com/office/drawing/2014/main" id="{DAEA6CD2-F787-0F76-984F-9DC59675AA4E}"/>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76111" y="1658274"/>
            <a:ext cx="1065846" cy="1016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im, bullseye, employee, person, prey, target, victim icon - Download on  Iconfinder">
            <a:extLst>
              <a:ext uri="{FF2B5EF4-FFF2-40B4-BE49-F238E27FC236}">
                <a16:creationId xmlns:a16="http://schemas.microsoft.com/office/drawing/2014/main" id="{812E20A3-3176-4558-2B38-7B7F975508D3}"/>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78979" y="1508948"/>
            <a:ext cx="1165762" cy="1165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a:t>
            </a:r>
            <a:r>
              <a:rPr lang="en-US" cap="small" dirty="0" err="1"/>
              <a:t>Flush+Reload</a:t>
            </a:r>
            <a:r>
              <a:rPr lang="en-US" cap="small" dirty="0"/>
              <a:t> </a:t>
            </a:r>
            <a:r>
              <a:rPr lang="en-US" dirty="0"/>
              <a:t>Attack [YF14]</a:t>
            </a:r>
          </a:p>
        </p:txBody>
      </p:sp>
      <p:sp>
        <p:nvSpPr>
          <p:cNvPr id="13" name="Content Placeholder 12"/>
          <p:cNvSpPr>
            <a:spLocks noGrp="1"/>
          </p:cNvSpPr>
          <p:nvPr>
            <p:ph sz="quarter" idx="10"/>
          </p:nvPr>
        </p:nvSpPr>
        <p:spPr>
          <a:xfrm>
            <a:off x="472968" y="1187776"/>
            <a:ext cx="5206934" cy="4918732"/>
          </a:xfrm>
        </p:spPr>
        <p:txBody>
          <a:bodyPr>
            <a:normAutofit/>
          </a:bodyPr>
          <a:lstStyle/>
          <a:p>
            <a:r>
              <a:rPr lang="en-US" sz="3600" dirty="0"/>
              <a:t>Flush a memory line from the cache</a:t>
            </a:r>
          </a:p>
          <a:p>
            <a:r>
              <a:rPr lang="en-US" sz="3600" dirty="0"/>
              <a:t>Wait a bit</a:t>
            </a:r>
          </a:p>
          <a:p>
            <a:r>
              <a:rPr lang="en-US" sz="3600" dirty="0"/>
              <a:t>Measure time to load line</a:t>
            </a:r>
          </a:p>
          <a:p>
            <a:pPr lvl="1"/>
            <a:r>
              <a:rPr lang="en-US" sz="3200" dirty="0"/>
              <a:t>slow-&gt; no access</a:t>
            </a:r>
          </a:p>
          <a:p>
            <a:pPr lvl="1"/>
            <a:r>
              <a:rPr lang="en-US" sz="3200" dirty="0"/>
              <a:t>fast-&gt; access</a:t>
            </a:r>
          </a:p>
          <a:p>
            <a:r>
              <a:rPr lang="en-US" sz="3600" dirty="0"/>
              <a:t>Repeat</a:t>
            </a:r>
          </a:p>
        </p:txBody>
      </p:sp>
      <p:sp>
        <p:nvSpPr>
          <p:cNvPr id="27" name="TextBox 26"/>
          <p:cNvSpPr txBox="1"/>
          <p:nvPr/>
        </p:nvSpPr>
        <p:spPr>
          <a:xfrm>
            <a:off x="9006837" y="5737176"/>
            <a:ext cx="98795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Memory</a:t>
            </a:r>
          </a:p>
        </p:txBody>
      </p:sp>
      <p:sp>
        <p:nvSpPr>
          <p:cNvPr id="30" name="Rectangle 29"/>
          <p:cNvSpPr/>
          <p:nvPr/>
        </p:nvSpPr>
        <p:spPr>
          <a:xfrm>
            <a:off x="7683501" y="5399426"/>
            <a:ext cx="3634631" cy="28371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31" name="Rectangle 30"/>
          <p:cNvSpPr/>
          <p:nvPr/>
        </p:nvSpPr>
        <p:spPr>
          <a:xfrm>
            <a:off x="8605877" y="5399426"/>
            <a:ext cx="243209" cy="283710"/>
          </a:xfrm>
          <a:prstGeom prst="rect">
            <a:avLst/>
          </a:prstGeom>
          <a:solidFill>
            <a:srgbClr val="FFFF00"/>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32" name="Rectangle 31"/>
          <p:cNvSpPr/>
          <p:nvPr/>
        </p:nvSpPr>
        <p:spPr>
          <a:xfrm>
            <a:off x="8849086" y="3244515"/>
            <a:ext cx="2002559" cy="28371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33" name="TextBox 32"/>
          <p:cNvSpPr txBox="1"/>
          <p:nvPr/>
        </p:nvSpPr>
        <p:spPr>
          <a:xfrm>
            <a:off x="10133007" y="3528225"/>
            <a:ext cx="75205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Cache</a:t>
            </a:r>
          </a:p>
        </p:txBody>
      </p:sp>
      <p:sp>
        <p:nvSpPr>
          <p:cNvPr id="36" name="Rectangle 35"/>
          <p:cNvSpPr/>
          <p:nvPr/>
        </p:nvSpPr>
        <p:spPr>
          <a:xfrm>
            <a:off x="8605877" y="5399426"/>
            <a:ext cx="243209" cy="283710"/>
          </a:xfrm>
          <a:prstGeom prst="rect">
            <a:avLst/>
          </a:prstGeom>
          <a:solidFill>
            <a:srgbClr val="FFFF00"/>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39" name="Rectangle 38"/>
          <p:cNvSpPr/>
          <p:nvPr/>
        </p:nvSpPr>
        <p:spPr>
          <a:xfrm>
            <a:off x="8605877" y="5409971"/>
            <a:ext cx="243209" cy="283710"/>
          </a:xfrm>
          <a:prstGeom prst="rect">
            <a:avLst/>
          </a:prstGeom>
          <a:solidFill>
            <a:srgbClr val="FFFF00"/>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40" name="Rectangle 39"/>
          <p:cNvSpPr/>
          <p:nvPr/>
        </p:nvSpPr>
        <p:spPr>
          <a:xfrm>
            <a:off x="9458088" y="3244515"/>
            <a:ext cx="243209" cy="283710"/>
          </a:xfrm>
          <a:prstGeom prst="rect">
            <a:avLst/>
          </a:prstGeom>
          <a:solidFill>
            <a:srgbClr val="FFFF00"/>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pic>
        <p:nvPicPr>
          <p:cNvPr id="41" name="Picture 40" descr="flus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4795" y="2149361"/>
            <a:ext cx="718511" cy="716458"/>
          </a:xfrm>
          <a:prstGeom prst="rect">
            <a:avLst/>
          </a:prstGeom>
        </p:spPr>
      </p:pic>
      <p:pic>
        <p:nvPicPr>
          <p:cNvPr id="42" name="Picture 41" descr="thumb4.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8957" y="2081827"/>
            <a:ext cx="1162688" cy="1162688"/>
          </a:xfrm>
          <a:prstGeom prst="rect">
            <a:avLst/>
          </a:prstGeom>
        </p:spPr>
      </p:pic>
      <p:sp>
        <p:nvSpPr>
          <p:cNvPr id="3" name="Slide Number Placeholder 2">
            <a:extLst>
              <a:ext uri="{FF2B5EF4-FFF2-40B4-BE49-F238E27FC236}">
                <a16:creationId xmlns:a16="http://schemas.microsoft.com/office/drawing/2014/main" id="{DD0603A9-43A7-EAAF-285E-88498D710407}"/>
              </a:ext>
            </a:extLst>
          </p:cNvPr>
          <p:cNvSpPr>
            <a:spLocks noGrp="1"/>
          </p:cNvSpPr>
          <p:nvPr>
            <p:ph type="sldNum" sz="quarter" idx="4"/>
          </p:nvPr>
        </p:nvSpPr>
        <p:spPr/>
        <p:txBody>
          <a:bodyPr/>
          <a:lstStyle/>
          <a:p>
            <a:fld id="{F618F0A8-2269-4F57-B536-6BB83F2D29DD}" type="slidenum">
              <a:rPr lang="en-AU" smtClean="0"/>
              <a:pPr/>
              <a:t>25</a:t>
            </a:fld>
            <a:endParaRPr lang="en-AU" dirty="0"/>
          </a:p>
        </p:txBody>
      </p:sp>
    </p:spTree>
    <p:extLst>
      <p:ext uri="{BB962C8B-B14F-4D97-AF65-F5344CB8AC3E}">
        <p14:creationId xmlns:p14="http://schemas.microsoft.com/office/powerpoint/2010/main" val="120330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1.66667E-6 -4.81481E-6 L -0.0842 0.12801 " pathEditMode="relative" rAng="0" ptsTypes="AA">
                                      <p:cBhvr>
                                        <p:cTn id="12" dur="1000" fill="hold"/>
                                        <p:tgtEl>
                                          <p:spTgt spid="41"/>
                                        </p:tgtEl>
                                        <p:attrNameLst>
                                          <p:attrName>ppt_x</p:attrName>
                                          <p:attrName>ppt_y</p:attrName>
                                        </p:attrNameLst>
                                      </p:cBhvr>
                                      <p:rCtr x="-4219" y="6389"/>
                                    </p:animMotion>
                                  </p:childTnLst>
                                </p:cTn>
                              </p:par>
                            </p:childTnLst>
                          </p:cTn>
                        </p:par>
                        <p:par>
                          <p:cTn id="13" fill="hold">
                            <p:stCondLst>
                              <p:cond delay="1000"/>
                            </p:stCondLst>
                            <p:childTnLst>
                              <p:par>
                                <p:cTn id="14" presetID="1" presetClass="exit" presetSubtype="0" fill="hold" nodeType="afterEffect">
                                  <p:stCondLst>
                                    <p:cond delay="500"/>
                                  </p:stCondLst>
                                  <p:childTnLst>
                                    <p:set>
                                      <p:cBhvr>
                                        <p:cTn id="15" dur="1" fill="hold">
                                          <p:stCondLst>
                                            <p:cond delay="0"/>
                                          </p:stCondLst>
                                        </p:cTn>
                                        <p:tgtEl>
                                          <p:spTgt spid="41"/>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2"/>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3" nodeType="after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par>
                          <p:cTn id="33" fill="hold">
                            <p:stCondLst>
                              <p:cond delay="0"/>
                            </p:stCondLst>
                            <p:childTnLst>
                              <p:par>
                                <p:cTn id="34" presetID="0" presetClass="path" presetSubtype="0" accel="50000" decel="50000" fill="hold" grpId="4" nodeType="afterEffect">
                                  <p:stCondLst>
                                    <p:cond delay="0"/>
                                  </p:stCondLst>
                                  <p:childTnLst>
                                    <p:animMotion origin="layout" path="M 4.79167E-6 -7.40741E-7 L 0.06993 -0.31574 " pathEditMode="relative" rAng="0" ptsTypes="AA">
                                      <p:cBhvr>
                                        <p:cTn id="35" dur="3000" fill="hold"/>
                                        <p:tgtEl>
                                          <p:spTgt spid="39"/>
                                        </p:tgtEl>
                                        <p:attrNameLst>
                                          <p:attrName>ppt_x</p:attrName>
                                          <p:attrName>ppt_y</p:attrName>
                                        </p:attrNameLst>
                                      </p:cBhvr>
                                      <p:rCtr x="3464" y="-15694"/>
                                    </p:animMotion>
                                  </p:childTnLst>
                                </p:cTn>
                              </p:par>
                            </p:childTnLst>
                          </p:cTn>
                        </p:par>
                        <p:par>
                          <p:cTn id="36" fill="hold">
                            <p:stCondLst>
                              <p:cond delay="3000"/>
                            </p:stCondLst>
                            <p:childTnLst>
                              <p:par>
                                <p:cTn id="37" presetID="1" presetClass="entr" presetSubtype="0" fill="hold" grpId="6" nodeType="after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par>
                          <p:cTn id="39" fill="hold">
                            <p:stCondLst>
                              <p:cond delay="3000"/>
                            </p:stCondLst>
                            <p:childTnLst>
                              <p:par>
                                <p:cTn id="40" presetID="0" presetClass="path" presetSubtype="0" accel="50000" decel="50000" fill="hold" grpId="7" nodeType="afterEffect">
                                  <p:stCondLst>
                                    <p:cond delay="0"/>
                                  </p:stCondLst>
                                  <p:childTnLst>
                                    <p:animMotion origin="layout" path="M 0 0 L 0.08437 -0.12917 " pathEditMode="relative" ptsTypes="AA">
                                      <p:cBhvr>
                                        <p:cTn id="41" dur="500" fill="hold"/>
                                        <p:tgtEl>
                                          <p:spTgt spid="40"/>
                                        </p:tgtEl>
                                        <p:attrNameLst>
                                          <p:attrName>ppt_x</p:attrName>
                                          <p:attrName>ppt_y</p:attrName>
                                        </p:attrNameLst>
                                      </p:cBhvr>
                                    </p:animMotion>
                                  </p:childTnLst>
                                </p:cTn>
                              </p:par>
                            </p:childTnLst>
                          </p:cTn>
                        </p:par>
                        <p:par>
                          <p:cTn id="42" fill="hold">
                            <p:stCondLst>
                              <p:cond delay="3500"/>
                            </p:stCondLst>
                            <p:childTnLst>
                              <p:par>
                                <p:cTn id="43" presetID="1" presetClass="exit" presetSubtype="0" fill="hold" grpId="8" nodeType="afterEffect">
                                  <p:stCondLst>
                                    <p:cond delay="0"/>
                                  </p:stCondLst>
                                  <p:childTnLst>
                                    <p:set>
                                      <p:cBhvr>
                                        <p:cTn id="44" dur="1" fill="hold">
                                          <p:stCondLst>
                                            <p:cond delay="0"/>
                                          </p:stCondLst>
                                        </p:cTn>
                                        <p:tgtEl>
                                          <p:spTgt spid="4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childTnLst>
                                </p:cTn>
                              </p:par>
                              <p:par>
                                <p:cTn id="51" presetID="0" presetClass="path" presetSubtype="0" accel="50000" decel="50000" fill="hold" nodeType="withEffect">
                                  <p:stCondLst>
                                    <p:cond delay="0"/>
                                  </p:stCondLst>
                                  <p:childTnLst>
                                    <p:animMotion origin="layout" path="M -0.00052 -0.00023 L -0.06354 0.12825 " pathEditMode="relative" rAng="0" ptsTypes="AA">
                                      <p:cBhvr>
                                        <p:cTn id="52" dur="1500" fill="hold"/>
                                        <p:tgtEl>
                                          <p:spTgt spid="41"/>
                                        </p:tgtEl>
                                        <p:attrNameLst>
                                          <p:attrName>ppt_x</p:attrName>
                                          <p:attrName>ppt_y</p:attrName>
                                        </p:attrNameLst>
                                      </p:cBhvr>
                                      <p:rCtr x="-3177" y="6296"/>
                                    </p:animMotion>
                                  </p:childTnLst>
                                </p:cTn>
                              </p:par>
                            </p:childTnLst>
                          </p:cTn>
                        </p:par>
                        <p:par>
                          <p:cTn id="53" fill="hold">
                            <p:stCondLst>
                              <p:cond delay="1500"/>
                            </p:stCondLst>
                            <p:childTnLst>
                              <p:par>
                                <p:cTn id="54" presetID="1" presetClass="exit" presetSubtype="0" fill="hold" nodeType="afterEffect">
                                  <p:stCondLst>
                                    <p:cond delay="0"/>
                                  </p:stCondLst>
                                  <p:childTnLst>
                                    <p:set>
                                      <p:cBhvr>
                                        <p:cTn id="55" dur="1" fill="hold">
                                          <p:stCondLst>
                                            <p:cond delay="0"/>
                                          </p:stCondLst>
                                        </p:cTn>
                                        <p:tgtEl>
                                          <p:spTgt spid="41"/>
                                        </p:tgtEl>
                                        <p:attrNameLst>
                                          <p:attrName>style.visibility</p:attrName>
                                        </p:attrNameLst>
                                      </p:cBhvr>
                                      <p:to>
                                        <p:strVal val="hidden"/>
                                      </p:to>
                                    </p:set>
                                  </p:childTnLst>
                                </p:cTn>
                              </p:par>
                              <p:par>
                                <p:cTn id="56" presetID="1" presetClass="exit" presetSubtype="0" fill="hold" grpId="2" nodeType="withEffect">
                                  <p:stCondLst>
                                    <p:cond delay="0"/>
                                  </p:stCondLst>
                                  <p:childTnLst>
                                    <p:set>
                                      <p:cBhvr>
                                        <p:cTn id="57" dur="1" fill="hold">
                                          <p:stCondLst>
                                            <p:cond delay="0"/>
                                          </p:stCondLst>
                                        </p:cTn>
                                        <p:tgtEl>
                                          <p:spTgt spid="39"/>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par>
                          <p:cTn id="65" fill="hold">
                            <p:stCondLst>
                              <p:cond delay="0"/>
                            </p:stCondLst>
                            <p:childTnLst>
                              <p:par>
                                <p:cTn id="66" presetID="0" presetClass="path" presetSubtype="0" accel="50000" decel="50000" fill="hold" grpId="1" nodeType="afterEffect">
                                  <p:stCondLst>
                                    <p:cond delay="0"/>
                                  </p:stCondLst>
                                  <p:childTnLst>
                                    <p:animMotion origin="layout" path="M -0.00066 -0.00093 L 0.06993 -0.31574 " pathEditMode="relative" rAng="0" ptsTypes="AA">
                                      <p:cBhvr>
                                        <p:cTn id="67" dur="3000" fill="hold"/>
                                        <p:tgtEl>
                                          <p:spTgt spid="39"/>
                                        </p:tgtEl>
                                        <p:attrNameLst>
                                          <p:attrName>ppt_x</p:attrName>
                                          <p:attrName>ppt_y</p:attrName>
                                        </p:attrNameLst>
                                      </p:cBhvr>
                                      <p:rCtr x="3503" y="-15579"/>
                                    </p:animMotion>
                                  </p:childTnLst>
                                </p:cTn>
                              </p:par>
                            </p:childTnLst>
                          </p:cTn>
                        </p:par>
                        <p:par>
                          <p:cTn id="68" fill="hold">
                            <p:stCondLst>
                              <p:cond delay="3000"/>
                            </p:stCondLst>
                            <p:childTnLst>
                              <p:par>
                                <p:cTn id="69" presetID="1" presetClass="entr" presetSubtype="0" fill="hold" grpId="1" nodeType="after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par>
                          <p:cTn id="71" fill="hold">
                            <p:stCondLst>
                              <p:cond delay="3000"/>
                            </p:stCondLst>
                            <p:childTnLst>
                              <p:par>
                                <p:cTn id="72" presetID="0" presetClass="path" presetSubtype="0" accel="50000" decel="50000" fill="hold" grpId="2" nodeType="afterEffect">
                                  <p:stCondLst>
                                    <p:cond delay="0"/>
                                  </p:stCondLst>
                                  <p:childTnLst>
                                    <p:animMotion origin="layout" path="M 0 0 L -0.04705 -0.1426 " pathEditMode="relative" ptsTypes="AA">
                                      <p:cBhvr>
                                        <p:cTn id="73" dur="500" fill="hold"/>
                                        <p:tgtEl>
                                          <p:spTgt spid="40"/>
                                        </p:tgtEl>
                                        <p:attrNameLst>
                                          <p:attrName>ppt_x</p:attrName>
                                          <p:attrName>ppt_y</p:attrName>
                                        </p:attrNameLst>
                                      </p:cBhvr>
                                    </p:animMotion>
                                  </p:childTnLst>
                                </p:cTn>
                              </p:par>
                            </p:childTnLst>
                          </p:cTn>
                        </p:par>
                        <p:par>
                          <p:cTn id="74" fill="hold">
                            <p:stCondLst>
                              <p:cond delay="3500"/>
                            </p:stCondLst>
                            <p:childTnLst>
                              <p:par>
                                <p:cTn id="75" presetID="1" presetClass="exit" presetSubtype="0" fill="hold" grpId="9" nodeType="afterEffect">
                                  <p:stCondLst>
                                    <p:cond delay="0"/>
                                  </p:stCondLst>
                                  <p:childTnLst>
                                    <p:set>
                                      <p:cBhvr>
                                        <p:cTn id="76" dur="1" fill="hold">
                                          <p:stCondLst>
                                            <p:cond delay="0"/>
                                          </p:stCondLst>
                                        </p:cTn>
                                        <p:tgtEl>
                                          <p:spTgt spid="4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2"/>
                                        </p:tgtEl>
                                        <p:attrNameLst>
                                          <p:attrName>style.visibility</p:attrName>
                                        </p:attrNameLst>
                                      </p:cBhvr>
                                      <p:to>
                                        <p:strVal val="hidden"/>
                                      </p:to>
                                    </p:set>
                                  </p:childTnLst>
                                </p:cTn>
                              </p:par>
                            </p:childTnLst>
                          </p:cTn>
                        </p:par>
                        <p:par>
                          <p:cTn id="81" fill="hold">
                            <p:stCondLst>
                              <p:cond delay="0"/>
                            </p:stCondLst>
                            <p:childTnLst>
                              <p:par>
                                <p:cTn id="82" presetID="1" presetClass="entr" presetSubtype="0" fill="hold" grpId="3" nodeType="afterEffect">
                                  <p:stCondLst>
                                    <p:cond delay="0"/>
                                  </p:stCondLst>
                                  <p:childTnLst>
                                    <p:set>
                                      <p:cBhvr>
                                        <p:cTn id="83" dur="1" fill="hold">
                                          <p:stCondLst>
                                            <p:cond delay="0"/>
                                          </p:stCondLst>
                                        </p:cTn>
                                        <p:tgtEl>
                                          <p:spTgt spid="40"/>
                                        </p:tgtEl>
                                        <p:attrNameLst>
                                          <p:attrName>style.visibility</p:attrName>
                                        </p:attrNameLst>
                                      </p:cBhvr>
                                      <p:to>
                                        <p:strVal val="visible"/>
                                      </p:to>
                                    </p:set>
                                  </p:childTnLst>
                                </p:cTn>
                              </p:par>
                            </p:childTnLst>
                          </p:cTn>
                        </p:par>
                        <p:par>
                          <p:cTn id="84" fill="hold">
                            <p:stCondLst>
                              <p:cond delay="0"/>
                            </p:stCondLst>
                            <p:childTnLst>
                              <p:par>
                                <p:cTn id="85" presetID="0" presetClass="path" presetSubtype="0" accel="50000" decel="50000" fill="hold" grpId="4" nodeType="afterEffect">
                                  <p:stCondLst>
                                    <p:cond delay="0"/>
                                  </p:stCondLst>
                                  <p:childTnLst>
                                    <p:animMotion origin="layout" path="M 0 0 L 0.0842 -0.12825 " pathEditMode="relative" ptsTypes="AA">
                                      <p:cBhvr>
                                        <p:cTn id="86" dur="500" fill="hold"/>
                                        <p:tgtEl>
                                          <p:spTgt spid="40"/>
                                        </p:tgtEl>
                                        <p:attrNameLst>
                                          <p:attrName>ppt_x</p:attrName>
                                          <p:attrName>ppt_y</p:attrName>
                                        </p:attrNameLst>
                                      </p:cBhvr>
                                    </p:animMotion>
                                  </p:childTnLst>
                                </p:cTn>
                              </p:par>
                            </p:childTnLst>
                          </p:cTn>
                        </p:par>
                        <p:par>
                          <p:cTn id="87" fill="hold">
                            <p:stCondLst>
                              <p:cond delay="500"/>
                            </p:stCondLst>
                            <p:childTnLst>
                              <p:par>
                                <p:cTn id="88" presetID="1" presetClass="exit" presetSubtype="0" fill="hold" grpId="5" nodeType="afterEffect">
                                  <p:stCondLst>
                                    <p:cond delay="0"/>
                                  </p:stCondLst>
                                  <p:childTnLst>
                                    <p:set>
                                      <p:cBhvr>
                                        <p:cTn id="89" dur="1" fill="hold">
                                          <p:stCondLst>
                                            <p:cond delay="0"/>
                                          </p:stCondLst>
                                        </p:cTn>
                                        <p:tgtEl>
                                          <p:spTgt spid="4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3">
                                            <p:txEl>
                                              <p:pRg st="3" end="3"/>
                                            </p:txEl>
                                          </p:spTgt>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3">
                                            <p:txEl>
                                              <p:pRg st="4" end="4"/>
                                            </p:txEl>
                                          </p:spTgt>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39" grpId="0" animBg="1"/>
      <p:bldP spid="39" grpId="1" animBg="1"/>
      <p:bldP spid="39" grpId="2" animBg="1"/>
      <p:bldP spid="39" grpId="3" animBg="1"/>
      <p:bldP spid="39" grpId="4" animBg="1"/>
      <p:bldP spid="40" grpId="0" animBg="1"/>
      <p:bldP spid="40" grpId="1" animBg="1"/>
      <p:bldP spid="40" grpId="2" animBg="1"/>
      <p:bldP spid="40" grpId="3" animBg="1"/>
      <p:bldP spid="40" grpId="4" animBg="1"/>
      <p:bldP spid="40" grpId="5" animBg="1"/>
      <p:bldP spid="40" grpId="6" animBg="1"/>
      <p:bldP spid="40" grpId="7" animBg="1"/>
      <p:bldP spid="40" grpId="8" animBg="1"/>
      <p:bldP spid="40" grpId="9"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RSA Encryption System</a:t>
            </a:r>
          </a:p>
        </p:txBody>
      </p:sp>
      <p:sp>
        <p:nvSpPr>
          <p:cNvPr id="3" name="Content Placeholder 2"/>
          <p:cNvSpPr>
            <a:spLocks noGrp="1"/>
          </p:cNvSpPr>
          <p:nvPr>
            <p:ph sz="quarter" idx="10"/>
          </p:nvPr>
        </p:nvSpPr>
        <p:spPr/>
        <p:txBody>
          <a:bodyPr/>
          <a:lstStyle/>
          <a:p>
            <a:r>
              <a:rPr lang="en-US" dirty="0"/>
              <a:t>The RSA encryption is a public key cryptographic scheme</a:t>
            </a:r>
          </a:p>
          <a:p>
            <a:endParaRPr lang="en-US" dirty="0"/>
          </a:p>
        </p:txBody>
      </p:sp>
      <p:pic>
        <p:nvPicPr>
          <p:cNvPr id="6" name="Picture 5"/>
          <p:cNvPicPr>
            <a:picLocks noChangeAspect="1"/>
          </p:cNvPicPr>
          <p:nvPr/>
        </p:nvPicPr>
        <p:blipFill>
          <a:blip r:embed="rId2"/>
          <a:stretch>
            <a:fillRect/>
          </a:stretch>
        </p:blipFill>
        <p:spPr>
          <a:xfrm>
            <a:off x="1140848" y="1869019"/>
            <a:ext cx="890698" cy="1684535"/>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299" b="97403" l="3659" r="95732">
                        <a14:foregroundMark x1="51220" y1="9091" x2="63415" y2="19805"/>
                        <a14:foregroundMark x1="31707" y1="10390" x2="60366" y2="6818"/>
                        <a14:foregroundMark x1="47561" y1="2597" x2="47561" y2="2597"/>
                        <a14:foregroundMark x1="43902" y1="5195" x2="43902" y2="5195"/>
                        <a14:foregroundMark x1="40244" y1="3896" x2="40244" y2="3896"/>
                        <a14:foregroundMark x1="40244" y1="3896" x2="45732" y2="1623"/>
                        <a14:foregroundMark x1="36585" y1="19156" x2="60366" y2="23377"/>
                        <a14:foregroundMark x1="16463" y1="24351" x2="24390" y2="22727"/>
                        <a14:foregroundMark x1="14634" y1="24026" x2="25610" y2="19805"/>
                        <a14:foregroundMark x1="16463" y1="24026" x2="21341" y2="17208"/>
                        <a14:foregroundMark x1="43902" y1="37338" x2="61585" y2="37662"/>
                        <a14:foregroundMark x1="40854" y1="40909" x2="82317" y2="43182"/>
                        <a14:foregroundMark x1="88415" y1="47727" x2="88415" y2="48701"/>
                        <a14:foregroundMark x1="89634" y1="42857" x2="95732" y2="43831"/>
                        <a14:foregroundMark x1="92683" y1="58766" x2="92683" y2="58766"/>
                        <a14:foregroundMark x1="93293" y1="59091" x2="93293" y2="59091"/>
                        <a14:foregroundMark x1="90854" y1="57468" x2="95732" y2="61688"/>
                        <a14:foregroundMark x1="35366" y1="35390" x2="14024" y2="61039"/>
                        <a14:foregroundMark x1="14024" y1="61039" x2="11585" y2="61688"/>
                        <a14:foregroundMark x1="20732" y1="39610" x2="15244" y2="52597"/>
                        <a14:foregroundMark x1="3659" y1="46429" x2="12805" y2="45130"/>
                        <a14:foregroundMark x1="13415" y1="39935" x2="33537" y2="32143"/>
                        <a14:foregroundMark x1="12805" y1="53896" x2="7317" y2="61688"/>
                        <a14:foregroundMark x1="14634" y1="97403" x2="50000" y2="91234"/>
                        <a14:foregroundMark x1="51829" y1="93831" x2="86585" y2="94481"/>
                        <a14:foregroundMark x1="18293" y1="15909" x2="17683" y2="19805"/>
                      </a14:backgroundRemoval>
                    </a14:imgEffect>
                  </a14:imgLayer>
                </a14:imgProps>
              </a:ext>
            </a:extLst>
          </a:blip>
          <a:stretch>
            <a:fillRect/>
          </a:stretch>
        </p:blipFill>
        <p:spPr>
          <a:xfrm>
            <a:off x="9279730" y="1792284"/>
            <a:ext cx="919384" cy="1726648"/>
          </a:xfrm>
          <a:prstGeom prst="rect">
            <a:avLst/>
          </a:prstGeom>
        </p:spPr>
      </p:pic>
      <p:sp>
        <p:nvSpPr>
          <p:cNvPr id="10" name="Rounded Rectangle 9"/>
          <p:cNvSpPr/>
          <p:nvPr/>
        </p:nvSpPr>
        <p:spPr>
          <a:xfrm>
            <a:off x="7130945" y="2672531"/>
            <a:ext cx="2148786" cy="502628"/>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latin typeface="Times New Roman"/>
                <a:cs typeface="Times New Roman"/>
              </a:rPr>
              <a:t>C = M</a:t>
            </a:r>
            <a:r>
              <a:rPr lang="en-US" sz="2400" i="1" baseline="30000" dirty="0">
                <a:solidFill>
                  <a:schemeClr val="tx1"/>
                </a:solidFill>
                <a:latin typeface="Times New Roman"/>
                <a:cs typeface="Times New Roman"/>
              </a:rPr>
              <a:t>e</a:t>
            </a:r>
            <a:r>
              <a:rPr lang="en-US" sz="2400" dirty="0">
                <a:solidFill>
                  <a:schemeClr val="tx1"/>
                </a:solidFill>
                <a:latin typeface="Times New Roman"/>
                <a:cs typeface="Times New Roman"/>
              </a:rPr>
              <a:t> mod </a:t>
            </a:r>
            <a:r>
              <a:rPr lang="en-US" sz="2400" i="1" dirty="0">
                <a:solidFill>
                  <a:schemeClr val="tx1"/>
                </a:solidFill>
                <a:latin typeface="Times New Roman"/>
                <a:cs typeface="Times New Roman"/>
              </a:rPr>
              <a:t>N</a:t>
            </a:r>
          </a:p>
        </p:txBody>
      </p:sp>
      <p:sp>
        <p:nvSpPr>
          <p:cNvPr id="12" name="Rounded Rectangle 11"/>
          <p:cNvSpPr/>
          <p:nvPr/>
        </p:nvSpPr>
        <p:spPr>
          <a:xfrm>
            <a:off x="8467479" y="1996961"/>
            <a:ext cx="421064" cy="502628"/>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latin typeface="Times New Roman"/>
                <a:cs typeface="Times New Roman"/>
              </a:rPr>
              <a:t>M</a:t>
            </a:r>
          </a:p>
        </p:txBody>
      </p:sp>
      <p:sp>
        <p:nvSpPr>
          <p:cNvPr id="13" name="Rounded Rectangle 12"/>
          <p:cNvSpPr/>
          <p:nvPr/>
        </p:nvSpPr>
        <p:spPr>
          <a:xfrm>
            <a:off x="7130944" y="2672531"/>
            <a:ext cx="421064" cy="502628"/>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latin typeface="Times New Roman"/>
                <a:cs typeface="Times New Roman"/>
              </a:rPr>
              <a:t>C</a:t>
            </a:r>
          </a:p>
        </p:txBody>
      </p:sp>
      <p:sp>
        <p:nvSpPr>
          <p:cNvPr id="14" name="Rounded Rectangle 13"/>
          <p:cNvSpPr/>
          <p:nvPr/>
        </p:nvSpPr>
        <p:spPr>
          <a:xfrm>
            <a:off x="2212367" y="2672531"/>
            <a:ext cx="2163477" cy="502628"/>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latin typeface="Times New Roman"/>
                <a:cs typeface="Times New Roman"/>
              </a:rPr>
              <a:t>M = C</a:t>
            </a:r>
            <a:r>
              <a:rPr lang="en-US" sz="2400" i="1" baseline="30000" dirty="0">
                <a:solidFill>
                  <a:schemeClr val="tx1"/>
                </a:solidFill>
                <a:latin typeface="Times New Roman"/>
                <a:cs typeface="Times New Roman"/>
              </a:rPr>
              <a:t>d</a:t>
            </a:r>
            <a:r>
              <a:rPr lang="en-US" sz="2400" dirty="0">
                <a:solidFill>
                  <a:schemeClr val="tx1"/>
                </a:solidFill>
                <a:latin typeface="Times New Roman"/>
                <a:cs typeface="Times New Roman"/>
              </a:rPr>
              <a:t> mod </a:t>
            </a:r>
            <a:r>
              <a:rPr lang="en-US" sz="2400" i="1" dirty="0">
                <a:solidFill>
                  <a:schemeClr val="tx1"/>
                </a:solidFill>
                <a:latin typeface="Times New Roman"/>
                <a:cs typeface="Times New Roman"/>
              </a:rPr>
              <a:t>N</a:t>
            </a:r>
          </a:p>
        </p:txBody>
      </p:sp>
      <p:sp>
        <p:nvSpPr>
          <p:cNvPr id="15" name="Rounded Rectangle 14"/>
          <p:cNvSpPr/>
          <p:nvPr/>
        </p:nvSpPr>
        <p:spPr>
          <a:xfrm>
            <a:off x="639006" y="3725428"/>
            <a:ext cx="5003381" cy="2688193"/>
          </a:xfrm>
          <a:prstGeom prst="roundRect">
            <a:avLst/>
          </a:prstGeom>
          <a:solidFill>
            <a:srgbClr val="CC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tx1"/>
                </a:solidFill>
              </a:rPr>
              <a:t>Key Generation:</a:t>
            </a:r>
          </a:p>
          <a:p>
            <a:pPr marL="180000" indent="-180000">
              <a:buFont typeface="Arial"/>
              <a:buChar char="•"/>
            </a:pPr>
            <a:r>
              <a:rPr lang="en-US" sz="2400" dirty="0">
                <a:solidFill>
                  <a:schemeClr val="tx1"/>
                </a:solidFill>
              </a:rPr>
              <a:t>Select random primes </a:t>
            </a:r>
            <a:r>
              <a:rPr lang="en-US" sz="2400" i="1" dirty="0">
                <a:solidFill>
                  <a:schemeClr val="tx1"/>
                </a:solidFill>
                <a:latin typeface="Times New Roman"/>
                <a:cs typeface="Times New Roman"/>
              </a:rPr>
              <a:t>p</a:t>
            </a:r>
            <a:r>
              <a:rPr lang="en-US" sz="2400" dirty="0">
                <a:solidFill>
                  <a:schemeClr val="tx1"/>
                </a:solidFill>
              </a:rPr>
              <a:t> and </a:t>
            </a:r>
            <a:r>
              <a:rPr lang="en-US" sz="2400" i="1" dirty="0">
                <a:solidFill>
                  <a:schemeClr val="tx1"/>
                </a:solidFill>
                <a:latin typeface="Times New Roman"/>
                <a:cs typeface="Times New Roman"/>
              </a:rPr>
              <a:t>q</a:t>
            </a:r>
          </a:p>
          <a:p>
            <a:pPr marL="180000" indent="-180000">
              <a:buFont typeface="Arial"/>
              <a:buChar char="•"/>
            </a:pPr>
            <a:r>
              <a:rPr lang="en-US" sz="2400" dirty="0">
                <a:solidFill>
                  <a:schemeClr val="tx1"/>
                </a:solidFill>
              </a:rPr>
              <a:t>Calculate </a:t>
            </a:r>
            <a:r>
              <a:rPr lang="en-US" sz="2400" i="1" dirty="0">
                <a:solidFill>
                  <a:schemeClr val="tx1"/>
                </a:solidFill>
                <a:latin typeface="Times New Roman"/>
                <a:cs typeface="Times New Roman"/>
              </a:rPr>
              <a:t>N = </a:t>
            </a:r>
            <a:r>
              <a:rPr lang="en-US" sz="2400" i="1" dirty="0" err="1">
                <a:solidFill>
                  <a:schemeClr val="tx1"/>
                </a:solidFill>
                <a:latin typeface="Times New Roman"/>
                <a:cs typeface="Times New Roman"/>
              </a:rPr>
              <a:t>pq</a:t>
            </a:r>
            <a:endParaRPr lang="en-US" sz="2400" i="1" dirty="0">
              <a:solidFill>
                <a:schemeClr val="tx1"/>
              </a:solidFill>
              <a:latin typeface="Times New Roman"/>
              <a:cs typeface="Times New Roman"/>
            </a:endParaRPr>
          </a:p>
          <a:p>
            <a:pPr marL="180000" indent="-180000">
              <a:buFont typeface="Arial"/>
              <a:buChar char="•"/>
            </a:pPr>
            <a:r>
              <a:rPr lang="en-US" sz="2400" dirty="0">
                <a:solidFill>
                  <a:schemeClr val="tx1"/>
                </a:solidFill>
              </a:rPr>
              <a:t>Select a public exponent </a:t>
            </a:r>
            <a:r>
              <a:rPr lang="en-US" sz="2400" i="1" dirty="0">
                <a:solidFill>
                  <a:schemeClr val="tx1"/>
                </a:solidFill>
                <a:latin typeface="Times New Roman"/>
                <a:cs typeface="Times New Roman"/>
              </a:rPr>
              <a:t>e</a:t>
            </a:r>
            <a:r>
              <a:rPr lang="en-US" sz="2400" dirty="0">
                <a:solidFill>
                  <a:schemeClr val="tx1"/>
                </a:solidFill>
                <a:latin typeface="Times New Roman"/>
                <a:cs typeface="Times New Roman"/>
              </a:rPr>
              <a:t>(=65537)</a:t>
            </a:r>
          </a:p>
          <a:p>
            <a:pPr marL="180000" indent="-180000">
              <a:buFont typeface="Arial"/>
              <a:buChar char="•"/>
            </a:pPr>
            <a:r>
              <a:rPr lang="en-US" sz="2400" dirty="0">
                <a:solidFill>
                  <a:schemeClr val="tx1"/>
                </a:solidFill>
              </a:rPr>
              <a:t>Compute </a:t>
            </a:r>
            <a:r>
              <a:rPr lang="en-US" sz="2400" i="1" dirty="0">
                <a:solidFill>
                  <a:schemeClr val="tx1"/>
                </a:solidFill>
                <a:latin typeface="Times New Roman"/>
                <a:cs typeface="Times New Roman"/>
              </a:rPr>
              <a:t>d</a:t>
            </a:r>
            <a:r>
              <a:rPr lang="en-US" sz="2400" dirty="0">
                <a:solidFill>
                  <a:schemeClr val="tx1"/>
                </a:solidFill>
                <a:latin typeface="Times New Roman"/>
                <a:cs typeface="Times New Roman"/>
              </a:rPr>
              <a:t>=</a:t>
            </a:r>
            <a:r>
              <a:rPr lang="en-US" sz="2400" i="1" dirty="0">
                <a:solidFill>
                  <a:schemeClr val="tx1"/>
                </a:solidFill>
                <a:latin typeface="Times New Roman"/>
                <a:cs typeface="Times New Roman"/>
              </a:rPr>
              <a:t>e</a:t>
            </a:r>
            <a:r>
              <a:rPr lang="en-US" sz="2400" baseline="30000" dirty="0">
                <a:solidFill>
                  <a:schemeClr val="tx1"/>
                </a:solidFill>
                <a:latin typeface="Times New Roman"/>
                <a:cs typeface="Times New Roman"/>
              </a:rPr>
              <a:t>-1</a:t>
            </a:r>
            <a:r>
              <a:rPr lang="en-US" sz="2400" dirty="0">
                <a:solidFill>
                  <a:schemeClr val="tx1"/>
                </a:solidFill>
                <a:latin typeface="Times New Roman"/>
                <a:cs typeface="Times New Roman"/>
              </a:rPr>
              <a:t> mod </a:t>
            </a:r>
            <a:r>
              <a:rPr lang="en-US" sz="2400" dirty="0" err="1">
                <a:solidFill>
                  <a:schemeClr val="tx1"/>
                </a:solidFill>
                <a:latin typeface="Times New Roman"/>
                <a:cs typeface="Times New Roman"/>
              </a:rPr>
              <a:t>φ</a:t>
            </a:r>
            <a:r>
              <a:rPr lang="en-US" sz="2400" dirty="0">
                <a:solidFill>
                  <a:schemeClr val="tx1"/>
                </a:solidFill>
                <a:latin typeface="Times New Roman"/>
                <a:cs typeface="Times New Roman"/>
              </a:rPr>
              <a:t>(</a:t>
            </a:r>
            <a:r>
              <a:rPr lang="en-US" sz="2400" i="1" dirty="0">
                <a:solidFill>
                  <a:schemeClr val="tx1"/>
                </a:solidFill>
                <a:latin typeface="Times New Roman"/>
                <a:cs typeface="Times New Roman"/>
              </a:rPr>
              <a:t>N</a:t>
            </a:r>
            <a:r>
              <a:rPr lang="en-US" sz="2400" dirty="0">
                <a:solidFill>
                  <a:schemeClr val="tx1"/>
                </a:solidFill>
                <a:latin typeface="Times New Roman"/>
                <a:cs typeface="Times New Roman"/>
              </a:rPr>
              <a:t>)</a:t>
            </a:r>
          </a:p>
          <a:p>
            <a:pPr marL="180000" indent="-180000">
              <a:buFont typeface="Arial"/>
              <a:buChar char="•"/>
            </a:pPr>
            <a:r>
              <a:rPr lang="en-US" sz="2400" dirty="0">
                <a:solidFill>
                  <a:schemeClr val="tx1"/>
                </a:solidFill>
                <a:latin typeface="Times New Roman"/>
                <a:cs typeface="Times New Roman"/>
              </a:rPr>
              <a:t>(</a:t>
            </a:r>
            <a:r>
              <a:rPr lang="en-US" sz="2400" i="1" dirty="0">
                <a:solidFill>
                  <a:schemeClr val="tx1"/>
                </a:solidFill>
                <a:latin typeface="Times New Roman"/>
                <a:cs typeface="Times New Roman"/>
              </a:rPr>
              <a:t>N</a:t>
            </a:r>
            <a:r>
              <a:rPr lang="en-US" sz="2400" dirty="0">
                <a:solidFill>
                  <a:schemeClr val="tx1"/>
                </a:solidFill>
                <a:latin typeface="Times New Roman"/>
                <a:cs typeface="Times New Roman"/>
              </a:rPr>
              <a:t>, </a:t>
            </a:r>
            <a:r>
              <a:rPr lang="en-US" sz="2400" i="1" dirty="0">
                <a:solidFill>
                  <a:schemeClr val="tx1"/>
                </a:solidFill>
                <a:latin typeface="Times New Roman"/>
                <a:cs typeface="Times New Roman"/>
              </a:rPr>
              <a:t>e</a:t>
            </a:r>
            <a:r>
              <a:rPr lang="en-US" sz="2400" dirty="0">
                <a:solidFill>
                  <a:schemeClr val="tx1"/>
                </a:solidFill>
                <a:latin typeface="Times New Roman"/>
                <a:cs typeface="Times New Roman"/>
              </a:rPr>
              <a:t>) </a:t>
            </a:r>
            <a:r>
              <a:rPr lang="en-US" sz="2400" dirty="0">
                <a:solidFill>
                  <a:schemeClr val="tx1"/>
                </a:solidFill>
              </a:rPr>
              <a:t>is the public key</a:t>
            </a:r>
          </a:p>
          <a:p>
            <a:pPr marL="180000" indent="-180000">
              <a:buFont typeface="Arial"/>
              <a:buChar char="•"/>
            </a:pPr>
            <a:r>
              <a:rPr lang="en-US" sz="2400" dirty="0">
                <a:solidFill>
                  <a:schemeClr val="tx1"/>
                </a:solidFill>
                <a:latin typeface="Times New Roman"/>
                <a:cs typeface="Times New Roman"/>
              </a:rPr>
              <a:t>(</a:t>
            </a:r>
            <a:r>
              <a:rPr lang="en-US" sz="2400" i="1" dirty="0">
                <a:solidFill>
                  <a:schemeClr val="tx1"/>
                </a:solidFill>
                <a:latin typeface="Times New Roman"/>
                <a:cs typeface="Times New Roman"/>
              </a:rPr>
              <a:t>p</a:t>
            </a:r>
            <a:r>
              <a:rPr lang="en-US" sz="2400" dirty="0">
                <a:solidFill>
                  <a:schemeClr val="tx1"/>
                </a:solidFill>
                <a:latin typeface="Times New Roman"/>
                <a:cs typeface="Times New Roman"/>
              </a:rPr>
              <a:t>, </a:t>
            </a:r>
            <a:r>
              <a:rPr lang="en-US" sz="2400" i="1" dirty="0">
                <a:solidFill>
                  <a:schemeClr val="tx1"/>
                </a:solidFill>
                <a:latin typeface="Times New Roman"/>
                <a:cs typeface="Times New Roman"/>
              </a:rPr>
              <a:t>q</a:t>
            </a:r>
            <a:r>
              <a:rPr lang="en-US" sz="2400" dirty="0">
                <a:solidFill>
                  <a:schemeClr val="tx1"/>
                </a:solidFill>
                <a:latin typeface="Times New Roman"/>
                <a:cs typeface="Times New Roman"/>
              </a:rPr>
              <a:t>, </a:t>
            </a:r>
            <a:r>
              <a:rPr lang="en-US" sz="2400" i="1" dirty="0">
                <a:solidFill>
                  <a:schemeClr val="tx1"/>
                </a:solidFill>
                <a:latin typeface="Times New Roman"/>
                <a:cs typeface="Times New Roman"/>
              </a:rPr>
              <a:t>d</a:t>
            </a:r>
            <a:r>
              <a:rPr lang="en-US" sz="2400" dirty="0">
                <a:solidFill>
                  <a:schemeClr val="tx1"/>
                </a:solidFill>
                <a:latin typeface="Times New Roman"/>
                <a:cs typeface="Times New Roman"/>
              </a:rPr>
              <a:t>)</a:t>
            </a:r>
            <a:r>
              <a:rPr lang="en-US" sz="2400" dirty="0">
                <a:solidFill>
                  <a:schemeClr val="tx1"/>
                </a:solidFill>
              </a:rPr>
              <a:t> is the private key</a:t>
            </a:r>
          </a:p>
        </p:txBody>
      </p:sp>
      <p:sp>
        <p:nvSpPr>
          <p:cNvPr id="5" name="Oval 4"/>
          <p:cNvSpPr/>
          <p:nvPr/>
        </p:nvSpPr>
        <p:spPr>
          <a:xfrm>
            <a:off x="2031545" y="2249768"/>
            <a:ext cx="2885665" cy="1303786"/>
          </a:xfrm>
          <a:prstGeom prst="ellipse">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9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0" presetClass="path" presetSubtype="0" accel="50000" decel="50000" fill="hold" grpId="1" nodeType="withEffect">
                                  <p:stCondLst>
                                    <p:cond delay="0"/>
                                  </p:stCondLst>
                                  <p:childTnLst>
                                    <p:animMotion origin="layout" path="M 4.9219E-6 3.77053E-7 L -0.39692 -0.1344 " pathEditMode="relative" rAng="0" ptsTypes="AA">
                                      <p:cBhvr>
                                        <p:cTn id="26" dur="2000" fill="hold"/>
                                        <p:tgtEl>
                                          <p:spTgt spid="13"/>
                                        </p:tgtEl>
                                        <p:attrNameLst>
                                          <p:attrName>ppt_x</p:attrName>
                                          <p:attrName>ppt_y</p:attrName>
                                        </p:attrNameLst>
                                      </p:cBhvr>
                                      <p:rCtr x="-19854" y="-6731"/>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3" grpId="1" animBg="1"/>
      <p:bldP spid="14" grpId="0" animBg="1"/>
      <p:bldP spid="15"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284166" y="1310451"/>
          <a:ext cx="3587883" cy="5120640"/>
        </p:xfrm>
        <a:graphic>
          <a:graphicData uri="http://schemas.openxmlformats.org/drawingml/2006/table">
            <a:tbl>
              <a:tblPr firstRow="1" bandRow="1">
                <a:tableStyleId>{2D5ABB26-0587-4C30-8999-92F81FD0307C}</a:tableStyleId>
              </a:tblPr>
              <a:tblGrid>
                <a:gridCol w="1447586">
                  <a:extLst>
                    <a:ext uri="{9D8B030D-6E8A-4147-A177-3AD203B41FA5}">
                      <a16:colId xmlns:a16="http://schemas.microsoft.com/office/drawing/2014/main" val="20000"/>
                    </a:ext>
                  </a:extLst>
                </a:gridCol>
                <a:gridCol w="745008">
                  <a:extLst>
                    <a:ext uri="{9D8B030D-6E8A-4147-A177-3AD203B41FA5}">
                      <a16:colId xmlns:a16="http://schemas.microsoft.com/office/drawing/2014/main" val="20001"/>
                    </a:ext>
                  </a:extLst>
                </a:gridCol>
                <a:gridCol w="626457">
                  <a:extLst>
                    <a:ext uri="{9D8B030D-6E8A-4147-A177-3AD203B41FA5}">
                      <a16:colId xmlns:a16="http://schemas.microsoft.com/office/drawing/2014/main" val="20002"/>
                    </a:ext>
                  </a:extLst>
                </a:gridCol>
                <a:gridCol w="768832">
                  <a:extLst>
                    <a:ext uri="{9D8B030D-6E8A-4147-A177-3AD203B41FA5}">
                      <a16:colId xmlns:a16="http://schemas.microsoft.com/office/drawing/2014/main" val="20003"/>
                    </a:ext>
                  </a:extLst>
                </a:gridCol>
              </a:tblGrid>
              <a:tr h="390326">
                <a:tc>
                  <a:txBody>
                    <a:bodyPr/>
                    <a:lstStyle/>
                    <a:p>
                      <a:r>
                        <a:rPr lang="en-US" sz="2200" b="1" dirty="0"/>
                        <a:t>Operation</a:t>
                      </a:r>
                    </a:p>
                  </a:txBody>
                  <a:tcPr>
                    <a:lnL w="6350" cap="flat" cmpd="sng" algn="ctr">
                      <a:solidFill>
                        <a:prstClr val="black"/>
                      </a:solidFill>
                      <a:prstDash val="solid"/>
                      <a:round/>
                      <a:headEnd type="none" w="med" len="med"/>
                      <a:tailEnd type="none" w="med" len="med"/>
                    </a:lnL>
                    <a:lnR>
                      <a:noFill/>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b="1" i="1" dirty="0">
                          <a:latin typeface="Times New Roman"/>
                          <a:cs typeface="Times New Roman"/>
                        </a:rPr>
                        <a:t>x</a:t>
                      </a:r>
                    </a:p>
                  </a:txBody>
                  <a:tcPr>
                    <a:lnL>
                      <a:noFill/>
                    </a:lnL>
                    <a:lnR>
                      <a:noFill/>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b="1" i="1" dirty="0" err="1">
                          <a:latin typeface="Times New Roman"/>
                          <a:cs typeface="Times New Roman"/>
                        </a:rPr>
                        <a:t>i</a:t>
                      </a:r>
                      <a:endParaRPr lang="en-US" sz="2200" b="1" i="1" dirty="0">
                        <a:latin typeface="Times New Roman"/>
                        <a:cs typeface="Times New Roman"/>
                      </a:endParaRPr>
                    </a:p>
                  </a:txBody>
                  <a:tcPr>
                    <a:lnL>
                      <a:noFill/>
                    </a:lnL>
                    <a:lnR>
                      <a:noFill/>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b="1" i="1" dirty="0">
                          <a:latin typeface="Times New Roman"/>
                          <a:cs typeface="Times New Roman"/>
                        </a:rPr>
                        <a:t>d</a:t>
                      </a:r>
                      <a:r>
                        <a:rPr lang="en-US" sz="2200" b="1" i="1" baseline="-25000" dirty="0">
                          <a:latin typeface="Times New Roman"/>
                          <a:cs typeface="Times New Roman"/>
                        </a:rPr>
                        <a:t>i</a:t>
                      </a:r>
                      <a:endParaRPr lang="en-US" sz="2200" b="1" i="1" dirty="0">
                        <a:latin typeface="Times New Roman"/>
                        <a:cs typeface="Times New Roman"/>
                      </a:endParaRPr>
                    </a:p>
                  </a:txBody>
                  <a:tcPr>
                    <a:lnL>
                      <a:noFill/>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0326">
                <a:tc>
                  <a:txBody>
                    <a:bodyPr/>
                    <a:lstStyle/>
                    <a:p>
                      <a:endParaRPr lang="en-US" sz="2200" dirty="0"/>
                    </a:p>
                  </a:txBody>
                  <a:tcPr>
                    <a:lnL w="6350" cap="flat" cmpd="sng" algn="ctr">
                      <a:solidFill>
                        <a:prstClr val="black"/>
                      </a:solidFill>
                      <a:prstDash val="solid"/>
                      <a:round/>
                      <a:headEnd type="none" w="med" len="med"/>
                      <a:tailEnd type="none" w="med" len="med"/>
                    </a:lnL>
                    <a:lnR>
                      <a:noFill/>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a:t>
                      </a:r>
                    </a:p>
                  </a:txBody>
                  <a:tcPr>
                    <a:lnL>
                      <a:noFill/>
                    </a:lnL>
                    <a:lnR>
                      <a:noFill/>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2</a:t>
                      </a:r>
                    </a:p>
                  </a:txBody>
                  <a:tcPr>
                    <a:lnL>
                      <a:noFill/>
                    </a:lnL>
                    <a:lnR w="3175"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a:t>
                      </a:r>
                      <a:r>
                        <a:rPr lang="en-US" sz="2200" dirty="0">
                          <a:solidFill>
                            <a:schemeClr val="bg1">
                              <a:lumMod val="65000"/>
                            </a:schemeClr>
                          </a:solidFill>
                        </a:rPr>
                        <a:t>01</a:t>
                      </a:r>
                    </a:p>
                  </a:txBody>
                  <a:tcPr>
                    <a:lnL w="3175"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0326">
                <a:tc>
                  <a:txBody>
                    <a:bodyPr/>
                    <a:lstStyle/>
                    <a:p>
                      <a:r>
                        <a:rPr lang="en-US" sz="2200" dirty="0">
                          <a:solidFill>
                            <a:srgbClr val="FF0000"/>
                          </a:solidFill>
                        </a:rPr>
                        <a:t>Square</a:t>
                      </a:r>
                    </a:p>
                  </a:txBody>
                  <a:tcPr>
                    <a:lnL w="6350" cap="flat" cmpd="sng" algn="ctr">
                      <a:solidFill>
                        <a:prstClr val="black"/>
                      </a:solidFill>
                      <a:prstDash val="solid"/>
                      <a:round/>
                      <a:headEnd type="none" w="med" len="med"/>
                      <a:tailEnd type="none" w="med" len="med"/>
                    </a:lnL>
                    <a:lnR>
                      <a:noFill/>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a:t>
                      </a:r>
                    </a:p>
                  </a:txBody>
                  <a:tcPr>
                    <a:lnL>
                      <a:noFill/>
                    </a:lnL>
                    <a:lnR>
                      <a:noFill/>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2</a:t>
                      </a:r>
                    </a:p>
                  </a:txBody>
                  <a:tcPr>
                    <a:lnL>
                      <a:noFill/>
                    </a:lnL>
                    <a:lnR>
                      <a:noFill/>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a:t>
                      </a:r>
                      <a:r>
                        <a:rPr lang="en-US" sz="2200" dirty="0">
                          <a:solidFill>
                            <a:schemeClr val="bg1">
                              <a:lumMod val="65000"/>
                            </a:schemeClr>
                          </a:solidFill>
                        </a:rPr>
                        <a:t>01</a:t>
                      </a:r>
                      <a:endParaRPr lang="en-US" sz="2200" dirty="0"/>
                    </a:p>
                  </a:txBody>
                  <a:tcPr>
                    <a:lnL>
                      <a:noFill/>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326">
                <a:tc>
                  <a:txBody>
                    <a:bodyPr/>
                    <a:lstStyle/>
                    <a:p>
                      <a:r>
                        <a:rPr lang="en-US" sz="2200" dirty="0">
                          <a:solidFill>
                            <a:srgbClr val="0070C0"/>
                          </a:solidFill>
                        </a:rPr>
                        <a:t>reduce</a:t>
                      </a:r>
                    </a:p>
                  </a:txBody>
                  <a:tcPr>
                    <a:lnL w="6350" cap="flat" cmpd="sng" algn="ctr">
                      <a:solidFill>
                        <a:prstClr val="black"/>
                      </a:solidFill>
                      <a:prstDash val="solid"/>
                      <a:round/>
                      <a:headEnd type="none" w="med" len="med"/>
                      <a:tailEnd type="none" w="med" len="med"/>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2</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a:t>
                      </a:r>
                      <a:r>
                        <a:rPr lang="en-US" sz="2200" dirty="0">
                          <a:solidFill>
                            <a:schemeClr val="bg1">
                              <a:lumMod val="65000"/>
                            </a:schemeClr>
                          </a:solidFill>
                        </a:rPr>
                        <a:t>01</a:t>
                      </a:r>
                      <a:endParaRPr lang="en-US" sz="2200" dirty="0"/>
                    </a:p>
                  </a:txBody>
                  <a:tcPr>
                    <a:lnL>
                      <a:noFill/>
                    </a:lnL>
                    <a:lnR w="6350" cap="flat" cmpd="sng" algn="ctr">
                      <a:solidFill>
                        <a:prstClr val="black"/>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0326">
                <a:tc>
                  <a:txBody>
                    <a:bodyPr/>
                    <a:lstStyle/>
                    <a:p>
                      <a:r>
                        <a:rPr lang="en-US" sz="2200" dirty="0">
                          <a:solidFill>
                            <a:srgbClr val="00B050"/>
                          </a:solidFill>
                        </a:rPr>
                        <a:t>Multiply</a:t>
                      </a:r>
                    </a:p>
                  </a:txBody>
                  <a:tcPr>
                    <a:lnL w="6350" cap="flat" cmpd="sng" algn="ctr">
                      <a:solidFill>
                        <a:prstClr val="black"/>
                      </a:solidFill>
                      <a:prstDash val="solid"/>
                      <a:round/>
                      <a:headEnd type="none" w="med" len="med"/>
                      <a:tailEnd type="none" w="med" len="med"/>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11</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2</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a:t>
                      </a:r>
                      <a:r>
                        <a:rPr lang="en-US" sz="2200" dirty="0">
                          <a:solidFill>
                            <a:schemeClr val="bg1">
                              <a:lumMod val="65000"/>
                            </a:schemeClr>
                          </a:solidFill>
                        </a:rPr>
                        <a:t>01</a:t>
                      </a:r>
                      <a:endParaRPr lang="en-US" sz="2200" dirty="0"/>
                    </a:p>
                  </a:txBody>
                  <a:tcPr>
                    <a:lnL>
                      <a:noFill/>
                    </a:lnL>
                    <a:lnR w="6350" cap="flat" cmpd="sng" algn="ctr">
                      <a:solidFill>
                        <a:prstClr val="black"/>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0326">
                <a:tc>
                  <a:txBody>
                    <a:bodyPr/>
                    <a:lstStyle/>
                    <a:p>
                      <a:r>
                        <a:rPr lang="en-US" sz="2200" dirty="0">
                          <a:solidFill>
                            <a:srgbClr val="0070C0"/>
                          </a:solidFill>
                        </a:rPr>
                        <a:t>reduce</a:t>
                      </a:r>
                    </a:p>
                  </a:txBody>
                  <a:tcPr>
                    <a:lnL w="6350" cap="flat" cmpd="sng" algn="ctr">
                      <a:solidFill>
                        <a:prstClr val="black"/>
                      </a:solidFill>
                      <a:prstDash val="solid"/>
                      <a:round/>
                      <a:headEnd type="none" w="med" len="med"/>
                      <a:tailEnd type="none" w="med" len="med"/>
                    </a:lnL>
                    <a:lnR>
                      <a:noFill/>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11</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2</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a:t>
                      </a:r>
                      <a:r>
                        <a:rPr lang="en-US" sz="2200" dirty="0">
                          <a:solidFill>
                            <a:schemeClr val="bg1">
                              <a:lumMod val="65000"/>
                            </a:schemeClr>
                          </a:solidFill>
                        </a:rPr>
                        <a:t>01</a:t>
                      </a:r>
                      <a:endParaRPr lang="en-US" sz="2200" dirty="0"/>
                    </a:p>
                  </a:txBody>
                  <a:tcPr>
                    <a:lnL>
                      <a:noFill/>
                    </a:lnL>
                    <a:lnR w="6350" cap="flat" cmpd="sng" algn="ctr">
                      <a:solidFill>
                        <a:prstClr val="black"/>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326">
                <a:tc>
                  <a:txBody>
                    <a:bodyPr/>
                    <a:lstStyle/>
                    <a:p>
                      <a:r>
                        <a:rPr lang="en-US" sz="2200" dirty="0">
                          <a:solidFill>
                            <a:srgbClr val="FF0000"/>
                          </a:solidFill>
                        </a:rPr>
                        <a:t>Square</a:t>
                      </a:r>
                      <a:endParaRPr lang="en-US" sz="2200" dirty="0"/>
                    </a:p>
                  </a:txBody>
                  <a:tcPr>
                    <a:lnL w="6350" cap="flat" cmpd="sng" algn="ctr">
                      <a:solidFill>
                        <a:prstClr val="black"/>
                      </a:solidFill>
                      <a:prstDash val="solid"/>
                      <a:round/>
                      <a:headEnd type="none" w="med" len="med"/>
                      <a:tailEnd type="none" w="med" len="med"/>
                    </a:lnL>
                    <a:lnR>
                      <a:noFill/>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121</a:t>
                      </a:r>
                    </a:p>
                  </a:txBody>
                  <a:tcPr>
                    <a:lnL>
                      <a:noFill/>
                    </a:lnL>
                    <a:lnR>
                      <a:noFill/>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a:t>
                      </a:r>
                    </a:p>
                  </a:txBody>
                  <a:tcPr>
                    <a:lnL>
                      <a:noFill/>
                    </a:lnL>
                    <a:lnR>
                      <a:noFill/>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solidFill>
                            <a:srgbClr val="A6A6A6"/>
                          </a:solidFill>
                        </a:rPr>
                        <a:t>1</a:t>
                      </a:r>
                      <a:r>
                        <a:rPr lang="en-US" sz="2200" dirty="0">
                          <a:solidFill>
                            <a:schemeClr val="tx1"/>
                          </a:solidFill>
                        </a:rPr>
                        <a:t>0</a:t>
                      </a:r>
                      <a:r>
                        <a:rPr lang="en-US" sz="2200" dirty="0">
                          <a:solidFill>
                            <a:srgbClr val="A6A6A6"/>
                          </a:solidFill>
                        </a:rPr>
                        <a:t>1</a:t>
                      </a:r>
                    </a:p>
                  </a:txBody>
                  <a:tcPr>
                    <a:lnL>
                      <a:noFill/>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90326">
                <a:tc>
                  <a:txBody>
                    <a:bodyPr/>
                    <a:lstStyle/>
                    <a:p>
                      <a:r>
                        <a:rPr lang="en-US" sz="2200" dirty="0">
                          <a:solidFill>
                            <a:srgbClr val="0070C0"/>
                          </a:solidFill>
                        </a:rPr>
                        <a:t>reduce</a:t>
                      </a:r>
                    </a:p>
                  </a:txBody>
                  <a:tcPr>
                    <a:lnL w="6350" cap="flat" cmpd="sng" algn="ctr">
                      <a:solidFill>
                        <a:prstClr val="black"/>
                      </a:solidFill>
                      <a:prstDash val="solid"/>
                      <a:round/>
                      <a:headEnd type="none" w="med" len="med"/>
                      <a:tailEnd type="none" w="med" len="med"/>
                    </a:lnL>
                    <a:lnR>
                      <a:noFill/>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21</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1</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solidFill>
                            <a:srgbClr val="A6A6A6"/>
                          </a:solidFill>
                        </a:rPr>
                        <a:t>1</a:t>
                      </a:r>
                      <a:r>
                        <a:rPr lang="en-US" sz="2200" dirty="0">
                          <a:solidFill>
                            <a:srgbClr val="000000"/>
                          </a:solidFill>
                        </a:rPr>
                        <a:t>0</a:t>
                      </a:r>
                      <a:r>
                        <a:rPr lang="en-US" sz="2200" dirty="0">
                          <a:solidFill>
                            <a:srgbClr val="A6A6A6"/>
                          </a:solidFill>
                        </a:rPr>
                        <a:t>1</a:t>
                      </a:r>
                      <a:endParaRPr lang="en-US" sz="2200" dirty="0"/>
                    </a:p>
                  </a:txBody>
                  <a:tcPr>
                    <a:lnL>
                      <a:noFill/>
                    </a:lnL>
                    <a:lnR w="6350" cap="flat" cmpd="sng" algn="ctr">
                      <a:solidFill>
                        <a:prstClr val="black"/>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0326">
                <a:tc>
                  <a:txBody>
                    <a:bodyPr/>
                    <a:lstStyle/>
                    <a:p>
                      <a:r>
                        <a:rPr lang="en-US" sz="2200" dirty="0">
                          <a:solidFill>
                            <a:srgbClr val="FF0000"/>
                          </a:solidFill>
                        </a:rPr>
                        <a:t>Square</a:t>
                      </a:r>
                      <a:endParaRPr lang="en-US" sz="2200" dirty="0"/>
                    </a:p>
                  </a:txBody>
                  <a:tcPr>
                    <a:lnL w="6350" cap="flat" cmpd="sng" algn="ctr">
                      <a:solidFill>
                        <a:prstClr val="black"/>
                      </a:solidFill>
                      <a:prstDash val="solid"/>
                      <a:round/>
                      <a:headEnd type="none" w="med" len="med"/>
                      <a:tailEnd type="none" w="med" len="med"/>
                    </a:lnL>
                    <a:lnR>
                      <a:noFill/>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441</a:t>
                      </a:r>
                    </a:p>
                  </a:txBody>
                  <a:tcPr>
                    <a:lnL>
                      <a:noFill/>
                    </a:lnL>
                    <a:lnR>
                      <a:noFill/>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0</a:t>
                      </a:r>
                    </a:p>
                  </a:txBody>
                  <a:tcPr>
                    <a:lnL>
                      <a:noFill/>
                    </a:lnL>
                    <a:lnR>
                      <a:noFill/>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solidFill>
                            <a:srgbClr val="A6A6A6"/>
                          </a:solidFill>
                        </a:rPr>
                        <a:t>10</a:t>
                      </a:r>
                      <a:r>
                        <a:rPr lang="en-US" sz="2200" dirty="0">
                          <a:solidFill>
                            <a:srgbClr val="000000"/>
                          </a:solidFill>
                        </a:rPr>
                        <a:t>1</a:t>
                      </a:r>
                      <a:endParaRPr lang="en-US" sz="2200" dirty="0"/>
                    </a:p>
                  </a:txBody>
                  <a:tcPr>
                    <a:lnL>
                      <a:noFill/>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90326">
                <a:tc>
                  <a:txBody>
                    <a:bodyPr/>
                    <a:lstStyle/>
                    <a:p>
                      <a:r>
                        <a:rPr lang="en-US" sz="2200" dirty="0">
                          <a:solidFill>
                            <a:srgbClr val="0070C0"/>
                          </a:solidFill>
                        </a:rPr>
                        <a:t>reduce</a:t>
                      </a:r>
                    </a:p>
                  </a:txBody>
                  <a:tcPr>
                    <a:lnL w="6350" cap="flat" cmpd="sng" algn="ctr">
                      <a:solidFill>
                        <a:prstClr val="black"/>
                      </a:solidFill>
                      <a:prstDash val="solid"/>
                      <a:round/>
                      <a:headEnd type="none" w="med" len="med"/>
                      <a:tailEnd type="none" w="med" len="med"/>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41</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0</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solidFill>
                            <a:srgbClr val="A6A6A6"/>
                          </a:solidFill>
                        </a:rPr>
                        <a:t>10</a:t>
                      </a:r>
                      <a:r>
                        <a:rPr lang="en-US" sz="2200" dirty="0">
                          <a:solidFill>
                            <a:srgbClr val="000000"/>
                          </a:solidFill>
                        </a:rPr>
                        <a:t>1</a:t>
                      </a:r>
                      <a:endParaRPr lang="en-US" sz="2200" dirty="0"/>
                    </a:p>
                  </a:txBody>
                  <a:tcPr>
                    <a:lnL>
                      <a:noFill/>
                    </a:lnL>
                    <a:lnR w="6350" cap="flat" cmpd="sng" algn="ctr">
                      <a:solidFill>
                        <a:prstClr val="black"/>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90326">
                <a:tc>
                  <a:txBody>
                    <a:bodyPr/>
                    <a:lstStyle/>
                    <a:p>
                      <a:r>
                        <a:rPr lang="en-US" sz="2200" dirty="0">
                          <a:solidFill>
                            <a:srgbClr val="00B050"/>
                          </a:solidFill>
                        </a:rPr>
                        <a:t>Multiply</a:t>
                      </a:r>
                    </a:p>
                  </a:txBody>
                  <a:tcPr>
                    <a:lnL w="6350" cap="flat" cmpd="sng" algn="ctr">
                      <a:solidFill>
                        <a:prstClr val="black"/>
                      </a:solidFill>
                      <a:prstDash val="solid"/>
                      <a:round/>
                      <a:headEnd type="none" w="med" len="med"/>
                      <a:tailEnd type="none" w="med" len="med"/>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451</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0</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solidFill>
                            <a:srgbClr val="A6A6A6"/>
                          </a:solidFill>
                        </a:rPr>
                        <a:t>10</a:t>
                      </a:r>
                      <a:r>
                        <a:rPr lang="en-US" sz="2200" dirty="0">
                          <a:solidFill>
                            <a:srgbClr val="000000"/>
                          </a:solidFill>
                        </a:rPr>
                        <a:t>1</a:t>
                      </a:r>
                      <a:endParaRPr lang="en-US" sz="2200" dirty="0"/>
                    </a:p>
                  </a:txBody>
                  <a:tcPr>
                    <a:lnL>
                      <a:noFill/>
                    </a:lnL>
                    <a:lnR w="6350" cap="flat" cmpd="sng" algn="ctr">
                      <a:solidFill>
                        <a:prstClr val="black"/>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90326">
                <a:tc>
                  <a:txBody>
                    <a:bodyPr/>
                    <a:lstStyle/>
                    <a:p>
                      <a:r>
                        <a:rPr lang="en-US" sz="2200" dirty="0">
                          <a:solidFill>
                            <a:srgbClr val="0070C0"/>
                          </a:solidFill>
                        </a:rPr>
                        <a:t>reduce</a:t>
                      </a:r>
                    </a:p>
                  </a:txBody>
                  <a:tcPr>
                    <a:lnL w="6350" cap="flat" cmpd="sng" algn="ctr">
                      <a:solidFill>
                        <a:prstClr val="black"/>
                      </a:solidFill>
                      <a:prstDash val="solid"/>
                      <a:round/>
                      <a:headEnd type="none" w="med" len="med"/>
                      <a:tailEnd type="none" w="med" len="med"/>
                    </a:lnL>
                    <a:lnR>
                      <a:noFill/>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51</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t>0</a:t>
                      </a:r>
                    </a:p>
                  </a:txBody>
                  <a:tcPr>
                    <a:lnL>
                      <a:noFill/>
                    </a:lnL>
                    <a:lnR>
                      <a:noFill/>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a:solidFill>
                            <a:srgbClr val="A6A6A6"/>
                          </a:solidFill>
                        </a:rPr>
                        <a:t>10</a:t>
                      </a:r>
                      <a:r>
                        <a:rPr lang="en-US" sz="2200" dirty="0">
                          <a:solidFill>
                            <a:srgbClr val="000000"/>
                          </a:solidFill>
                        </a:rPr>
                        <a:t>1</a:t>
                      </a:r>
                      <a:endParaRPr lang="en-US" sz="2200" dirty="0"/>
                    </a:p>
                  </a:txBody>
                  <a:tcPr>
                    <a:lnL>
                      <a:noFill/>
                    </a:lnL>
                    <a:lnR w="6350" cap="flat" cmpd="sng" algn="ctr">
                      <a:solidFill>
                        <a:prstClr val="black"/>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 useBgFill="1">
        <p:nvSpPr>
          <p:cNvPr id="10" name="Rectangle 9"/>
          <p:cNvSpPr/>
          <p:nvPr/>
        </p:nvSpPr>
        <p:spPr>
          <a:xfrm>
            <a:off x="6342033" y="2228589"/>
            <a:ext cx="3470334" cy="3115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2" name="Rectangle 11"/>
          <p:cNvSpPr/>
          <p:nvPr/>
        </p:nvSpPr>
        <p:spPr>
          <a:xfrm>
            <a:off x="6342033" y="2648173"/>
            <a:ext cx="3470334" cy="3115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3" name="Rectangle 12"/>
          <p:cNvSpPr/>
          <p:nvPr/>
        </p:nvSpPr>
        <p:spPr>
          <a:xfrm>
            <a:off x="6342033" y="3104889"/>
            <a:ext cx="3470334" cy="3115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4" name="Rectangle 13"/>
          <p:cNvSpPr/>
          <p:nvPr/>
        </p:nvSpPr>
        <p:spPr>
          <a:xfrm>
            <a:off x="6335880" y="3473189"/>
            <a:ext cx="3470334" cy="3115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5" name="Rectangle 14"/>
          <p:cNvSpPr/>
          <p:nvPr/>
        </p:nvSpPr>
        <p:spPr>
          <a:xfrm>
            <a:off x="6342033" y="3940473"/>
            <a:ext cx="3470334" cy="3115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6" name="Rectangle 15"/>
          <p:cNvSpPr/>
          <p:nvPr/>
        </p:nvSpPr>
        <p:spPr>
          <a:xfrm>
            <a:off x="6342033" y="4317739"/>
            <a:ext cx="3470334" cy="3115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7" name="Rectangle 16"/>
          <p:cNvSpPr/>
          <p:nvPr/>
        </p:nvSpPr>
        <p:spPr>
          <a:xfrm>
            <a:off x="6335880" y="4801308"/>
            <a:ext cx="3470334" cy="3115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8" name="Rectangle 17"/>
          <p:cNvSpPr/>
          <p:nvPr/>
        </p:nvSpPr>
        <p:spPr>
          <a:xfrm>
            <a:off x="6335880" y="5199985"/>
            <a:ext cx="3470334" cy="3115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9" name="Rectangle 18"/>
          <p:cNvSpPr/>
          <p:nvPr/>
        </p:nvSpPr>
        <p:spPr>
          <a:xfrm>
            <a:off x="6342033" y="5663908"/>
            <a:ext cx="3470334" cy="3115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20" name="Rectangle 19"/>
          <p:cNvSpPr/>
          <p:nvPr/>
        </p:nvSpPr>
        <p:spPr>
          <a:xfrm>
            <a:off x="6342033" y="6062501"/>
            <a:ext cx="3470334" cy="3115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Square and Multiply Exponentiation</a:t>
            </a:r>
          </a:p>
        </p:txBody>
      </p:sp>
      <p:sp>
        <p:nvSpPr>
          <p:cNvPr id="6" name="Content Placeholder 5"/>
          <p:cNvSpPr>
            <a:spLocks noGrp="1"/>
          </p:cNvSpPr>
          <p:nvPr>
            <p:ph sz="quarter" idx="10"/>
          </p:nvPr>
        </p:nvSpPr>
        <p:spPr>
          <a:xfrm>
            <a:off x="1857828" y="5081374"/>
            <a:ext cx="3840198" cy="1152769"/>
          </a:xfrm>
        </p:spPr>
        <p:txBody>
          <a:bodyPr>
            <a:normAutofit fontScale="77500" lnSpcReduction="20000"/>
          </a:bodyPr>
          <a:lstStyle/>
          <a:p>
            <a:pPr marL="0" indent="0">
              <a:buNone/>
            </a:pPr>
            <a:r>
              <a:rPr lang="en-US" dirty="0"/>
              <a:t>Example: </a:t>
            </a:r>
          </a:p>
          <a:p>
            <a:pPr marL="0" indent="0">
              <a:buNone/>
            </a:pPr>
            <a:r>
              <a:rPr lang="en-US" sz="2700" dirty="0"/>
              <a:t>11</a:t>
            </a:r>
            <a:r>
              <a:rPr lang="en-US" sz="2700" baseline="30000" dirty="0"/>
              <a:t>5</a:t>
            </a:r>
            <a:r>
              <a:rPr lang="en-US" sz="2700" dirty="0"/>
              <a:t> mod 100 = </a:t>
            </a:r>
          </a:p>
          <a:p>
            <a:pPr marL="0" indent="0">
              <a:buNone/>
            </a:pPr>
            <a:r>
              <a:rPr lang="en-US" sz="2700" dirty="0"/>
              <a:t>	161,051 mod 100 = 51</a:t>
            </a:r>
          </a:p>
        </p:txBody>
      </p:sp>
      <p:sp>
        <p:nvSpPr>
          <p:cNvPr id="4" name="TextBox 3"/>
          <p:cNvSpPr txBox="1"/>
          <p:nvPr/>
        </p:nvSpPr>
        <p:spPr>
          <a:xfrm>
            <a:off x="1701619" y="1417639"/>
            <a:ext cx="3996407" cy="3539431"/>
          </a:xfrm>
          <a:prstGeom prst="rect">
            <a:avLst/>
          </a:prstGeom>
          <a:solidFill>
            <a:schemeClr val="bg1"/>
          </a:solidFill>
          <a:ln>
            <a:solidFill>
              <a:schemeClr val="tx1"/>
            </a:solidFill>
          </a:ln>
        </p:spPr>
        <p:txBody>
          <a:bodyPr wrap="square" rtlCol="0">
            <a:spAutoFit/>
          </a:bodyPr>
          <a:lstStyle/>
          <a:p>
            <a:r>
              <a:rPr lang="en-US" sz="2800" i="1" dirty="0">
                <a:latin typeface="Times New Roman"/>
                <a:cs typeface="Times New Roman"/>
              </a:rPr>
              <a:t>x</a:t>
            </a:r>
            <a:r>
              <a:rPr lang="en-US" sz="2800" dirty="0">
                <a:latin typeface="Times New Roman"/>
                <a:cs typeface="Times New Roman"/>
              </a:rPr>
              <a:t> ⟵1</a:t>
            </a:r>
          </a:p>
          <a:p>
            <a:r>
              <a:rPr lang="en-US" sz="2800" b="1" dirty="0">
                <a:latin typeface="Times New Roman"/>
                <a:cs typeface="Times New Roman"/>
              </a:rPr>
              <a:t>for</a:t>
            </a:r>
            <a:r>
              <a:rPr lang="en-US" sz="2800" dirty="0">
                <a:latin typeface="Times New Roman"/>
                <a:cs typeface="Times New Roman"/>
              </a:rPr>
              <a:t> </a:t>
            </a:r>
            <a:r>
              <a:rPr lang="en-US" sz="2800" i="1" dirty="0" err="1">
                <a:latin typeface="Times New Roman"/>
                <a:cs typeface="Times New Roman"/>
              </a:rPr>
              <a:t>i</a:t>
            </a:r>
            <a:r>
              <a:rPr lang="en-US" sz="2800" dirty="0">
                <a:latin typeface="Times New Roman"/>
                <a:cs typeface="Times New Roman"/>
              </a:rPr>
              <a:t> ⟵|</a:t>
            </a:r>
            <a:r>
              <a:rPr lang="en-US" sz="2800" i="1" dirty="0">
                <a:latin typeface="Times New Roman"/>
                <a:cs typeface="Times New Roman"/>
              </a:rPr>
              <a:t>d</a:t>
            </a:r>
            <a:r>
              <a:rPr lang="en-US" sz="2800" dirty="0">
                <a:latin typeface="Times New Roman"/>
                <a:cs typeface="Times New Roman"/>
              </a:rPr>
              <a:t>|-1 </a:t>
            </a:r>
            <a:r>
              <a:rPr lang="en-US" sz="2800" b="1" dirty="0" err="1">
                <a:latin typeface="Times New Roman"/>
                <a:cs typeface="Times New Roman"/>
              </a:rPr>
              <a:t>downto</a:t>
            </a:r>
            <a:r>
              <a:rPr lang="en-US" sz="2800" dirty="0">
                <a:latin typeface="Times New Roman"/>
                <a:cs typeface="Times New Roman"/>
              </a:rPr>
              <a:t> 0 do</a:t>
            </a:r>
          </a:p>
          <a:p>
            <a:r>
              <a:rPr lang="en-US" sz="2800" dirty="0">
                <a:latin typeface="Times New Roman"/>
                <a:cs typeface="Times New Roman"/>
              </a:rPr>
              <a:t>    </a:t>
            </a:r>
            <a:r>
              <a:rPr lang="en-US" sz="2800" i="1" dirty="0">
                <a:latin typeface="Times New Roman"/>
                <a:cs typeface="Times New Roman"/>
              </a:rPr>
              <a:t>x</a:t>
            </a:r>
            <a:r>
              <a:rPr lang="en-US" sz="2800" dirty="0">
                <a:latin typeface="Times New Roman"/>
                <a:cs typeface="Times New Roman"/>
              </a:rPr>
              <a:t> ⟵</a:t>
            </a:r>
            <a:r>
              <a:rPr lang="en-US" sz="2800" i="1" dirty="0">
                <a:latin typeface="Times New Roman"/>
                <a:cs typeface="Times New Roman"/>
              </a:rPr>
              <a:t>x</a:t>
            </a:r>
            <a:r>
              <a:rPr lang="en-US" sz="2800" baseline="30000" dirty="0">
                <a:latin typeface="Times New Roman"/>
                <a:cs typeface="Times New Roman"/>
              </a:rPr>
              <a:t>2</a:t>
            </a:r>
            <a:r>
              <a:rPr lang="en-US" sz="2800" i="1" dirty="0">
                <a:latin typeface="Times New Roman"/>
                <a:cs typeface="Times New Roman"/>
              </a:rPr>
              <a:t> </a:t>
            </a:r>
            <a:r>
              <a:rPr lang="en-US" sz="2800" dirty="0">
                <a:latin typeface="Times New Roman"/>
                <a:cs typeface="Times New Roman"/>
              </a:rPr>
              <a:t>mod</a:t>
            </a:r>
            <a:r>
              <a:rPr lang="en-US" sz="2800" i="1" dirty="0">
                <a:latin typeface="Times New Roman"/>
                <a:cs typeface="Times New Roman"/>
              </a:rPr>
              <a:t> n</a:t>
            </a:r>
          </a:p>
          <a:p>
            <a:r>
              <a:rPr lang="en-US" sz="2800" i="1" dirty="0">
                <a:latin typeface="Times New Roman"/>
                <a:cs typeface="Times New Roman"/>
              </a:rPr>
              <a:t>    </a:t>
            </a:r>
            <a:r>
              <a:rPr lang="en-US" sz="2800" b="1" dirty="0">
                <a:latin typeface="Times New Roman"/>
                <a:cs typeface="Times New Roman"/>
              </a:rPr>
              <a:t>if</a:t>
            </a:r>
            <a:r>
              <a:rPr lang="en-US" sz="2800" dirty="0">
                <a:latin typeface="Times New Roman"/>
                <a:cs typeface="Times New Roman"/>
              </a:rPr>
              <a:t> (</a:t>
            </a:r>
            <a:r>
              <a:rPr lang="en-US" sz="2800" i="1" dirty="0">
                <a:latin typeface="Times New Roman"/>
                <a:cs typeface="Times New Roman"/>
              </a:rPr>
              <a:t>d</a:t>
            </a:r>
            <a:r>
              <a:rPr lang="en-US" sz="2800" i="1" baseline="-25000" dirty="0">
                <a:latin typeface="Times New Roman"/>
                <a:cs typeface="Times New Roman"/>
              </a:rPr>
              <a:t>i</a:t>
            </a:r>
            <a:r>
              <a:rPr lang="en-US" sz="2800" i="1" dirty="0">
                <a:latin typeface="Times New Roman"/>
                <a:cs typeface="Times New Roman"/>
              </a:rPr>
              <a:t> = </a:t>
            </a:r>
            <a:r>
              <a:rPr lang="en-US" sz="2800" dirty="0">
                <a:latin typeface="Times New Roman"/>
                <a:cs typeface="Times New Roman"/>
              </a:rPr>
              <a:t>1) </a:t>
            </a:r>
            <a:r>
              <a:rPr lang="en-US" sz="2800" b="1" dirty="0">
                <a:latin typeface="Times New Roman"/>
                <a:cs typeface="Times New Roman"/>
              </a:rPr>
              <a:t>then</a:t>
            </a:r>
          </a:p>
          <a:p>
            <a:r>
              <a:rPr lang="en-US" sz="2800" i="1" dirty="0">
                <a:latin typeface="Times New Roman"/>
                <a:cs typeface="Times New Roman"/>
              </a:rPr>
              <a:t>        x = </a:t>
            </a:r>
            <a:r>
              <a:rPr lang="en-US" sz="2800" i="1" dirty="0" err="1">
                <a:latin typeface="Times New Roman"/>
                <a:cs typeface="Times New Roman"/>
              </a:rPr>
              <a:t>xC</a:t>
            </a:r>
            <a:r>
              <a:rPr lang="en-US" sz="2800" i="1" dirty="0">
                <a:latin typeface="Times New Roman"/>
                <a:cs typeface="Times New Roman"/>
              </a:rPr>
              <a:t> </a:t>
            </a:r>
            <a:r>
              <a:rPr lang="en-US" sz="2800" dirty="0">
                <a:latin typeface="Times New Roman"/>
                <a:cs typeface="Times New Roman"/>
              </a:rPr>
              <a:t>mod </a:t>
            </a:r>
            <a:r>
              <a:rPr lang="en-US" sz="2800" i="1" dirty="0">
                <a:latin typeface="Times New Roman"/>
                <a:cs typeface="Times New Roman"/>
              </a:rPr>
              <a:t>n</a:t>
            </a:r>
            <a:endParaRPr lang="en-US" sz="2800" dirty="0">
              <a:latin typeface="Times New Roman"/>
              <a:cs typeface="Times New Roman"/>
            </a:endParaRPr>
          </a:p>
          <a:p>
            <a:r>
              <a:rPr lang="en-US" sz="2800" i="1" dirty="0">
                <a:latin typeface="Times New Roman"/>
                <a:cs typeface="Times New Roman"/>
              </a:rPr>
              <a:t>    </a:t>
            </a:r>
            <a:r>
              <a:rPr lang="en-US" sz="2800" b="1" dirty="0" err="1">
                <a:latin typeface="Times New Roman"/>
                <a:cs typeface="Times New Roman"/>
              </a:rPr>
              <a:t>endif</a:t>
            </a:r>
            <a:endParaRPr lang="en-US" sz="2800" b="1" dirty="0">
              <a:latin typeface="Times New Roman"/>
              <a:cs typeface="Times New Roman"/>
            </a:endParaRPr>
          </a:p>
          <a:p>
            <a:r>
              <a:rPr lang="en-US" sz="2800" b="1" dirty="0">
                <a:latin typeface="Times New Roman"/>
                <a:cs typeface="Times New Roman"/>
              </a:rPr>
              <a:t>done</a:t>
            </a:r>
          </a:p>
          <a:p>
            <a:r>
              <a:rPr lang="en-US" sz="2800" b="1" dirty="0">
                <a:latin typeface="Times New Roman"/>
                <a:cs typeface="Times New Roman"/>
              </a:rPr>
              <a:t>return</a:t>
            </a:r>
            <a:r>
              <a:rPr lang="en-US" sz="2800" dirty="0">
                <a:latin typeface="Times New Roman"/>
                <a:cs typeface="Times New Roman"/>
              </a:rPr>
              <a:t> </a:t>
            </a:r>
            <a:r>
              <a:rPr lang="en-US" sz="2800" i="1" dirty="0">
                <a:latin typeface="Times New Roman"/>
                <a:cs typeface="Times New Roman"/>
              </a:rPr>
              <a:t>x</a:t>
            </a:r>
          </a:p>
        </p:txBody>
      </p:sp>
      <p:sp useBgFill="1">
        <p:nvSpPr>
          <p:cNvPr id="22" name="Rectangle 21"/>
          <p:cNvSpPr/>
          <p:nvPr/>
        </p:nvSpPr>
        <p:spPr>
          <a:xfrm>
            <a:off x="7562096" y="1821212"/>
            <a:ext cx="2923205" cy="45351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00FF"/>
                </a:solidFill>
              </a:rPr>
              <a:t>The private key is encoded in the sequence of operations</a:t>
            </a:r>
            <a:br>
              <a:rPr lang="en-US" sz="3600" b="1" dirty="0">
                <a:solidFill>
                  <a:srgbClr val="0000FF"/>
                </a:solidFill>
              </a:rPr>
            </a:br>
            <a:r>
              <a:rPr lang="en-US" sz="3600" b="1" dirty="0">
                <a:solidFill>
                  <a:srgbClr val="0000FF"/>
                </a:solidFill>
              </a:rPr>
              <a:t>!!!</a:t>
            </a:r>
          </a:p>
        </p:txBody>
      </p:sp>
      <p:cxnSp>
        <p:nvCxnSpPr>
          <p:cNvPr id="7" name="Straight Arrow Connector 6"/>
          <p:cNvCxnSpPr/>
          <p:nvPr/>
        </p:nvCxnSpPr>
        <p:spPr>
          <a:xfrm flipH="1">
            <a:off x="3069465" y="2384349"/>
            <a:ext cx="3114890" cy="155762"/>
          </a:xfrm>
          <a:prstGeom prst="straightConnector1">
            <a:avLst/>
          </a:prstGeom>
          <a:ln w="38100">
            <a:solidFill>
              <a:srgbClr val="FF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3896109" y="2648173"/>
            <a:ext cx="2288246" cy="179499"/>
          </a:xfrm>
          <a:prstGeom prst="straightConnector1">
            <a:avLst/>
          </a:prstGeom>
          <a:ln w="38100">
            <a:solidFill>
              <a:srgbClr val="FF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3416895" y="3211085"/>
            <a:ext cx="2767460" cy="205326"/>
          </a:xfrm>
          <a:prstGeom prst="straightConnector1">
            <a:avLst/>
          </a:prstGeom>
          <a:ln w="38100">
            <a:solidFill>
              <a:srgbClr val="FF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4231558" y="3473189"/>
            <a:ext cx="1952798" cy="181217"/>
          </a:xfrm>
          <a:prstGeom prst="straightConnector1">
            <a:avLst/>
          </a:prstGeom>
          <a:ln w="38100">
            <a:solidFill>
              <a:srgbClr val="FF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3069465" y="2743799"/>
            <a:ext cx="3023014" cy="1352434"/>
          </a:xfrm>
          <a:prstGeom prst="straightConnector1">
            <a:avLst/>
          </a:prstGeom>
          <a:ln w="38100">
            <a:solidFill>
              <a:srgbClr val="FF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3500757" y="2743799"/>
            <a:ext cx="2683598" cy="1818228"/>
          </a:xfrm>
          <a:prstGeom prst="straightConnector1">
            <a:avLst/>
          </a:prstGeom>
          <a:ln w="38100">
            <a:solidFill>
              <a:srgbClr val="FF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3069466" y="2743800"/>
            <a:ext cx="3114891" cy="2181051"/>
          </a:xfrm>
          <a:prstGeom prst="straightConnector1">
            <a:avLst/>
          </a:prstGeom>
          <a:ln w="38100">
            <a:solidFill>
              <a:srgbClr val="FF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flipV="1">
            <a:off x="3500757" y="2743800"/>
            <a:ext cx="2683598" cy="2635747"/>
          </a:xfrm>
          <a:prstGeom prst="straightConnector1">
            <a:avLst/>
          </a:prstGeom>
          <a:ln w="38100">
            <a:solidFill>
              <a:srgbClr val="FF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3416895" y="3558552"/>
            <a:ext cx="2767462" cy="2264534"/>
          </a:xfrm>
          <a:prstGeom prst="straightConnector1">
            <a:avLst/>
          </a:prstGeom>
          <a:ln w="38100">
            <a:solidFill>
              <a:srgbClr val="FF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flipV="1">
            <a:off x="3896109" y="3558552"/>
            <a:ext cx="2288248" cy="2675590"/>
          </a:xfrm>
          <a:prstGeom prst="straightConnector1">
            <a:avLst/>
          </a:prstGeom>
          <a:ln w="38100">
            <a:solidFill>
              <a:srgbClr val="FF00FF"/>
            </a:solidFill>
            <a:tailEnd type="triangle" w="lg" len="lg"/>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4614699D-F325-FF43-27CD-BF7C4FC0AD14}"/>
              </a:ext>
            </a:extLst>
          </p:cNvPr>
          <p:cNvSpPr>
            <a:spLocks noGrp="1"/>
          </p:cNvSpPr>
          <p:nvPr>
            <p:ph type="sldNum" sz="quarter" idx="4"/>
          </p:nvPr>
        </p:nvSpPr>
        <p:spPr/>
        <p:txBody>
          <a:bodyPr/>
          <a:lstStyle/>
          <a:p>
            <a:fld id="{F618F0A8-2269-4F57-B536-6BB83F2D29DD}" type="slidenum">
              <a:rPr lang="en-AU" smtClean="0"/>
              <a:pPr/>
              <a:t>27</a:t>
            </a:fld>
            <a:endParaRPr lang="en-AU" dirty="0"/>
          </a:p>
        </p:txBody>
      </p:sp>
    </p:spTree>
    <p:extLst>
      <p:ext uri="{BB962C8B-B14F-4D97-AF65-F5344CB8AC3E}">
        <p14:creationId xmlns:p14="http://schemas.microsoft.com/office/powerpoint/2010/main" val="1530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5"/>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7"/>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43"/>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6" grpId="0" build="p"/>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16" y="37021"/>
            <a:ext cx="9923779" cy="873033"/>
          </a:xfrm>
        </p:spPr>
        <p:txBody>
          <a:bodyPr/>
          <a:lstStyle/>
          <a:p>
            <a:r>
              <a:rPr lang="en-US" dirty="0"/>
              <a:t>Flush+Reload on Square-and-Multiply</a:t>
            </a:r>
          </a:p>
        </p:txBody>
      </p:sp>
      <p:pic>
        <p:nvPicPr>
          <p:cNvPr id="5" name="Content Placeholder 4" descr="FR.png"/>
          <p:cNvPicPr>
            <a:picLocks noGrp="1" noChangeAspect="1"/>
          </p:cNvPicPr>
          <p:nvPr>
            <p:ph sz="quarter" idx="10"/>
          </p:nvPr>
        </p:nvPicPr>
        <p:blipFill>
          <a:blip r:embed="rId2">
            <a:extLst>
              <a:ext uri="{28A0092B-C50C-407E-A947-70E740481C1C}">
                <a14:useLocalDpi xmlns:a14="http://schemas.microsoft.com/office/drawing/2010/main" val="0"/>
              </a:ext>
            </a:extLst>
          </a:blip>
          <a:srcRect t="-5792" b="-5792"/>
          <a:stretch>
            <a:fillRect/>
          </a:stretch>
        </p:blipFill>
        <p:spPr>
          <a:xfrm>
            <a:off x="871539" y="910055"/>
            <a:ext cx="10262206" cy="5643818"/>
          </a:xfrm>
        </p:spPr>
      </p:pic>
      <p:sp>
        <p:nvSpPr>
          <p:cNvPr id="3" name="Left Brace 2">
            <a:extLst>
              <a:ext uri="{FF2B5EF4-FFF2-40B4-BE49-F238E27FC236}">
                <a16:creationId xmlns:a16="http://schemas.microsoft.com/office/drawing/2014/main" id="{7D8287BD-1645-C963-8C7D-8A19106A42E8}"/>
              </a:ext>
            </a:extLst>
          </p:cNvPr>
          <p:cNvSpPr/>
          <p:nvPr/>
        </p:nvSpPr>
        <p:spPr>
          <a:xfrm>
            <a:off x="584775" y="2512613"/>
            <a:ext cx="1506418" cy="2623930"/>
          </a:xfrm>
          <a:prstGeom prst="leftBrace">
            <a:avLst>
              <a:gd name="adj1" fmla="val 7770"/>
              <a:gd name="adj2" fmla="val 49099"/>
            </a:avLst>
          </a:prstGeom>
          <a:ln w="76200">
            <a:solidFill>
              <a:srgbClr val="7030A0"/>
            </a:solidFill>
          </a:ln>
          <a:effectLst>
            <a:glow rad="381000">
              <a:schemeClr val="bg1">
                <a:alpha val="6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 name="TextBox 3">
            <a:extLst>
              <a:ext uri="{FF2B5EF4-FFF2-40B4-BE49-F238E27FC236}">
                <a16:creationId xmlns:a16="http://schemas.microsoft.com/office/drawing/2014/main" id="{D29EDAFD-EF25-E4FD-283D-E573D0D7CF76}"/>
              </a:ext>
            </a:extLst>
          </p:cNvPr>
          <p:cNvSpPr txBox="1"/>
          <p:nvPr/>
        </p:nvSpPr>
        <p:spPr>
          <a:xfrm rot="16200000">
            <a:off x="-199894" y="3552069"/>
            <a:ext cx="984565" cy="584775"/>
          </a:xfrm>
          <a:prstGeom prst="rect">
            <a:avLst/>
          </a:prstGeom>
          <a:noFill/>
        </p:spPr>
        <p:txBody>
          <a:bodyPr wrap="none" rtlCol="0">
            <a:spAutoFit/>
          </a:bodyPr>
          <a:lstStyle/>
          <a:p>
            <a:r>
              <a:rPr lang="en-AU" sz="3200" b="1" dirty="0">
                <a:solidFill>
                  <a:srgbClr val="7030A0"/>
                </a:solidFill>
              </a:rPr>
              <a:t>40ns</a:t>
            </a:r>
          </a:p>
        </p:txBody>
      </p:sp>
      <p:sp>
        <p:nvSpPr>
          <p:cNvPr id="6" name="Slide Number Placeholder 5">
            <a:extLst>
              <a:ext uri="{FF2B5EF4-FFF2-40B4-BE49-F238E27FC236}">
                <a16:creationId xmlns:a16="http://schemas.microsoft.com/office/drawing/2014/main" id="{481C4613-2898-54C9-09DC-F697187A2B0A}"/>
              </a:ext>
            </a:extLst>
          </p:cNvPr>
          <p:cNvSpPr>
            <a:spLocks noGrp="1"/>
          </p:cNvSpPr>
          <p:nvPr>
            <p:ph type="sldNum" sz="quarter" idx="4"/>
          </p:nvPr>
        </p:nvSpPr>
        <p:spPr/>
        <p:txBody>
          <a:bodyPr/>
          <a:lstStyle/>
          <a:p>
            <a:fld id="{F618F0A8-2269-4F57-B536-6BB83F2D29DD}" type="slidenum">
              <a:rPr lang="en-AU" smtClean="0"/>
              <a:pPr/>
              <a:t>28</a:t>
            </a:fld>
            <a:endParaRPr lang="en-AU" dirty="0"/>
          </a:p>
        </p:txBody>
      </p:sp>
      <p:sp>
        <p:nvSpPr>
          <p:cNvPr id="10" name="Rectangle: Rounded Corners 9">
            <a:extLst>
              <a:ext uri="{FF2B5EF4-FFF2-40B4-BE49-F238E27FC236}">
                <a16:creationId xmlns:a16="http://schemas.microsoft.com/office/drawing/2014/main" id="{F5365338-99F6-B634-678D-DCFFB1D17DDD}"/>
              </a:ext>
            </a:extLst>
          </p:cNvPr>
          <p:cNvSpPr/>
          <p:nvPr/>
        </p:nvSpPr>
        <p:spPr>
          <a:xfrm>
            <a:off x="3565133" y="2167847"/>
            <a:ext cx="5465851" cy="37800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t>Typical Clock Rates</a:t>
            </a:r>
          </a:p>
          <a:p>
            <a:pPr algn="ctr"/>
            <a:endParaRPr lang="en-AU" sz="100" dirty="0"/>
          </a:p>
          <a:p>
            <a:r>
              <a:rPr lang="en-AU" sz="3600" dirty="0"/>
              <a:t>Chrome 0.1ms</a:t>
            </a:r>
          </a:p>
          <a:p>
            <a:r>
              <a:rPr lang="en-AU" sz="3600" dirty="0"/>
              <a:t>Safari 1ms</a:t>
            </a:r>
          </a:p>
          <a:p>
            <a:r>
              <a:rPr lang="en-AU" sz="3600" dirty="0"/>
              <a:t>Firefox 2ms</a:t>
            </a:r>
          </a:p>
          <a:p>
            <a:r>
              <a:rPr lang="en-AU" sz="3600" dirty="0"/>
              <a:t>TOR 100ms</a:t>
            </a:r>
          </a:p>
          <a:p>
            <a:r>
              <a:rPr lang="en-AU" sz="3600" dirty="0"/>
              <a:t>Apple M1 42 ns</a:t>
            </a:r>
          </a:p>
        </p:txBody>
      </p:sp>
    </p:spTree>
    <p:extLst>
      <p:ext uri="{BB962C8B-B14F-4D97-AF65-F5344CB8AC3E}">
        <p14:creationId xmlns:p14="http://schemas.microsoft.com/office/powerpoint/2010/main" val="302567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599D-8B71-4167-8E55-AEBDE037363B}"/>
              </a:ext>
            </a:extLst>
          </p:cNvPr>
          <p:cNvSpPr>
            <a:spLocks noGrp="1"/>
          </p:cNvSpPr>
          <p:nvPr>
            <p:ph type="title"/>
          </p:nvPr>
        </p:nvSpPr>
        <p:spPr/>
        <p:txBody>
          <a:bodyPr/>
          <a:lstStyle/>
          <a:p>
            <a:r>
              <a:rPr lang="en-AU" dirty="0"/>
              <a:t>Reducing Timer Resolution</a:t>
            </a:r>
          </a:p>
        </p:txBody>
      </p:sp>
      <p:sp>
        <p:nvSpPr>
          <p:cNvPr id="4" name="Slide Number Placeholder 3">
            <a:extLst>
              <a:ext uri="{FF2B5EF4-FFF2-40B4-BE49-F238E27FC236}">
                <a16:creationId xmlns:a16="http://schemas.microsoft.com/office/drawing/2014/main" id="{025CA6F6-FFDC-4846-8F9E-1DD409FFC8BE}"/>
              </a:ext>
            </a:extLst>
          </p:cNvPr>
          <p:cNvSpPr>
            <a:spLocks noGrp="1"/>
          </p:cNvSpPr>
          <p:nvPr>
            <p:ph type="sldNum" sz="quarter" idx="4"/>
          </p:nvPr>
        </p:nvSpPr>
        <p:spPr>
          <a:xfrm>
            <a:off x="9350340" y="6492874"/>
            <a:ext cx="2743200" cy="365125"/>
          </a:xfrm>
        </p:spPr>
        <p:txBody>
          <a:bodyPr/>
          <a:lstStyle/>
          <a:p>
            <a:fld id="{374F2272-DD5C-4C56-98F6-AE69EEBD7895}" type="slidenum">
              <a:rPr lang="en-AU" smtClean="0"/>
              <a:t>29</a:t>
            </a:fld>
            <a:endParaRPr lang="en-AU"/>
          </a:p>
        </p:txBody>
      </p:sp>
      <p:grpSp>
        <p:nvGrpSpPr>
          <p:cNvPr id="8" name="Group 7">
            <a:extLst>
              <a:ext uri="{FF2B5EF4-FFF2-40B4-BE49-F238E27FC236}">
                <a16:creationId xmlns:a16="http://schemas.microsoft.com/office/drawing/2014/main" id="{AF52171F-88FE-4540-9F40-3BFB97B8166E}"/>
              </a:ext>
            </a:extLst>
          </p:cNvPr>
          <p:cNvGrpSpPr/>
          <p:nvPr/>
        </p:nvGrpSpPr>
        <p:grpSpPr>
          <a:xfrm>
            <a:off x="388278" y="1381016"/>
            <a:ext cx="6107415" cy="4550782"/>
            <a:chOff x="388278" y="1381016"/>
            <a:chExt cx="6107415" cy="4550782"/>
          </a:xfrm>
        </p:grpSpPr>
        <p:pic>
          <p:nvPicPr>
            <p:cNvPr id="4101" name="Picture 5">
              <a:extLst>
                <a:ext uri="{FF2B5EF4-FFF2-40B4-BE49-F238E27FC236}">
                  <a16:creationId xmlns:a16="http://schemas.microsoft.com/office/drawing/2014/main" id="{2B07BC60-9CEE-4DB1-B22D-7DB545696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78" y="1381016"/>
              <a:ext cx="6107415" cy="36644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549773A-D39E-4C81-8BD1-F7DBD73FBF8E}"/>
                </a:ext>
              </a:extLst>
            </p:cNvPr>
            <p:cNvSpPr txBox="1"/>
            <p:nvPr/>
          </p:nvSpPr>
          <p:spPr>
            <a:xfrm>
              <a:off x="2178264" y="5470133"/>
              <a:ext cx="2527443" cy="461665"/>
            </a:xfrm>
            <a:prstGeom prst="rect">
              <a:avLst/>
            </a:prstGeom>
            <a:noFill/>
          </p:spPr>
          <p:txBody>
            <a:bodyPr wrap="square" rtlCol="0">
              <a:spAutoFit/>
            </a:bodyPr>
            <a:lstStyle/>
            <a:p>
              <a:pPr algn="ctr"/>
              <a:r>
                <a:rPr lang="en-AU" sz="2400" dirty="0"/>
                <a:t>Measure this</a:t>
              </a:r>
            </a:p>
          </p:txBody>
        </p:sp>
      </p:grpSp>
      <p:grpSp>
        <p:nvGrpSpPr>
          <p:cNvPr id="9" name="Group 8">
            <a:extLst>
              <a:ext uri="{FF2B5EF4-FFF2-40B4-BE49-F238E27FC236}">
                <a16:creationId xmlns:a16="http://schemas.microsoft.com/office/drawing/2014/main" id="{B02808CB-37FD-4B5D-A2F5-F08386DD1C51}"/>
              </a:ext>
            </a:extLst>
          </p:cNvPr>
          <p:cNvGrpSpPr/>
          <p:nvPr/>
        </p:nvGrpSpPr>
        <p:grpSpPr>
          <a:xfrm>
            <a:off x="7328899" y="1414407"/>
            <a:ext cx="3664449" cy="4517391"/>
            <a:chOff x="7328899" y="1414407"/>
            <a:chExt cx="3664449" cy="4517391"/>
          </a:xfrm>
        </p:grpSpPr>
        <p:pic>
          <p:nvPicPr>
            <p:cNvPr id="4105" name="Picture 9" descr="PUGG Wall clock, stainless steel">
              <a:extLst>
                <a:ext uri="{FF2B5EF4-FFF2-40B4-BE49-F238E27FC236}">
                  <a16:creationId xmlns:a16="http://schemas.microsoft.com/office/drawing/2014/main" id="{DD36F85B-4F1B-44FF-8F4C-4E0766B32A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67" b="97167" l="2833" r="95000">
                          <a14:foregroundMark x1="28333" y1="10000" x2="28333" y2="10000"/>
                          <a14:foregroundMark x1="28333" y1="10000" x2="21333" y2="15167"/>
                          <a14:foregroundMark x1="21333" y1="15167" x2="6167" y2="45833"/>
                          <a14:foregroundMark x1="6167" y1="45833" x2="4500" y2="54167"/>
                          <a14:foregroundMark x1="4500" y1="54167" x2="12167" y2="70000"/>
                          <a14:foregroundMark x1="12667" y1="25333" x2="12667" y2="25333"/>
                          <a14:foregroundMark x1="15333" y1="19667" x2="10000" y2="26333"/>
                          <a14:foregroundMark x1="10000" y1="26333" x2="3833" y2="42500"/>
                          <a14:foregroundMark x1="3833" y1="42500" x2="3667" y2="43667"/>
                          <a14:foregroundMark x1="29500" y1="9833" x2="37333" y2="5667"/>
                          <a14:foregroundMark x1="37333" y1="5667" x2="46333" y2="5167"/>
                          <a14:foregroundMark x1="46333" y1="5167" x2="64500" y2="8000"/>
                          <a14:foregroundMark x1="64500" y1="8000" x2="79833" y2="16167"/>
                          <a14:foregroundMark x1="79833" y1="16167" x2="85667" y2="22333"/>
                          <a14:foregroundMark x1="85667" y1="22333" x2="95000" y2="46833"/>
                          <a14:foregroundMark x1="95000" y1="46833" x2="93167" y2="56000"/>
                          <a14:foregroundMark x1="50167" y1="3667" x2="73833" y2="12000"/>
                          <a14:foregroundMark x1="40000" y1="94667" x2="48167" y2="97167"/>
                          <a14:foregroundMark x1="48167" y1="97167" x2="65667" y2="94667"/>
                          <a14:foregroundMark x1="87333" y1="72167" x2="87333" y2="72167"/>
                          <a14:foregroundMark x1="87333" y1="72167" x2="90500" y2="66667"/>
                          <a14:foregroundMark x1="92000" y1="63000" x2="88000" y2="67333"/>
                          <a14:foregroundMark x1="3000" y1="50667" x2="4000" y2="58833"/>
                          <a14:foregroundMark x1="4000" y1="58833" x2="16500" y2="81667"/>
                          <a14:foregroundMark x1="16500" y1="81667" x2="22667" y2="86667"/>
                          <a14:foregroundMark x1="12167" y1="74000" x2="12167" y2="74000"/>
                          <a14:foregroundMark x1="12167" y1="74000" x2="15667" y2="82167"/>
                          <a14:foregroundMark x1="15667" y1="82167" x2="25833" y2="87500"/>
                          <a14:foregroundMark x1="4333" y1="60833" x2="7500" y2="71167"/>
                          <a14:foregroundMark x1="11167" y1="74000" x2="13667" y2="79500"/>
                          <a14:foregroundMark x1="11833" y1="75167" x2="12833" y2="76833"/>
                          <a14:foregroundMark x1="12167" y1="76000" x2="12167" y2="76000"/>
                          <a14:foregroundMark x1="10000" y1="76333" x2="13167" y2="81833"/>
                          <a14:foregroundMark x1="4833" y1="38500" x2="6000" y2="30333"/>
                          <a14:foregroundMark x1="6000" y1="30333" x2="15833" y2="15667"/>
                          <a14:foregroundMark x1="15833" y1="15667" x2="30333" y2="6167"/>
                          <a14:foregroundMark x1="30333" y1="6167" x2="38833" y2="4500"/>
                          <a14:foregroundMark x1="38833" y1="4500" x2="45000" y2="5000"/>
                          <a14:foregroundMark x1="3167" y1="47500" x2="2833" y2="56000"/>
                          <a14:foregroundMark x1="2833" y1="56000" x2="7167" y2="70500"/>
                          <a14:foregroundMark x1="63833" y1="7500" x2="63833" y2="7500"/>
                          <a14:foregroundMark x1="69000" y1="7833" x2="83167" y2="17000"/>
                          <a14:foregroundMark x1="83167" y1="17000" x2="88833" y2="23667"/>
                          <a14:foregroundMark x1="88833" y1="23667" x2="84500" y2="16333"/>
                          <a14:foregroundMark x1="84500" y1="16333" x2="65000" y2="5167"/>
                          <a14:foregroundMark x1="5333" y1="60167" x2="5333" y2="60167"/>
                          <a14:foregroundMark x1="5333" y1="60167" x2="6333" y2="69000"/>
                          <a14:foregroundMark x1="6333" y1="69000" x2="6333" y2="69167"/>
                        </a14:backgroundRemoval>
                      </a14:imgEffect>
                    </a14:imgLayer>
                  </a14:imgProps>
                </a:ext>
                <a:ext uri="{28A0092B-C50C-407E-A947-70E740481C1C}">
                  <a14:useLocalDpi xmlns:a14="http://schemas.microsoft.com/office/drawing/2010/main" val="0"/>
                </a:ext>
              </a:extLst>
            </a:blip>
            <a:srcRect/>
            <a:stretch>
              <a:fillRect/>
            </a:stretch>
          </p:blipFill>
          <p:spPr bwMode="auto">
            <a:xfrm>
              <a:off x="7328899" y="1414407"/>
              <a:ext cx="3664449" cy="36644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3F17C8F-4E26-40B5-ABB4-DE874D5999E1}"/>
                </a:ext>
              </a:extLst>
            </p:cNvPr>
            <p:cNvSpPr txBox="1"/>
            <p:nvPr/>
          </p:nvSpPr>
          <p:spPr>
            <a:xfrm>
              <a:off x="7897402" y="5470133"/>
              <a:ext cx="2527443" cy="461665"/>
            </a:xfrm>
            <a:prstGeom prst="rect">
              <a:avLst/>
            </a:prstGeom>
            <a:noFill/>
          </p:spPr>
          <p:txBody>
            <a:bodyPr wrap="square" rtlCol="0">
              <a:spAutoFit/>
            </a:bodyPr>
            <a:lstStyle/>
            <a:p>
              <a:pPr algn="ctr"/>
              <a:r>
                <a:rPr lang="en-AU" sz="2400" dirty="0"/>
                <a:t>With this</a:t>
              </a:r>
            </a:p>
          </p:txBody>
        </p:sp>
      </p:grpSp>
    </p:spTree>
    <p:extLst>
      <p:ext uri="{BB962C8B-B14F-4D97-AF65-F5344CB8AC3E}">
        <p14:creationId xmlns:p14="http://schemas.microsoft.com/office/powerpoint/2010/main" val="327637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5CCA-669F-AA51-A01F-C483ED2CFA5F}"/>
              </a:ext>
            </a:extLst>
          </p:cNvPr>
          <p:cNvSpPr>
            <a:spLocks noGrp="1"/>
          </p:cNvSpPr>
          <p:nvPr>
            <p:ph type="title"/>
          </p:nvPr>
        </p:nvSpPr>
        <p:spPr/>
        <p:txBody>
          <a:bodyPr/>
          <a:lstStyle/>
          <a:p>
            <a:r>
              <a:rPr lang="en-AU" dirty="0"/>
              <a:t>Emergent Behaviour</a:t>
            </a:r>
          </a:p>
        </p:txBody>
      </p:sp>
      <p:sp>
        <p:nvSpPr>
          <p:cNvPr id="3" name="Content Placeholder 2">
            <a:extLst>
              <a:ext uri="{FF2B5EF4-FFF2-40B4-BE49-F238E27FC236}">
                <a16:creationId xmlns:a16="http://schemas.microsoft.com/office/drawing/2014/main" id="{D0C3B7A0-424F-681B-FA4B-0F3C3C704BEE}"/>
              </a:ext>
            </a:extLst>
          </p:cNvPr>
          <p:cNvSpPr>
            <a:spLocks noGrp="1"/>
          </p:cNvSpPr>
          <p:nvPr>
            <p:ph idx="1"/>
          </p:nvPr>
        </p:nvSpPr>
        <p:spPr>
          <a:xfrm>
            <a:off x="-1" y="767835"/>
            <a:ext cx="12482529" cy="6090165"/>
          </a:xfrm>
        </p:spPr>
        <p:txBody>
          <a:bodyPr/>
          <a:lstStyle/>
          <a:p>
            <a:endParaRPr lang="en-US" dirty="0"/>
          </a:p>
        </p:txBody>
      </p:sp>
      <p:sp>
        <p:nvSpPr>
          <p:cNvPr id="4" name="Slide Number Placeholder 3">
            <a:extLst>
              <a:ext uri="{FF2B5EF4-FFF2-40B4-BE49-F238E27FC236}">
                <a16:creationId xmlns:a16="http://schemas.microsoft.com/office/drawing/2014/main" id="{2C86D913-C23A-B822-19DB-9CC60ECBFB1E}"/>
              </a:ext>
            </a:extLst>
          </p:cNvPr>
          <p:cNvSpPr>
            <a:spLocks noGrp="1"/>
          </p:cNvSpPr>
          <p:nvPr>
            <p:ph type="sldNum" sz="quarter" idx="4"/>
          </p:nvPr>
        </p:nvSpPr>
        <p:spPr/>
        <p:txBody>
          <a:bodyPr/>
          <a:lstStyle/>
          <a:p>
            <a:fld id="{F618F0A8-2269-4F57-B536-6BB83F2D29DD}" type="slidenum">
              <a:rPr lang="en-AU" smtClean="0"/>
              <a:pPr/>
              <a:t>3</a:t>
            </a:fld>
            <a:endParaRPr lang="en-AU" dirty="0"/>
          </a:p>
        </p:txBody>
      </p:sp>
      <p:pic>
        <p:nvPicPr>
          <p:cNvPr id="2050" name="Picture 2">
            <a:extLst>
              <a:ext uri="{FF2B5EF4-FFF2-40B4-BE49-F238E27FC236}">
                <a16:creationId xmlns:a16="http://schemas.microsoft.com/office/drawing/2014/main" id="{4500069B-2F71-42A4-1986-055071E6DA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820" t="53332"/>
          <a:stretch/>
        </p:blipFill>
        <p:spPr bwMode="auto">
          <a:xfrm>
            <a:off x="9317502" y="4013982"/>
            <a:ext cx="2785596" cy="277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21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B9E-524A-6940-2583-49EBACC6CCC2}"/>
              </a:ext>
            </a:extLst>
          </p:cNvPr>
          <p:cNvSpPr>
            <a:spLocks noGrp="1"/>
          </p:cNvSpPr>
          <p:nvPr>
            <p:ph type="title"/>
          </p:nvPr>
        </p:nvSpPr>
        <p:spPr/>
        <p:txBody>
          <a:bodyPr/>
          <a:lstStyle/>
          <a:p>
            <a:r>
              <a:rPr lang="en-AU" dirty="0"/>
              <a:t>Amplification</a:t>
            </a:r>
          </a:p>
        </p:txBody>
      </p:sp>
      <p:sp>
        <p:nvSpPr>
          <p:cNvPr id="3" name="Content Placeholder 2">
            <a:extLst>
              <a:ext uri="{FF2B5EF4-FFF2-40B4-BE49-F238E27FC236}">
                <a16:creationId xmlns:a16="http://schemas.microsoft.com/office/drawing/2014/main" id="{6916406B-386D-5938-A3FA-7346633BBE29}"/>
              </a:ext>
            </a:extLst>
          </p:cNvPr>
          <p:cNvSpPr>
            <a:spLocks noGrp="1"/>
          </p:cNvSpPr>
          <p:nvPr>
            <p:ph idx="1"/>
          </p:nvPr>
        </p:nvSpPr>
        <p:spPr>
          <a:xfrm>
            <a:off x="0" y="1141812"/>
            <a:ext cx="5271715" cy="5697931"/>
          </a:xfrm>
        </p:spPr>
        <p:txBody>
          <a:bodyPr/>
          <a:lstStyle/>
          <a:p>
            <a:r>
              <a:rPr lang="en-AU" dirty="0"/>
              <a:t>A NOT gate with a large fan-out amplifies the signal by a factor of 8</a:t>
            </a:r>
          </a:p>
          <a:p>
            <a:pPr lvl="1"/>
            <a:r>
              <a:rPr lang="en-AU" dirty="0"/>
              <a:t>Two layers – 64</a:t>
            </a:r>
          </a:p>
          <a:p>
            <a:pPr lvl="1"/>
            <a:r>
              <a:rPr lang="en-AU" dirty="0"/>
              <a:t>Three layers – 512</a:t>
            </a:r>
          </a:p>
          <a:p>
            <a:pPr lvl="1"/>
            <a:r>
              <a:rPr lang="en-AU" dirty="0"/>
              <a:t>Four layers – 4096</a:t>
            </a:r>
          </a:p>
          <a:p>
            <a:endParaRPr lang="en-AU" dirty="0"/>
          </a:p>
          <a:p>
            <a:r>
              <a:rPr lang="en-AU" dirty="0"/>
              <a:t>Amplify to a resolution of </a:t>
            </a:r>
            <a:br>
              <a:rPr lang="en-AU" dirty="0"/>
            </a:br>
            <a:r>
              <a:rPr lang="en-AU" dirty="0"/>
              <a:t>0.1 second</a:t>
            </a:r>
          </a:p>
        </p:txBody>
      </p:sp>
      <p:sp>
        <p:nvSpPr>
          <p:cNvPr id="4" name="TextBox 3">
            <a:extLst>
              <a:ext uri="{FF2B5EF4-FFF2-40B4-BE49-F238E27FC236}">
                <a16:creationId xmlns:a16="http://schemas.microsoft.com/office/drawing/2014/main" id="{F0096A6A-7349-9344-F970-1A7E1742E6E6}"/>
              </a:ext>
            </a:extLst>
          </p:cNvPr>
          <p:cNvSpPr txBox="1"/>
          <p:nvPr/>
        </p:nvSpPr>
        <p:spPr>
          <a:xfrm>
            <a:off x="7015279" y="730184"/>
            <a:ext cx="4867042" cy="3539430"/>
          </a:xfrm>
          <a:prstGeom prst="rect">
            <a:avLst/>
          </a:prstGeom>
          <a:noFill/>
        </p:spPr>
        <p:txBody>
          <a:bodyPr wrap="square" rtlCol="0">
            <a:spAutoFit/>
          </a:bodyPr>
          <a:lstStyle/>
          <a:p>
            <a:r>
              <a:rPr lang="en-AU" sz="3200" b="1" dirty="0">
                <a:latin typeface="Courier New" panose="02070309020205020404" pitchFamily="49" charset="0"/>
                <a:cs typeface="Courier New" panose="02070309020205020404" pitchFamily="49" charset="0"/>
              </a:rPr>
              <a:t>if (*in == 0)</a:t>
            </a:r>
          </a:p>
          <a:p>
            <a:r>
              <a:rPr lang="en-AU" sz="3200" b="1" dirty="0">
                <a:latin typeface="Courier New" panose="02070309020205020404" pitchFamily="49" charset="0"/>
                <a:cs typeface="Courier New" panose="02070309020205020404" pitchFamily="49" charset="0"/>
              </a:rPr>
              <a:t>    return;</a:t>
            </a:r>
          </a:p>
          <a:p>
            <a:r>
              <a:rPr lang="en-AU" sz="3200" b="1" dirty="0">
                <a:latin typeface="Courier New" panose="02070309020205020404" pitchFamily="49" charset="0"/>
                <a:cs typeface="Courier New" panose="02070309020205020404" pitchFamily="49" charset="0"/>
              </a:rPr>
              <a:t>a = *out1 + *out2 +</a:t>
            </a:r>
          </a:p>
          <a:p>
            <a:r>
              <a:rPr lang="en-AU" sz="3200" b="1" dirty="0">
                <a:latin typeface="Courier New" panose="02070309020205020404" pitchFamily="49" charset="0"/>
                <a:cs typeface="Courier New" panose="02070309020205020404" pitchFamily="49" charset="0"/>
              </a:rPr>
              <a:t>    *out3 + *out4 +</a:t>
            </a:r>
          </a:p>
          <a:p>
            <a:r>
              <a:rPr lang="en-AU" sz="3200" b="1" dirty="0">
                <a:latin typeface="Courier New" panose="02070309020205020404" pitchFamily="49" charset="0"/>
                <a:cs typeface="Courier New" panose="02070309020205020404" pitchFamily="49" charset="0"/>
              </a:rPr>
              <a:t>    *out5 + *out6 +</a:t>
            </a:r>
          </a:p>
          <a:p>
            <a:r>
              <a:rPr lang="en-AU" sz="3200" b="1" dirty="0">
                <a:latin typeface="Courier New" panose="02070309020205020404" pitchFamily="49" charset="0"/>
                <a:cs typeface="Courier New" panose="02070309020205020404" pitchFamily="49" charset="0"/>
              </a:rPr>
              <a:t>    *out7 + *out8;</a:t>
            </a:r>
          </a:p>
          <a:p>
            <a:endParaRPr lang="en-AU" sz="3200" b="1" dirty="0">
              <a:latin typeface="Courier New" panose="02070309020205020404" pitchFamily="49" charset="0"/>
              <a:cs typeface="Courier New" panose="02070309020205020404" pitchFamily="49" charset="0"/>
            </a:endParaRPr>
          </a:p>
        </p:txBody>
      </p:sp>
      <p:sp>
        <p:nvSpPr>
          <p:cNvPr id="5" name="Slide Number Placeholder 4">
            <a:extLst>
              <a:ext uri="{FF2B5EF4-FFF2-40B4-BE49-F238E27FC236}">
                <a16:creationId xmlns:a16="http://schemas.microsoft.com/office/drawing/2014/main" id="{3E8056AD-CBFB-4047-E1CB-C7AA77E3D90C}"/>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30</a:t>
            </a:fld>
            <a:endParaRPr lang="en-AU"/>
          </a:p>
        </p:txBody>
      </p:sp>
      <p:pic>
        <p:nvPicPr>
          <p:cNvPr id="7" name="Picture 6">
            <a:extLst>
              <a:ext uri="{FF2B5EF4-FFF2-40B4-BE49-F238E27FC236}">
                <a16:creationId xmlns:a16="http://schemas.microsoft.com/office/drawing/2014/main" id="{E4150189-0A60-9493-BB6A-698F8B85F97C}"/>
              </a:ext>
            </a:extLst>
          </p:cNvPr>
          <p:cNvPicPr>
            <a:picLocks noChangeAspect="1"/>
          </p:cNvPicPr>
          <p:nvPr/>
        </p:nvPicPr>
        <p:blipFill>
          <a:blip r:embed="rId2"/>
          <a:stretch>
            <a:fillRect/>
          </a:stretch>
        </p:blipFill>
        <p:spPr>
          <a:xfrm>
            <a:off x="5176722" y="3844781"/>
            <a:ext cx="6838950" cy="2830656"/>
          </a:xfrm>
          <a:prstGeom prst="rect">
            <a:avLst/>
          </a:prstGeom>
        </p:spPr>
      </p:pic>
    </p:spTree>
    <p:extLst>
      <p:ext uri="{BB962C8B-B14F-4D97-AF65-F5344CB8AC3E}">
        <p14:creationId xmlns:p14="http://schemas.microsoft.com/office/powerpoint/2010/main" val="15706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16" y="37021"/>
            <a:ext cx="12089184" cy="873033"/>
          </a:xfrm>
        </p:spPr>
        <p:txBody>
          <a:bodyPr/>
          <a:lstStyle/>
          <a:p>
            <a:r>
              <a:rPr lang="en-US" dirty="0"/>
              <a:t>Amplification is half the job</a:t>
            </a:r>
          </a:p>
        </p:txBody>
      </p:sp>
      <p:pic>
        <p:nvPicPr>
          <p:cNvPr id="5" name="Content Placeholder 4" descr="FR.png"/>
          <p:cNvPicPr>
            <a:picLocks noGrp="1" noChangeAspect="1"/>
          </p:cNvPicPr>
          <p:nvPr>
            <p:ph sz="quarter" idx="10"/>
          </p:nvPr>
        </p:nvPicPr>
        <p:blipFill>
          <a:blip r:embed="rId2">
            <a:extLst>
              <a:ext uri="{28A0092B-C50C-407E-A947-70E740481C1C}">
                <a14:useLocalDpi xmlns:a14="http://schemas.microsoft.com/office/drawing/2010/main" val="0"/>
              </a:ext>
            </a:extLst>
          </a:blip>
          <a:srcRect t="-5792" b="-5792"/>
          <a:stretch>
            <a:fillRect/>
          </a:stretch>
        </p:blipFill>
        <p:spPr>
          <a:xfrm>
            <a:off x="871539" y="910055"/>
            <a:ext cx="10262206" cy="5643818"/>
          </a:xfrm>
        </p:spPr>
      </p:pic>
      <p:sp>
        <p:nvSpPr>
          <p:cNvPr id="3" name="Left Brace 2">
            <a:extLst>
              <a:ext uri="{FF2B5EF4-FFF2-40B4-BE49-F238E27FC236}">
                <a16:creationId xmlns:a16="http://schemas.microsoft.com/office/drawing/2014/main" id="{7D8287BD-1645-C963-8C7D-8A19106A42E8}"/>
              </a:ext>
            </a:extLst>
          </p:cNvPr>
          <p:cNvSpPr/>
          <p:nvPr/>
        </p:nvSpPr>
        <p:spPr>
          <a:xfrm>
            <a:off x="584775" y="2512613"/>
            <a:ext cx="1506418" cy="2623930"/>
          </a:xfrm>
          <a:prstGeom prst="leftBrace">
            <a:avLst>
              <a:gd name="adj1" fmla="val 7770"/>
              <a:gd name="adj2" fmla="val 49099"/>
            </a:avLst>
          </a:prstGeom>
          <a:ln w="76200">
            <a:solidFill>
              <a:srgbClr val="7030A0"/>
            </a:solidFill>
          </a:ln>
          <a:effectLst>
            <a:glow rad="381000">
              <a:schemeClr val="bg1">
                <a:alpha val="6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 name="TextBox 3">
            <a:extLst>
              <a:ext uri="{FF2B5EF4-FFF2-40B4-BE49-F238E27FC236}">
                <a16:creationId xmlns:a16="http://schemas.microsoft.com/office/drawing/2014/main" id="{D29EDAFD-EF25-E4FD-283D-E573D0D7CF76}"/>
              </a:ext>
            </a:extLst>
          </p:cNvPr>
          <p:cNvSpPr txBox="1"/>
          <p:nvPr/>
        </p:nvSpPr>
        <p:spPr>
          <a:xfrm rot="16200000">
            <a:off x="-199894" y="3552069"/>
            <a:ext cx="984565" cy="584775"/>
          </a:xfrm>
          <a:prstGeom prst="rect">
            <a:avLst/>
          </a:prstGeom>
          <a:noFill/>
        </p:spPr>
        <p:txBody>
          <a:bodyPr wrap="none" rtlCol="0">
            <a:spAutoFit/>
          </a:bodyPr>
          <a:lstStyle/>
          <a:p>
            <a:r>
              <a:rPr lang="en-AU" sz="3200" b="1" dirty="0">
                <a:solidFill>
                  <a:srgbClr val="7030A0"/>
                </a:solidFill>
              </a:rPr>
              <a:t>40ns</a:t>
            </a:r>
          </a:p>
        </p:txBody>
      </p:sp>
      <p:sp>
        <p:nvSpPr>
          <p:cNvPr id="14" name="Left Brace 13">
            <a:extLst>
              <a:ext uri="{FF2B5EF4-FFF2-40B4-BE49-F238E27FC236}">
                <a16:creationId xmlns:a16="http://schemas.microsoft.com/office/drawing/2014/main" id="{8C9451EF-C2D4-D01C-F0A8-A5DEEC367489}"/>
              </a:ext>
            </a:extLst>
          </p:cNvPr>
          <p:cNvSpPr/>
          <p:nvPr/>
        </p:nvSpPr>
        <p:spPr>
          <a:xfrm rot="16200000">
            <a:off x="3616769" y="5247621"/>
            <a:ext cx="1506418" cy="808306"/>
          </a:xfrm>
          <a:prstGeom prst="leftBrace">
            <a:avLst>
              <a:gd name="adj1" fmla="val 7770"/>
              <a:gd name="adj2" fmla="val 49099"/>
            </a:avLst>
          </a:prstGeom>
          <a:ln w="76200">
            <a:solidFill>
              <a:srgbClr val="7030A0"/>
            </a:solidFill>
          </a:ln>
          <a:effectLst>
            <a:glow rad="381000">
              <a:schemeClr val="bg1">
                <a:alpha val="6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5" name="TextBox 14">
            <a:extLst>
              <a:ext uri="{FF2B5EF4-FFF2-40B4-BE49-F238E27FC236}">
                <a16:creationId xmlns:a16="http://schemas.microsoft.com/office/drawing/2014/main" id="{6A9708B3-222C-C82D-D587-2CAB760B27F2}"/>
              </a:ext>
            </a:extLst>
          </p:cNvPr>
          <p:cNvSpPr txBox="1"/>
          <p:nvPr/>
        </p:nvSpPr>
        <p:spPr>
          <a:xfrm>
            <a:off x="3937375" y="6335931"/>
            <a:ext cx="984565" cy="584775"/>
          </a:xfrm>
          <a:prstGeom prst="rect">
            <a:avLst/>
          </a:prstGeom>
          <a:noFill/>
        </p:spPr>
        <p:txBody>
          <a:bodyPr wrap="none" rtlCol="0">
            <a:spAutoFit/>
          </a:bodyPr>
          <a:lstStyle/>
          <a:p>
            <a:r>
              <a:rPr lang="en-AU" sz="3200" b="1" dirty="0">
                <a:solidFill>
                  <a:srgbClr val="7030A0"/>
                </a:solidFill>
              </a:rPr>
              <a:t>25us</a:t>
            </a:r>
          </a:p>
        </p:txBody>
      </p:sp>
      <p:sp>
        <p:nvSpPr>
          <p:cNvPr id="6" name="Slide Number Placeholder 5">
            <a:extLst>
              <a:ext uri="{FF2B5EF4-FFF2-40B4-BE49-F238E27FC236}">
                <a16:creationId xmlns:a16="http://schemas.microsoft.com/office/drawing/2014/main" id="{1B25C42F-6BBB-08DE-72F4-0DA9D803852D}"/>
              </a:ext>
            </a:extLst>
          </p:cNvPr>
          <p:cNvSpPr>
            <a:spLocks noGrp="1"/>
          </p:cNvSpPr>
          <p:nvPr>
            <p:ph type="sldNum" sz="quarter" idx="4"/>
          </p:nvPr>
        </p:nvSpPr>
        <p:spPr/>
        <p:txBody>
          <a:bodyPr/>
          <a:lstStyle/>
          <a:p>
            <a:fld id="{F618F0A8-2269-4F57-B536-6BB83F2D29DD}" type="slidenum">
              <a:rPr lang="en-AU" smtClean="0"/>
              <a:pPr/>
              <a:t>31</a:t>
            </a:fld>
            <a:endParaRPr lang="en-AU" dirty="0"/>
          </a:p>
        </p:txBody>
      </p:sp>
    </p:spTree>
    <p:extLst>
      <p:ext uri="{BB962C8B-B14F-4D97-AF65-F5344CB8AC3E}">
        <p14:creationId xmlns:p14="http://schemas.microsoft.com/office/powerpoint/2010/main" val="291157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F09198B-D4EB-1E09-F2BC-0A09956DEDAC}"/>
              </a:ext>
            </a:extLst>
          </p:cNvPr>
          <p:cNvSpPr/>
          <p:nvPr/>
        </p:nvSpPr>
        <p:spPr>
          <a:xfrm>
            <a:off x="3390564" y="2670372"/>
            <a:ext cx="647364" cy="251844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5E0E05C-3DA6-71FC-5CA9-F65976B5D969}"/>
              </a:ext>
            </a:extLst>
          </p:cNvPr>
          <p:cNvSpPr>
            <a:spLocks noGrp="1"/>
          </p:cNvSpPr>
          <p:nvPr>
            <p:ph type="title"/>
          </p:nvPr>
        </p:nvSpPr>
        <p:spPr/>
        <p:txBody>
          <a:bodyPr/>
          <a:lstStyle/>
          <a:p>
            <a:r>
              <a:rPr lang="en-AU" dirty="0" err="1"/>
              <a:t>Prime+Probe</a:t>
            </a:r>
            <a:r>
              <a:rPr lang="en-AU" dirty="0"/>
              <a:t> is NAND</a:t>
            </a:r>
          </a:p>
        </p:txBody>
      </p:sp>
      <p:sp>
        <p:nvSpPr>
          <p:cNvPr id="4" name="Slide Number Placeholder 3">
            <a:extLst>
              <a:ext uri="{FF2B5EF4-FFF2-40B4-BE49-F238E27FC236}">
                <a16:creationId xmlns:a16="http://schemas.microsoft.com/office/drawing/2014/main" id="{7A30D791-0ED1-DCDB-9860-FB542F3438AA}"/>
              </a:ext>
            </a:extLst>
          </p:cNvPr>
          <p:cNvSpPr>
            <a:spLocks noGrp="1"/>
          </p:cNvSpPr>
          <p:nvPr>
            <p:ph type="sldNum" sz="quarter" idx="4"/>
          </p:nvPr>
        </p:nvSpPr>
        <p:spPr/>
        <p:txBody>
          <a:bodyPr/>
          <a:lstStyle/>
          <a:p>
            <a:fld id="{F618F0A8-2269-4F57-B536-6BB83F2D29DD}" type="slidenum">
              <a:rPr lang="en-AU" smtClean="0"/>
              <a:pPr/>
              <a:t>32</a:t>
            </a:fld>
            <a:endParaRPr lang="en-AU" dirty="0"/>
          </a:p>
        </p:txBody>
      </p:sp>
      <p:sp>
        <p:nvSpPr>
          <p:cNvPr id="42" name="Rectangle 41">
            <a:extLst>
              <a:ext uri="{FF2B5EF4-FFF2-40B4-BE49-F238E27FC236}">
                <a16:creationId xmlns:a16="http://schemas.microsoft.com/office/drawing/2014/main" id="{2DF3995C-2E87-D689-27F2-27EF8CDACCFB}"/>
              </a:ext>
            </a:extLst>
          </p:cNvPr>
          <p:cNvSpPr/>
          <p:nvPr/>
        </p:nvSpPr>
        <p:spPr>
          <a:xfrm>
            <a:off x="3381124" y="3281123"/>
            <a:ext cx="663544" cy="6107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5" name="Group 14">
            <a:extLst>
              <a:ext uri="{FF2B5EF4-FFF2-40B4-BE49-F238E27FC236}">
                <a16:creationId xmlns:a16="http://schemas.microsoft.com/office/drawing/2014/main" id="{48D95ED5-D888-CBCB-6F90-79F67252744B}"/>
              </a:ext>
            </a:extLst>
          </p:cNvPr>
          <p:cNvGrpSpPr/>
          <p:nvPr/>
        </p:nvGrpSpPr>
        <p:grpSpPr>
          <a:xfrm>
            <a:off x="3374380" y="2645224"/>
            <a:ext cx="663547" cy="2543597"/>
            <a:chOff x="3762797" y="1933996"/>
            <a:chExt cx="663547" cy="2543597"/>
          </a:xfrm>
        </p:grpSpPr>
        <p:cxnSp>
          <p:nvCxnSpPr>
            <p:cNvPr id="7" name="Straight Connector 6">
              <a:extLst>
                <a:ext uri="{FF2B5EF4-FFF2-40B4-BE49-F238E27FC236}">
                  <a16:creationId xmlns:a16="http://schemas.microsoft.com/office/drawing/2014/main" id="{9784E5D5-3F39-EB40-215B-6412B2D093D5}"/>
                </a:ext>
              </a:extLst>
            </p:cNvPr>
            <p:cNvCxnSpPr>
              <a:cxnSpLocks/>
            </p:cNvCxnSpPr>
            <p:nvPr/>
          </p:nvCxnSpPr>
          <p:spPr>
            <a:xfrm>
              <a:off x="3762797" y="1933996"/>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1ABFAE-7FD5-BFE3-D1E7-995732B7B260}"/>
                </a:ext>
              </a:extLst>
            </p:cNvPr>
            <p:cNvCxnSpPr>
              <a:cxnSpLocks/>
            </p:cNvCxnSpPr>
            <p:nvPr/>
          </p:nvCxnSpPr>
          <p:spPr>
            <a:xfrm>
              <a:off x="3762797" y="2569895"/>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CE3CD4-451B-49F9-EDFB-5D1CCFB8118A}"/>
                </a:ext>
              </a:extLst>
            </p:cNvPr>
            <p:cNvCxnSpPr>
              <a:cxnSpLocks/>
            </p:cNvCxnSpPr>
            <p:nvPr/>
          </p:nvCxnSpPr>
          <p:spPr>
            <a:xfrm>
              <a:off x="3762797" y="3205794"/>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269455-941C-16BF-48BF-C1A3D86F8F28}"/>
                </a:ext>
              </a:extLst>
            </p:cNvPr>
            <p:cNvCxnSpPr>
              <a:cxnSpLocks/>
            </p:cNvCxnSpPr>
            <p:nvPr/>
          </p:nvCxnSpPr>
          <p:spPr>
            <a:xfrm>
              <a:off x="3762797" y="3841693"/>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9E4007-CBE8-BD3D-8ACC-7BB5BE87E8AA}"/>
                </a:ext>
              </a:extLst>
            </p:cNvPr>
            <p:cNvCxnSpPr>
              <a:cxnSpLocks/>
            </p:cNvCxnSpPr>
            <p:nvPr/>
          </p:nvCxnSpPr>
          <p:spPr>
            <a:xfrm>
              <a:off x="3762797" y="4477593"/>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AF89E3-010C-028D-FAA7-55286307F310}"/>
                </a:ext>
              </a:extLst>
            </p:cNvPr>
            <p:cNvCxnSpPr>
              <a:cxnSpLocks/>
            </p:cNvCxnSpPr>
            <p:nvPr/>
          </p:nvCxnSpPr>
          <p:spPr>
            <a:xfrm>
              <a:off x="4426344" y="1933996"/>
              <a:ext cx="0" cy="25435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A16A64-BEDC-DBD7-911A-B2DB0B880CE9}"/>
                </a:ext>
              </a:extLst>
            </p:cNvPr>
            <p:cNvCxnSpPr>
              <a:cxnSpLocks/>
            </p:cNvCxnSpPr>
            <p:nvPr/>
          </p:nvCxnSpPr>
          <p:spPr>
            <a:xfrm>
              <a:off x="3769541" y="1933996"/>
              <a:ext cx="0" cy="254359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D07F5CBF-C9D8-884A-6B38-D4403558F557}"/>
              </a:ext>
            </a:extLst>
          </p:cNvPr>
          <p:cNvSpPr/>
          <p:nvPr/>
        </p:nvSpPr>
        <p:spPr>
          <a:xfrm>
            <a:off x="8864669" y="3635974"/>
            <a:ext cx="663544" cy="610739"/>
          </a:xfrm>
          <a:prstGeom prst="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AF21623A-A52B-88D3-30AC-8527F71DFBA5}"/>
              </a:ext>
            </a:extLst>
          </p:cNvPr>
          <p:cNvSpPr/>
          <p:nvPr/>
        </p:nvSpPr>
        <p:spPr>
          <a:xfrm>
            <a:off x="8864669" y="3635974"/>
            <a:ext cx="663544" cy="610739"/>
          </a:xfrm>
          <a:prstGeom prst="rect">
            <a:avLst/>
          </a:prstGeom>
          <a:solidFill>
            <a:srgbClr val="7030A0"/>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65B6492D-D99F-B899-D06D-D9F3B06D2217}"/>
              </a:ext>
            </a:extLst>
          </p:cNvPr>
          <p:cNvGrpSpPr/>
          <p:nvPr/>
        </p:nvGrpSpPr>
        <p:grpSpPr>
          <a:xfrm>
            <a:off x="4044671" y="2752671"/>
            <a:ext cx="4837859" cy="2518448"/>
            <a:chOff x="4044671" y="2752671"/>
            <a:chExt cx="4837859" cy="2518448"/>
          </a:xfrm>
        </p:grpSpPr>
        <p:grpSp>
          <p:nvGrpSpPr>
            <p:cNvPr id="20" name="Group 19">
              <a:extLst>
                <a:ext uri="{FF2B5EF4-FFF2-40B4-BE49-F238E27FC236}">
                  <a16:creationId xmlns:a16="http://schemas.microsoft.com/office/drawing/2014/main" id="{1B281DA4-C333-F87D-7B59-E0AC2461C86A}"/>
                </a:ext>
              </a:extLst>
            </p:cNvPr>
            <p:cNvGrpSpPr/>
            <p:nvPr/>
          </p:nvGrpSpPr>
          <p:grpSpPr>
            <a:xfrm>
              <a:off x="5884792" y="2752671"/>
              <a:ext cx="1996244" cy="2518448"/>
              <a:chOff x="6708297" y="2929315"/>
              <a:chExt cx="1590085" cy="1844986"/>
            </a:xfrm>
          </p:grpSpPr>
          <p:sp>
            <p:nvSpPr>
              <p:cNvPr id="17" name="Freeform: Shape 16">
                <a:extLst>
                  <a:ext uri="{FF2B5EF4-FFF2-40B4-BE49-F238E27FC236}">
                    <a16:creationId xmlns:a16="http://schemas.microsoft.com/office/drawing/2014/main" id="{328ACB5C-437F-42CC-19B0-E92937A4077F}"/>
                  </a:ext>
                </a:extLst>
              </p:cNvPr>
              <p:cNvSpPr/>
              <p:nvPr/>
            </p:nvSpPr>
            <p:spPr>
              <a:xfrm>
                <a:off x="6708297" y="2929317"/>
                <a:ext cx="687823" cy="1844984"/>
              </a:xfrm>
              <a:custGeom>
                <a:avLst/>
                <a:gdLst>
                  <a:gd name="connsiteX0" fmla="*/ 631179 w 631179"/>
                  <a:gd name="connsiteY0" fmla="*/ 0 h 1844984"/>
                  <a:gd name="connsiteX1" fmla="*/ 0 w 631179"/>
                  <a:gd name="connsiteY1" fmla="*/ 0 h 1844984"/>
                  <a:gd name="connsiteX2" fmla="*/ 0 w 631179"/>
                  <a:gd name="connsiteY2" fmla="*/ 1844984 h 1844984"/>
                  <a:gd name="connsiteX3" fmla="*/ 606903 w 631179"/>
                  <a:gd name="connsiteY3" fmla="*/ 1844984 h 1844984"/>
                  <a:gd name="connsiteX4" fmla="*/ 606903 w 631179"/>
                  <a:gd name="connsiteY4" fmla="*/ 1844984 h 1844984"/>
                  <a:gd name="connsiteX0" fmla="*/ 631179 w 687823"/>
                  <a:gd name="connsiteY0" fmla="*/ 0 h 1844984"/>
                  <a:gd name="connsiteX1" fmla="*/ 0 w 687823"/>
                  <a:gd name="connsiteY1" fmla="*/ 0 h 1844984"/>
                  <a:gd name="connsiteX2" fmla="*/ 0 w 687823"/>
                  <a:gd name="connsiteY2" fmla="*/ 1844984 h 1844984"/>
                  <a:gd name="connsiteX3" fmla="*/ 606903 w 687823"/>
                  <a:gd name="connsiteY3" fmla="*/ 1844984 h 1844984"/>
                  <a:gd name="connsiteX4" fmla="*/ 687823 w 687823"/>
                  <a:gd name="connsiteY4" fmla="*/ 1836892 h 184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823" h="1844984">
                    <a:moveTo>
                      <a:pt x="631179" y="0"/>
                    </a:moveTo>
                    <a:lnTo>
                      <a:pt x="0" y="0"/>
                    </a:lnTo>
                    <a:lnTo>
                      <a:pt x="0" y="1844984"/>
                    </a:lnTo>
                    <a:lnTo>
                      <a:pt x="606903" y="1844984"/>
                    </a:lnTo>
                    <a:lnTo>
                      <a:pt x="687823" y="1836892"/>
                    </a:lnTo>
                  </a:path>
                </a:pathLst>
              </a:cu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Partial Circle 17">
                <a:extLst>
                  <a:ext uri="{FF2B5EF4-FFF2-40B4-BE49-F238E27FC236}">
                    <a16:creationId xmlns:a16="http://schemas.microsoft.com/office/drawing/2014/main" id="{68BF3D98-953C-5842-685E-46C3FDAECB88}"/>
                  </a:ext>
                </a:extLst>
              </p:cNvPr>
              <p:cNvSpPr/>
              <p:nvPr/>
            </p:nvSpPr>
            <p:spPr>
              <a:xfrm>
                <a:off x="7328797" y="2929315"/>
                <a:ext cx="694455" cy="1844976"/>
              </a:xfrm>
              <a:custGeom>
                <a:avLst/>
                <a:gdLst>
                  <a:gd name="connsiteX0" fmla="*/ 673098 w 1367553"/>
                  <a:gd name="connsiteY0" fmla="*/ 112 h 1844984"/>
                  <a:gd name="connsiteX1" fmla="*/ 1310412 w 1367553"/>
                  <a:gd name="connsiteY1" fmla="*/ 553320 h 1844984"/>
                  <a:gd name="connsiteX2" fmla="*/ 1313749 w 1367553"/>
                  <a:gd name="connsiteY2" fmla="*/ 1281177 h 1844984"/>
                  <a:gd name="connsiteX3" fmla="*/ 686751 w 1367553"/>
                  <a:gd name="connsiteY3" fmla="*/ 1844975 h 1844984"/>
                  <a:gd name="connsiteX4" fmla="*/ 683777 w 1367553"/>
                  <a:gd name="connsiteY4" fmla="*/ 922492 h 1844984"/>
                  <a:gd name="connsiteX5" fmla="*/ 673098 w 1367553"/>
                  <a:gd name="connsiteY5" fmla="*/ 112 h 1844984"/>
                  <a:gd name="connsiteX0" fmla="*/ 0 w 694455"/>
                  <a:gd name="connsiteY0" fmla="*/ 113 h 1844976"/>
                  <a:gd name="connsiteX1" fmla="*/ 637314 w 694455"/>
                  <a:gd name="connsiteY1" fmla="*/ 553321 h 1844976"/>
                  <a:gd name="connsiteX2" fmla="*/ 640651 w 694455"/>
                  <a:gd name="connsiteY2" fmla="*/ 1281178 h 1844976"/>
                  <a:gd name="connsiteX3" fmla="*/ 13653 w 694455"/>
                  <a:gd name="connsiteY3" fmla="*/ 1844976 h 1844976"/>
                  <a:gd name="connsiteX4" fmla="*/ 10679 w 694455"/>
                  <a:gd name="connsiteY4" fmla="*/ 922493 h 1844976"/>
                  <a:gd name="connsiteX5" fmla="*/ 91440 w 694455"/>
                  <a:gd name="connsiteY5" fmla="*/ 91553 h 1844976"/>
                  <a:gd name="connsiteX0" fmla="*/ 0 w 694455"/>
                  <a:gd name="connsiteY0" fmla="*/ 113 h 1844976"/>
                  <a:gd name="connsiteX1" fmla="*/ 637314 w 694455"/>
                  <a:gd name="connsiteY1" fmla="*/ 553321 h 1844976"/>
                  <a:gd name="connsiteX2" fmla="*/ 640651 w 694455"/>
                  <a:gd name="connsiteY2" fmla="*/ 1281178 h 1844976"/>
                  <a:gd name="connsiteX3" fmla="*/ 13653 w 694455"/>
                  <a:gd name="connsiteY3" fmla="*/ 1844976 h 1844976"/>
                  <a:gd name="connsiteX4" fmla="*/ 10679 w 694455"/>
                  <a:gd name="connsiteY4" fmla="*/ 922493 h 1844976"/>
                  <a:gd name="connsiteX0" fmla="*/ 0 w 694455"/>
                  <a:gd name="connsiteY0" fmla="*/ 113 h 1844976"/>
                  <a:gd name="connsiteX1" fmla="*/ 637314 w 694455"/>
                  <a:gd name="connsiteY1" fmla="*/ 553321 h 1844976"/>
                  <a:gd name="connsiteX2" fmla="*/ 640651 w 694455"/>
                  <a:gd name="connsiteY2" fmla="*/ 1281178 h 1844976"/>
                  <a:gd name="connsiteX3" fmla="*/ 13653 w 694455"/>
                  <a:gd name="connsiteY3" fmla="*/ 1844976 h 1844976"/>
                </a:gdLst>
                <a:ahLst/>
                <a:cxnLst>
                  <a:cxn ang="0">
                    <a:pos x="connsiteX0" y="connsiteY0"/>
                  </a:cxn>
                  <a:cxn ang="0">
                    <a:pos x="connsiteX1" y="connsiteY1"/>
                  </a:cxn>
                  <a:cxn ang="0">
                    <a:pos x="connsiteX2" y="connsiteY2"/>
                  </a:cxn>
                  <a:cxn ang="0">
                    <a:pos x="connsiteX3" y="connsiteY3"/>
                  </a:cxn>
                </a:cxnLst>
                <a:rect l="l" t="t" r="r" b="b"/>
                <a:pathLst>
                  <a:path w="694455" h="1844976">
                    <a:moveTo>
                      <a:pt x="0" y="113"/>
                    </a:moveTo>
                    <a:cubicBezTo>
                      <a:pt x="275680" y="-5696"/>
                      <a:pt x="526976" y="212436"/>
                      <a:pt x="637314" y="553321"/>
                    </a:cubicBezTo>
                    <a:cubicBezTo>
                      <a:pt x="712326" y="785068"/>
                      <a:pt x="713532" y="1048197"/>
                      <a:pt x="640651" y="1281178"/>
                    </a:cubicBezTo>
                    <a:cubicBezTo>
                      <a:pt x="534182" y="1621531"/>
                      <a:pt x="287476" y="1843369"/>
                      <a:pt x="13653" y="1844976"/>
                    </a:cubicBezTo>
                  </a:path>
                </a:pathLst>
              </a:cu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9" name="Oval 18">
                <a:extLst>
                  <a:ext uri="{FF2B5EF4-FFF2-40B4-BE49-F238E27FC236}">
                    <a16:creationId xmlns:a16="http://schemas.microsoft.com/office/drawing/2014/main" id="{8BED21E4-9848-7CB7-BE26-7306475ED24C}"/>
                  </a:ext>
                </a:extLst>
              </p:cNvPr>
              <p:cNvSpPr/>
              <p:nvPr/>
            </p:nvSpPr>
            <p:spPr>
              <a:xfrm>
                <a:off x="8023252" y="3662559"/>
                <a:ext cx="275130" cy="275129"/>
              </a:xfrm>
              <a:prstGeom prst="ellipse">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30" name="Straight Connector 29">
              <a:extLst>
                <a:ext uri="{FF2B5EF4-FFF2-40B4-BE49-F238E27FC236}">
                  <a16:creationId xmlns:a16="http://schemas.microsoft.com/office/drawing/2014/main" id="{390E6F7C-CD80-850F-36C2-1192ED7DEAB3}"/>
                </a:ext>
              </a:extLst>
            </p:cNvPr>
            <p:cNvCxnSpPr>
              <a:cxnSpLocks/>
            </p:cNvCxnSpPr>
            <p:nvPr/>
          </p:nvCxnSpPr>
          <p:spPr>
            <a:xfrm>
              <a:off x="4044671" y="2988129"/>
              <a:ext cx="18499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E32B30-0998-81E9-D3D0-1003723F9194}"/>
                </a:ext>
              </a:extLst>
            </p:cNvPr>
            <p:cNvCxnSpPr>
              <a:cxnSpLocks/>
            </p:cNvCxnSpPr>
            <p:nvPr/>
          </p:nvCxnSpPr>
          <p:spPr>
            <a:xfrm>
              <a:off x="4044671" y="3622222"/>
              <a:ext cx="18499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F819C1B-7B4A-E611-78B2-345541F1E850}"/>
                </a:ext>
              </a:extLst>
            </p:cNvPr>
            <p:cNvCxnSpPr>
              <a:cxnSpLocks/>
            </p:cNvCxnSpPr>
            <p:nvPr/>
          </p:nvCxnSpPr>
          <p:spPr>
            <a:xfrm>
              <a:off x="4044671" y="4256315"/>
              <a:ext cx="18499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7CB3CA-DA05-A774-9258-77CD94C90B43}"/>
                </a:ext>
              </a:extLst>
            </p:cNvPr>
            <p:cNvCxnSpPr>
              <a:cxnSpLocks/>
            </p:cNvCxnSpPr>
            <p:nvPr/>
          </p:nvCxnSpPr>
          <p:spPr>
            <a:xfrm>
              <a:off x="4044671" y="4890408"/>
              <a:ext cx="18499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4796B0-761C-BC01-4A5D-36F37A4B0DF5}"/>
                </a:ext>
              </a:extLst>
            </p:cNvPr>
            <p:cNvCxnSpPr>
              <a:cxnSpLocks/>
            </p:cNvCxnSpPr>
            <p:nvPr/>
          </p:nvCxnSpPr>
          <p:spPr>
            <a:xfrm>
              <a:off x="7881036" y="3955778"/>
              <a:ext cx="1001494"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857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4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2" nodeType="click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2" grpId="0" animBg="1"/>
      <p:bldP spid="42" grpId="1" animBg="1"/>
      <p:bldP spid="42" grpId="2" animBg="1"/>
      <p:bldP spid="4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6610C9-90ED-E7C9-1455-93B6F237B277}"/>
              </a:ext>
            </a:extLst>
          </p:cNvPr>
          <p:cNvSpPr/>
          <p:nvPr/>
        </p:nvSpPr>
        <p:spPr>
          <a:xfrm>
            <a:off x="10398257" y="2674125"/>
            <a:ext cx="647364" cy="251844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BF09198B-D4EB-1E09-F2BC-0A09956DEDAC}"/>
              </a:ext>
            </a:extLst>
          </p:cNvPr>
          <p:cNvSpPr/>
          <p:nvPr/>
        </p:nvSpPr>
        <p:spPr>
          <a:xfrm>
            <a:off x="3390564" y="2670372"/>
            <a:ext cx="647364" cy="251844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5E0E05C-3DA6-71FC-5CA9-F65976B5D969}"/>
              </a:ext>
            </a:extLst>
          </p:cNvPr>
          <p:cNvSpPr>
            <a:spLocks noGrp="1"/>
          </p:cNvSpPr>
          <p:nvPr>
            <p:ph type="title"/>
          </p:nvPr>
        </p:nvSpPr>
        <p:spPr/>
        <p:txBody>
          <a:bodyPr/>
          <a:lstStyle/>
          <a:p>
            <a:r>
              <a:rPr lang="en-AU" dirty="0" err="1"/>
              <a:t>Prime+Probe</a:t>
            </a:r>
            <a:r>
              <a:rPr lang="en-AU" dirty="0"/>
              <a:t> is NAND</a:t>
            </a:r>
          </a:p>
        </p:txBody>
      </p:sp>
      <p:sp>
        <p:nvSpPr>
          <p:cNvPr id="4" name="Slide Number Placeholder 3">
            <a:extLst>
              <a:ext uri="{FF2B5EF4-FFF2-40B4-BE49-F238E27FC236}">
                <a16:creationId xmlns:a16="http://schemas.microsoft.com/office/drawing/2014/main" id="{7A30D791-0ED1-DCDB-9860-FB542F3438AA}"/>
              </a:ext>
            </a:extLst>
          </p:cNvPr>
          <p:cNvSpPr>
            <a:spLocks noGrp="1"/>
          </p:cNvSpPr>
          <p:nvPr>
            <p:ph type="sldNum" sz="quarter" idx="4"/>
          </p:nvPr>
        </p:nvSpPr>
        <p:spPr/>
        <p:txBody>
          <a:bodyPr/>
          <a:lstStyle/>
          <a:p>
            <a:fld id="{F618F0A8-2269-4F57-B536-6BB83F2D29DD}" type="slidenum">
              <a:rPr lang="en-AU" smtClean="0"/>
              <a:pPr/>
              <a:t>33</a:t>
            </a:fld>
            <a:endParaRPr lang="en-AU" dirty="0"/>
          </a:p>
        </p:txBody>
      </p:sp>
      <p:sp>
        <p:nvSpPr>
          <p:cNvPr id="42" name="Rectangle 41">
            <a:extLst>
              <a:ext uri="{FF2B5EF4-FFF2-40B4-BE49-F238E27FC236}">
                <a16:creationId xmlns:a16="http://schemas.microsoft.com/office/drawing/2014/main" id="{2DF3995C-2E87-D689-27F2-27EF8CDACCFB}"/>
              </a:ext>
            </a:extLst>
          </p:cNvPr>
          <p:cNvSpPr/>
          <p:nvPr/>
        </p:nvSpPr>
        <p:spPr>
          <a:xfrm>
            <a:off x="10396913" y="2657796"/>
            <a:ext cx="663544" cy="6107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65B6492D-D99F-B899-D06D-D9F3B06D2217}"/>
              </a:ext>
            </a:extLst>
          </p:cNvPr>
          <p:cNvGrpSpPr/>
          <p:nvPr/>
        </p:nvGrpSpPr>
        <p:grpSpPr>
          <a:xfrm>
            <a:off x="4044671" y="2752671"/>
            <a:ext cx="3836365" cy="2518448"/>
            <a:chOff x="4044671" y="2752671"/>
            <a:chExt cx="3836365" cy="2518448"/>
          </a:xfrm>
        </p:grpSpPr>
        <p:grpSp>
          <p:nvGrpSpPr>
            <p:cNvPr id="20" name="Group 19">
              <a:extLst>
                <a:ext uri="{FF2B5EF4-FFF2-40B4-BE49-F238E27FC236}">
                  <a16:creationId xmlns:a16="http://schemas.microsoft.com/office/drawing/2014/main" id="{1B281DA4-C333-F87D-7B59-E0AC2461C86A}"/>
                </a:ext>
              </a:extLst>
            </p:cNvPr>
            <p:cNvGrpSpPr/>
            <p:nvPr/>
          </p:nvGrpSpPr>
          <p:grpSpPr>
            <a:xfrm>
              <a:off x="5884792" y="2752671"/>
              <a:ext cx="1996244" cy="2518448"/>
              <a:chOff x="6708297" y="2929315"/>
              <a:chExt cx="1590085" cy="1844986"/>
            </a:xfrm>
          </p:grpSpPr>
          <p:sp>
            <p:nvSpPr>
              <p:cNvPr id="17" name="Freeform: Shape 16">
                <a:extLst>
                  <a:ext uri="{FF2B5EF4-FFF2-40B4-BE49-F238E27FC236}">
                    <a16:creationId xmlns:a16="http://schemas.microsoft.com/office/drawing/2014/main" id="{328ACB5C-437F-42CC-19B0-E92937A4077F}"/>
                  </a:ext>
                </a:extLst>
              </p:cNvPr>
              <p:cNvSpPr/>
              <p:nvPr/>
            </p:nvSpPr>
            <p:spPr>
              <a:xfrm>
                <a:off x="6708297" y="2929317"/>
                <a:ext cx="687823" cy="1844984"/>
              </a:xfrm>
              <a:custGeom>
                <a:avLst/>
                <a:gdLst>
                  <a:gd name="connsiteX0" fmla="*/ 631179 w 631179"/>
                  <a:gd name="connsiteY0" fmla="*/ 0 h 1844984"/>
                  <a:gd name="connsiteX1" fmla="*/ 0 w 631179"/>
                  <a:gd name="connsiteY1" fmla="*/ 0 h 1844984"/>
                  <a:gd name="connsiteX2" fmla="*/ 0 w 631179"/>
                  <a:gd name="connsiteY2" fmla="*/ 1844984 h 1844984"/>
                  <a:gd name="connsiteX3" fmla="*/ 606903 w 631179"/>
                  <a:gd name="connsiteY3" fmla="*/ 1844984 h 1844984"/>
                  <a:gd name="connsiteX4" fmla="*/ 606903 w 631179"/>
                  <a:gd name="connsiteY4" fmla="*/ 1844984 h 1844984"/>
                  <a:gd name="connsiteX0" fmla="*/ 631179 w 687823"/>
                  <a:gd name="connsiteY0" fmla="*/ 0 h 1844984"/>
                  <a:gd name="connsiteX1" fmla="*/ 0 w 687823"/>
                  <a:gd name="connsiteY1" fmla="*/ 0 h 1844984"/>
                  <a:gd name="connsiteX2" fmla="*/ 0 w 687823"/>
                  <a:gd name="connsiteY2" fmla="*/ 1844984 h 1844984"/>
                  <a:gd name="connsiteX3" fmla="*/ 606903 w 687823"/>
                  <a:gd name="connsiteY3" fmla="*/ 1844984 h 1844984"/>
                  <a:gd name="connsiteX4" fmla="*/ 687823 w 687823"/>
                  <a:gd name="connsiteY4" fmla="*/ 1836892 h 184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823" h="1844984">
                    <a:moveTo>
                      <a:pt x="631179" y="0"/>
                    </a:moveTo>
                    <a:lnTo>
                      <a:pt x="0" y="0"/>
                    </a:lnTo>
                    <a:lnTo>
                      <a:pt x="0" y="1844984"/>
                    </a:lnTo>
                    <a:lnTo>
                      <a:pt x="606903" y="1844984"/>
                    </a:lnTo>
                    <a:lnTo>
                      <a:pt x="687823" y="1836892"/>
                    </a:lnTo>
                  </a:path>
                </a:pathLst>
              </a:cu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Partial Circle 17">
                <a:extLst>
                  <a:ext uri="{FF2B5EF4-FFF2-40B4-BE49-F238E27FC236}">
                    <a16:creationId xmlns:a16="http://schemas.microsoft.com/office/drawing/2014/main" id="{68BF3D98-953C-5842-685E-46C3FDAECB88}"/>
                  </a:ext>
                </a:extLst>
              </p:cNvPr>
              <p:cNvSpPr/>
              <p:nvPr/>
            </p:nvSpPr>
            <p:spPr>
              <a:xfrm>
                <a:off x="7328797" y="2929315"/>
                <a:ext cx="694455" cy="1844976"/>
              </a:xfrm>
              <a:custGeom>
                <a:avLst/>
                <a:gdLst>
                  <a:gd name="connsiteX0" fmla="*/ 673098 w 1367553"/>
                  <a:gd name="connsiteY0" fmla="*/ 112 h 1844984"/>
                  <a:gd name="connsiteX1" fmla="*/ 1310412 w 1367553"/>
                  <a:gd name="connsiteY1" fmla="*/ 553320 h 1844984"/>
                  <a:gd name="connsiteX2" fmla="*/ 1313749 w 1367553"/>
                  <a:gd name="connsiteY2" fmla="*/ 1281177 h 1844984"/>
                  <a:gd name="connsiteX3" fmla="*/ 686751 w 1367553"/>
                  <a:gd name="connsiteY3" fmla="*/ 1844975 h 1844984"/>
                  <a:gd name="connsiteX4" fmla="*/ 683777 w 1367553"/>
                  <a:gd name="connsiteY4" fmla="*/ 922492 h 1844984"/>
                  <a:gd name="connsiteX5" fmla="*/ 673098 w 1367553"/>
                  <a:gd name="connsiteY5" fmla="*/ 112 h 1844984"/>
                  <a:gd name="connsiteX0" fmla="*/ 0 w 694455"/>
                  <a:gd name="connsiteY0" fmla="*/ 113 h 1844976"/>
                  <a:gd name="connsiteX1" fmla="*/ 637314 w 694455"/>
                  <a:gd name="connsiteY1" fmla="*/ 553321 h 1844976"/>
                  <a:gd name="connsiteX2" fmla="*/ 640651 w 694455"/>
                  <a:gd name="connsiteY2" fmla="*/ 1281178 h 1844976"/>
                  <a:gd name="connsiteX3" fmla="*/ 13653 w 694455"/>
                  <a:gd name="connsiteY3" fmla="*/ 1844976 h 1844976"/>
                  <a:gd name="connsiteX4" fmla="*/ 10679 w 694455"/>
                  <a:gd name="connsiteY4" fmla="*/ 922493 h 1844976"/>
                  <a:gd name="connsiteX5" fmla="*/ 91440 w 694455"/>
                  <a:gd name="connsiteY5" fmla="*/ 91553 h 1844976"/>
                  <a:gd name="connsiteX0" fmla="*/ 0 w 694455"/>
                  <a:gd name="connsiteY0" fmla="*/ 113 h 1844976"/>
                  <a:gd name="connsiteX1" fmla="*/ 637314 w 694455"/>
                  <a:gd name="connsiteY1" fmla="*/ 553321 h 1844976"/>
                  <a:gd name="connsiteX2" fmla="*/ 640651 w 694455"/>
                  <a:gd name="connsiteY2" fmla="*/ 1281178 h 1844976"/>
                  <a:gd name="connsiteX3" fmla="*/ 13653 w 694455"/>
                  <a:gd name="connsiteY3" fmla="*/ 1844976 h 1844976"/>
                  <a:gd name="connsiteX4" fmla="*/ 10679 w 694455"/>
                  <a:gd name="connsiteY4" fmla="*/ 922493 h 1844976"/>
                  <a:gd name="connsiteX0" fmla="*/ 0 w 694455"/>
                  <a:gd name="connsiteY0" fmla="*/ 113 h 1844976"/>
                  <a:gd name="connsiteX1" fmla="*/ 637314 w 694455"/>
                  <a:gd name="connsiteY1" fmla="*/ 553321 h 1844976"/>
                  <a:gd name="connsiteX2" fmla="*/ 640651 w 694455"/>
                  <a:gd name="connsiteY2" fmla="*/ 1281178 h 1844976"/>
                  <a:gd name="connsiteX3" fmla="*/ 13653 w 694455"/>
                  <a:gd name="connsiteY3" fmla="*/ 1844976 h 1844976"/>
                </a:gdLst>
                <a:ahLst/>
                <a:cxnLst>
                  <a:cxn ang="0">
                    <a:pos x="connsiteX0" y="connsiteY0"/>
                  </a:cxn>
                  <a:cxn ang="0">
                    <a:pos x="connsiteX1" y="connsiteY1"/>
                  </a:cxn>
                  <a:cxn ang="0">
                    <a:pos x="connsiteX2" y="connsiteY2"/>
                  </a:cxn>
                  <a:cxn ang="0">
                    <a:pos x="connsiteX3" y="connsiteY3"/>
                  </a:cxn>
                </a:cxnLst>
                <a:rect l="l" t="t" r="r" b="b"/>
                <a:pathLst>
                  <a:path w="694455" h="1844976">
                    <a:moveTo>
                      <a:pt x="0" y="113"/>
                    </a:moveTo>
                    <a:cubicBezTo>
                      <a:pt x="275680" y="-5696"/>
                      <a:pt x="526976" y="212436"/>
                      <a:pt x="637314" y="553321"/>
                    </a:cubicBezTo>
                    <a:cubicBezTo>
                      <a:pt x="712326" y="785068"/>
                      <a:pt x="713532" y="1048197"/>
                      <a:pt x="640651" y="1281178"/>
                    </a:cubicBezTo>
                    <a:cubicBezTo>
                      <a:pt x="534182" y="1621531"/>
                      <a:pt x="287476" y="1843369"/>
                      <a:pt x="13653" y="1844976"/>
                    </a:cubicBezTo>
                  </a:path>
                </a:pathLst>
              </a:cu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9" name="Oval 18">
                <a:extLst>
                  <a:ext uri="{FF2B5EF4-FFF2-40B4-BE49-F238E27FC236}">
                    <a16:creationId xmlns:a16="http://schemas.microsoft.com/office/drawing/2014/main" id="{8BED21E4-9848-7CB7-BE26-7306475ED24C}"/>
                  </a:ext>
                </a:extLst>
              </p:cNvPr>
              <p:cNvSpPr/>
              <p:nvPr/>
            </p:nvSpPr>
            <p:spPr>
              <a:xfrm>
                <a:off x="8023252" y="3662559"/>
                <a:ext cx="275130" cy="275129"/>
              </a:xfrm>
              <a:prstGeom prst="ellipse">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30" name="Straight Connector 29">
              <a:extLst>
                <a:ext uri="{FF2B5EF4-FFF2-40B4-BE49-F238E27FC236}">
                  <a16:creationId xmlns:a16="http://schemas.microsoft.com/office/drawing/2014/main" id="{390E6F7C-CD80-850F-36C2-1192ED7DEAB3}"/>
                </a:ext>
              </a:extLst>
            </p:cNvPr>
            <p:cNvCxnSpPr>
              <a:cxnSpLocks/>
            </p:cNvCxnSpPr>
            <p:nvPr/>
          </p:nvCxnSpPr>
          <p:spPr>
            <a:xfrm>
              <a:off x="4044671" y="2988129"/>
              <a:ext cx="18499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E32B30-0998-81E9-D3D0-1003723F9194}"/>
                </a:ext>
              </a:extLst>
            </p:cNvPr>
            <p:cNvCxnSpPr>
              <a:cxnSpLocks/>
            </p:cNvCxnSpPr>
            <p:nvPr/>
          </p:nvCxnSpPr>
          <p:spPr>
            <a:xfrm>
              <a:off x="4044671" y="3622222"/>
              <a:ext cx="18499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F819C1B-7B4A-E611-78B2-345541F1E850}"/>
                </a:ext>
              </a:extLst>
            </p:cNvPr>
            <p:cNvCxnSpPr>
              <a:cxnSpLocks/>
            </p:cNvCxnSpPr>
            <p:nvPr/>
          </p:nvCxnSpPr>
          <p:spPr>
            <a:xfrm>
              <a:off x="4044671" y="4256315"/>
              <a:ext cx="18499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7CB3CA-DA05-A774-9258-77CD94C90B43}"/>
                </a:ext>
              </a:extLst>
            </p:cNvPr>
            <p:cNvCxnSpPr>
              <a:cxnSpLocks/>
            </p:cNvCxnSpPr>
            <p:nvPr/>
          </p:nvCxnSpPr>
          <p:spPr>
            <a:xfrm>
              <a:off x="4044671" y="4890408"/>
              <a:ext cx="1849943"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2" name="Connector: Elbow 21">
            <a:extLst>
              <a:ext uri="{FF2B5EF4-FFF2-40B4-BE49-F238E27FC236}">
                <a16:creationId xmlns:a16="http://schemas.microsoft.com/office/drawing/2014/main" id="{532E2459-5260-528C-A0BE-55F81034EE52}"/>
              </a:ext>
            </a:extLst>
          </p:cNvPr>
          <p:cNvCxnSpPr>
            <a:stCxn id="19" idx="6"/>
          </p:cNvCxnSpPr>
          <p:nvPr/>
        </p:nvCxnSpPr>
        <p:spPr>
          <a:xfrm flipV="1">
            <a:off x="7881036" y="2988129"/>
            <a:ext cx="2515874" cy="953216"/>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DCA0EEE6-61DD-7DAF-94B4-9037E1CED5A5}"/>
              </a:ext>
            </a:extLst>
          </p:cNvPr>
          <p:cNvCxnSpPr>
            <a:cxnSpLocks/>
          </p:cNvCxnSpPr>
          <p:nvPr/>
        </p:nvCxnSpPr>
        <p:spPr>
          <a:xfrm flipV="1">
            <a:off x="7887783" y="3622222"/>
            <a:ext cx="2515874" cy="308296"/>
          </a:xfrm>
          <a:prstGeom prst="bentConnector3">
            <a:avLst/>
          </a:prstGeom>
          <a:ln w="3810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4E8424B-57F5-AC67-6E1D-9A3D66236AF4}"/>
              </a:ext>
            </a:extLst>
          </p:cNvPr>
          <p:cNvSpPr/>
          <p:nvPr/>
        </p:nvSpPr>
        <p:spPr>
          <a:xfrm>
            <a:off x="3387868" y="4585038"/>
            <a:ext cx="663544" cy="6107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7CF443F3-4C58-0D57-24E2-3ED5AF31DE35}"/>
              </a:ext>
            </a:extLst>
          </p:cNvPr>
          <p:cNvSpPr/>
          <p:nvPr/>
        </p:nvSpPr>
        <p:spPr>
          <a:xfrm>
            <a:off x="10403654" y="3291889"/>
            <a:ext cx="663544" cy="610739"/>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4" name="Group 33">
            <a:extLst>
              <a:ext uri="{FF2B5EF4-FFF2-40B4-BE49-F238E27FC236}">
                <a16:creationId xmlns:a16="http://schemas.microsoft.com/office/drawing/2014/main" id="{30656048-0CDB-D234-3343-26200C85E61E}"/>
              </a:ext>
            </a:extLst>
          </p:cNvPr>
          <p:cNvGrpSpPr/>
          <p:nvPr/>
        </p:nvGrpSpPr>
        <p:grpSpPr>
          <a:xfrm>
            <a:off x="10390166" y="2657797"/>
            <a:ext cx="663547" cy="2543597"/>
            <a:chOff x="3762797" y="1933996"/>
            <a:chExt cx="663547" cy="2543597"/>
          </a:xfrm>
        </p:grpSpPr>
        <p:cxnSp>
          <p:nvCxnSpPr>
            <p:cNvPr id="35" name="Straight Connector 34">
              <a:extLst>
                <a:ext uri="{FF2B5EF4-FFF2-40B4-BE49-F238E27FC236}">
                  <a16:creationId xmlns:a16="http://schemas.microsoft.com/office/drawing/2014/main" id="{EBCCEE35-6B8C-4A65-2AE1-6B849A086D47}"/>
                </a:ext>
              </a:extLst>
            </p:cNvPr>
            <p:cNvCxnSpPr>
              <a:cxnSpLocks/>
            </p:cNvCxnSpPr>
            <p:nvPr/>
          </p:nvCxnSpPr>
          <p:spPr>
            <a:xfrm>
              <a:off x="3762797" y="1933996"/>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D2C4CE-E688-0B01-8444-DE5A8C9E2269}"/>
                </a:ext>
              </a:extLst>
            </p:cNvPr>
            <p:cNvCxnSpPr>
              <a:cxnSpLocks/>
            </p:cNvCxnSpPr>
            <p:nvPr/>
          </p:nvCxnSpPr>
          <p:spPr>
            <a:xfrm>
              <a:off x="3762797" y="2569895"/>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106B93-7039-E77F-DE1D-AACC387DA588}"/>
                </a:ext>
              </a:extLst>
            </p:cNvPr>
            <p:cNvCxnSpPr>
              <a:cxnSpLocks/>
            </p:cNvCxnSpPr>
            <p:nvPr/>
          </p:nvCxnSpPr>
          <p:spPr>
            <a:xfrm>
              <a:off x="3762797" y="3205794"/>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4B08F4C-B27B-72E3-9371-A397A7F0694F}"/>
                </a:ext>
              </a:extLst>
            </p:cNvPr>
            <p:cNvCxnSpPr>
              <a:cxnSpLocks/>
            </p:cNvCxnSpPr>
            <p:nvPr/>
          </p:nvCxnSpPr>
          <p:spPr>
            <a:xfrm>
              <a:off x="3762797" y="3841693"/>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86BB390-9B97-21E5-26CC-3D94E9708858}"/>
                </a:ext>
              </a:extLst>
            </p:cNvPr>
            <p:cNvCxnSpPr>
              <a:cxnSpLocks/>
            </p:cNvCxnSpPr>
            <p:nvPr/>
          </p:nvCxnSpPr>
          <p:spPr>
            <a:xfrm>
              <a:off x="3762797" y="4477593"/>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DED494-A426-A231-F46D-E99BB0C1A326}"/>
                </a:ext>
              </a:extLst>
            </p:cNvPr>
            <p:cNvCxnSpPr>
              <a:cxnSpLocks/>
            </p:cNvCxnSpPr>
            <p:nvPr/>
          </p:nvCxnSpPr>
          <p:spPr>
            <a:xfrm>
              <a:off x="4426344" y="1933996"/>
              <a:ext cx="0" cy="25435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14249A-D90B-D26B-22A8-8C4306DBD6A3}"/>
                </a:ext>
              </a:extLst>
            </p:cNvPr>
            <p:cNvCxnSpPr>
              <a:cxnSpLocks/>
            </p:cNvCxnSpPr>
            <p:nvPr/>
          </p:nvCxnSpPr>
          <p:spPr>
            <a:xfrm>
              <a:off x="3769541" y="1933996"/>
              <a:ext cx="0" cy="2543597"/>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8D95ED5-D888-CBCB-6F90-79F67252744B}"/>
              </a:ext>
            </a:extLst>
          </p:cNvPr>
          <p:cNvGrpSpPr/>
          <p:nvPr/>
        </p:nvGrpSpPr>
        <p:grpSpPr>
          <a:xfrm>
            <a:off x="3374380" y="2645224"/>
            <a:ext cx="663547" cy="2543597"/>
            <a:chOff x="3762797" y="1933996"/>
            <a:chExt cx="663547" cy="2543597"/>
          </a:xfrm>
        </p:grpSpPr>
        <p:cxnSp>
          <p:nvCxnSpPr>
            <p:cNvPr id="7" name="Straight Connector 6">
              <a:extLst>
                <a:ext uri="{FF2B5EF4-FFF2-40B4-BE49-F238E27FC236}">
                  <a16:creationId xmlns:a16="http://schemas.microsoft.com/office/drawing/2014/main" id="{9784E5D5-3F39-EB40-215B-6412B2D093D5}"/>
                </a:ext>
              </a:extLst>
            </p:cNvPr>
            <p:cNvCxnSpPr>
              <a:cxnSpLocks/>
            </p:cNvCxnSpPr>
            <p:nvPr/>
          </p:nvCxnSpPr>
          <p:spPr>
            <a:xfrm>
              <a:off x="3762797" y="1933996"/>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1ABFAE-7FD5-BFE3-D1E7-995732B7B260}"/>
                </a:ext>
              </a:extLst>
            </p:cNvPr>
            <p:cNvCxnSpPr>
              <a:cxnSpLocks/>
            </p:cNvCxnSpPr>
            <p:nvPr/>
          </p:nvCxnSpPr>
          <p:spPr>
            <a:xfrm>
              <a:off x="3762797" y="2569895"/>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CE3CD4-451B-49F9-EDFB-5D1CCFB8118A}"/>
                </a:ext>
              </a:extLst>
            </p:cNvPr>
            <p:cNvCxnSpPr>
              <a:cxnSpLocks/>
            </p:cNvCxnSpPr>
            <p:nvPr/>
          </p:nvCxnSpPr>
          <p:spPr>
            <a:xfrm>
              <a:off x="3762797" y="3205794"/>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269455-941C-16BF-48BF-C1A3D86F8F28}"/>
                </a:ext>
              </a:extLst>
            </p:cNvPr>
            <p:cNvCxnSpPr>
              <a:cxnSpLocks/>
            </p:cNvCxnSpPr>
            <p:nvPr/>
          </p:nvCxnSpPr>
          <p:spPr>
            <a:xfrm>
              <a:off x="3762797" y="3841693"/>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9E4007-CBE8-BD3D-8ACC-7BB5BE87E8AA}"/>
                </a:ext>
              </a:extLst>
            </p:cNvPr>
            <p:cNvCxnSpPr>
              <a:cxnSpLocks/>
            </p:cNvCxnSpPr>
            <p:nvPr/>
          </p:nvCxnSpPr>
          <p:spPr>
            <a:xfrm>
              <a:off x="3762797" y="4477593"/>
              <a:ext cx="6635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AF89E3-010C-028D-FAA7-55286307F310}"/>
                </a:ext>
              </a:extLst>
            </p:cNvPr>
            <p:cNvCxnSpPr>
              <a:cxnSpLocks/>
            </p:cNvCxnSpPr>
            <p:nvPr/>
          </p:nvCxnSpPr>
          <p:spPr>
            <a:xfrm>
              <a:off x="4426344" y="1933996"/>
              <a:ext cx="0" cy="25435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A16A64-BEDC-DBD7-911A-B2DB0B880CE9}"/>
                </a:ext>
              </a:extLst>
            </p:cNvPr>
            <p:cNvCxnSpPr>
              <a:cxnSpLocks/>
            </p:cNvCxnSpPr>
            <p:nvPr/>
          </p:nvCxnSpPr>
          <p:spPr>
            <a:xfrm>
              <a:off x="3769541" y="1933996"/>
              <a:ext cx="0" cy="2543597"/>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7" name="Connector: Elbow 26">
            <a:extLst>
              <a:ext uri="{FF2B5EF4-FFF2-40B4-BE49-F238E27FC236}">
                <a16:creationId xmlns:a16="http://schemas.microsoft.com/office/drawing/2014/main" id="{2D9BDF6C-A915-3CE1-1926-70231E23B066}"/>
              </a:ext>
            </a:extLst>
          </p:cNvPr>
          <p:cNvCxnSpPr>
            <a:cxnSpLocks/>
          </p:cNvCxnSpPr>
          <p:nvPr/>
        </p:nvCxnSpPr>
        <p:spPr>
          <a:xfrm>
            <a:off x="7894530" y="3933562"/>
            <a:ext cx="2515874" cy="336308"/>
          </a:xfrm>
          <a:prstGeom prst="bentConnector3">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26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animBg="1"/>
      <p:bldP spid="25" grpId="1"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7B23-318F-DA99-5B4D-7474461B1478}"/>
              </a:ext>
            </a:extLst>
          </p:cNvPr>
          <p:cNvSpPr>
            <a:spLocks noGrp="1"/>
          </p:cNvSpPr>
          <p:nvPr>
            <p:ph type="title"/>
          </p:nvPr>
        </p:nvSpPr>
        <p:spPr/>
        <p:txBody>
          <a:bodyPr/>
          <a:lstStyle/>
          <a:p>
            <a:r>
              <a:rPr lang="en-AU" dirty="0" err="1"/>
              <a:t>Prime+Store</a:t>
            </a:r>
            <a:r>
              <a:rPr lang="en-AU" dirty="0"/>
              <a:t>: High Resolution </a:t>
            </a:r>
            <a:r>
              <a:rPr lang="en-AU" dirty="0" err="1"/>
              <a:t>Prime+Probe</a:t>
            </a:r>
            <a:endParaRPr lang="en-AU" dirty="0"/>
          </a:p>
        </p:txBody>
      </p:sp>
      <p:sp>
        <p:nvSpPr>
          <p:cNvPr id="3" name="Content Placeholder 2">
            <a:extLst>
              <a:ext uri="{FF2B5EF4-FFF2-40B4-BE49-F238E27FC236}">
                <a16:creationId xmlns:a16="http://schemas.microsoft.com/office/drawing/2014/main" id="{75069680-8A55-9855-C3F7-06301BB38BC9}"/>
              </a:ext>
            </a:extLst>
          </p:cNvPr>
          <p:cNvSpPr>
            <a:spLocks noGrp="1"/>
          </p:cNvSpPr>
          <p:nvPr>
            <p:ph idx="1"/>
          </p:nvPr>
        </p:nvSpPr>
        <p:spPr>
          <a:xfrm>
            <a:off x="0" y="1141812"/>
            <a:ext cx="7124369" cy="5697931"/>
          </a:xfrm>
        </p:spPr>
        <p:txBody>
          <a:bodyPr>
            <a:normAutofit lnSpcReduction="10000"/>
          </a:bodyPr>
          <a:lstStyle/>
          <a:p>
            <a:r>
              <a:rPr lang="en-AU" dirty="0"/>
              <a:t>Probe is basically a NAND gate</a:t>
            </a:r>
          </a:p>
          <a:p>
            <a:endParaRPr lang="en-AU" dirty="0"/>
          </a:p>
          <a:p>
            <a:r>
              <a:rPr lang="en-AU" dirty="0"/>
              <a:t>Do multiple probes of the same</a:t>
            </a:r>
            <a:br>
              <a:rPr lang="en-AU" dirty="0"/>
            </a:br>
            <a:r>
              <a:rPr lang="en-AU" dirty="0"/>
              <a:t>cache set.  Store results.</a:t>
            </a:r>
          </a:p>
          <a:p>
            <a:endParaRPr lang="en-AU" dirty="0"/>
          </a:p>
          <a:p>
            <a:r>
              <a:rPr lang="en-AU" dirty="0"/>
              <a:t>Amplify later</a:t>
            </a:r>
          </a:p>
          <a:p>
            <a:pPr lvl="1"/>
            <a:r>
              <a:rPr lang="en-AU" dirty="0"/>
              <a:t>Decouples probing from time measurements</a:t>
            </a:r>
          </a:p>
          <a:p>
            <a:endParaRPr lang="en-AU" dirty="0"/>
          </a:p>
          <a:p>
            <a:r>
              <a:rPr lang="en-AU" dirty="0"/>
              <a:t>Attack square-and-multiply </a:t>
            </a:r>
            <a:r>
              <a:rPr lang="en-AU" dirty="0" err="1"/>
              <a:t>ElGamal</a:t>
            </a:r>
            <a:r>
              <a:rPr lang="en-AU" dirty="0"/>
              <a:t> with a 0.1ms clock</a:t>
            </a:r>
          </a:p>
        </p:txBody>
      </p:sp>
      <p:graphicFrame>
        <p:nvGraphicFramePr>
          <p:cNvPr id="4" name="Object 3">
            <a:extLst>
              <a:ext uri="{FF2B5EF4-FFF2-40B4-BE49-F238E27FC236}">
                <a16:creationId xmlns:a16="http://schemas.microsoft.com/office/drawing/2014/main" id="{58B510E1-C418-7EF8-67CA-1FB8D156D6C7}"/>
              </a:ext>
            </a:extLst>
          </p:cNvPr>
          <p:cNvGraphicFramePr>
            <a:graphicFrameLocks noChangeAspect="1"/>
          </p:cNvGraphicFramePr>
          <p:nvPr>
            <p:extLst>
              <p:ext uri="{D42A27DB-BD31-4B8C-83A1-F6EECF244321}">
                <p14:modId xmlns:p14="http://schemas.microsoft.com/office/powerpoint/2010/main" val="2570600391"/>
              </p:ext>
            </p:extLst>
          </p:nvPr>
        </p:nvGraphicFramePr>
        <p:xfrm>
          <a:off x="6046770" y="2893818"/>
          <a:ext cx="6068115" cy="2568042"/>
        </p:xfrm>
        <a:graphic>
          <a:graphicData uri="http://schemas.openxmlformats.org/presentationml/2006/ole">
            <mc:AlternateContent xmlns:mc="http://schemas.openxmlformats.org/markup-compatibility/2006">
              <mc:Choice xmlns:v="urn:schemas-microsoft-com:vml" Requires="v">
                <p:oleObj name="Acrobat Document" r:id="rId2" imgW="7772125" imgH="3289094" progId="Acrobat.Document.DC">
                  <p:embed/>
                </p:oleObj>
              </mc:Choice>
              <mc:Fallback>
                <p:oleObj name="Acrobat Document" r:id="rId2" imgW="7772125" imgH="3289094" progId="Acrobat.Document.DC">
                  <p:embed/>
                  <p:pic>
                    <p:nvPicPr>
                      <p:cNvPr id="4" name="Object 3">
                        <a:extLst>
                          <a:ext uri="{FF2B5EF4-FFF2-40B4-BE49-F238E27FC236}">
                            <a16:creationId xmlns:a16="http://schemas.microsoft.com/office/drawing/2014/main" id="{58B510E1-C418-7EF8-67CA-1FB8D156D6C7}"/>
                          </a:ext>
                        </a:extLst>
                      </p:cNvPr>
                      <p:cNvPicPr/>
                      <p:nvPr/>
                    </p:nvPicPr>
                    <p:blipFill>
                      <a:blip r:embed="rId3"/>
                      <a:stretch>
                        <a:fillRect/>
                      </a:stretch>
                    </p:blipFill>
                    <p:spPr>
                      <a:xfrm>
                        <a:off x="6046770" y="2893818"/>
                        <a:ext cx="6068115" cy="2568042"/>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ED093A84-9003-4112-32B5-44EC551D8675}"/>
              </a:ext>
            </a:extLst>
          </p:cNvPr>
          <p:cNvSpPr>
            <a:spLocks noGrp="1"/>
          </p:cNvSpPr>
          <p:nvPr>
            <p:ph type="sldNum" sz="quarter" idx="4"/>
          </p:nvPr>
        </p:nvSpPr>
        <p:spPr>
          <a:xfrm>
            <a:off x="9350340" y="6492874"/>
            <a:ext cx="2743200" cy="365125"/>
          </a:xfrm>
        </p:spPr>
        <p:txBody>
          <a:bodyPr/>
          <a:lstStyle/>
          <a:p>
            <a:fld id="{734E1926-AD19-4188-A072-92295E3216F1}" type="slidenum">
              <a:rPr lang="en-AU" smtClean="0"/>
              <a:t>34</a:t>
            </a:fld>
            <a:endParaRPr lang="en-AU"/>
          </a:p>
        </p:txBody>
      </p:sp>
    </p:spTree>
    <p:extLst>
      <p:ext uri="{BB962C8B-B14F-4D97-AF65-F5344CB8AC3E}">
        <p14:creationId xmlns:p14="http://schemas.microsoft.com/office/powerpoint/2010/main" val="192828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01CAE6-009D-6AF4-CF86-D820D6CC9E43}"/>
              </a:ext>
            </a:extLst>
          </p:cNvPr>
          <p:cNvSpPr>
            <a:spLocks noGrp="1"/>
          </p:cNvSpPr>
          <p:nvPr>
            <p:ph type="title"/>
          </p:nvPr>
        </p:nvSpPr>
        <p:spPr>
          <a:xfrm>
            <a:off x="831850" y="1709738"/>
            <a:ext cx="10515600" cy="1418473"/>
          </a:xfrm>
        </p:spPr>
        <p:txBody>
          <a:bodyPr/>
          <a:lstStyle/>
          <a:p>
            <a:pPr algn="ctr"/>
            <a:r>
              <a:rPr lang="en-AU" b="1" dirty="0">
                <a:solidFill>
                  <a:srgbClr val="7030A0"/>
                </a:solidFill>
              </a:rPr>
              <a:t>How Fast can we Probe?</a:t>
            </a:r>
          </a:p>
        </p:txBody>
      </p:sp>
      <p:sp>
        <p:nvSpPr>
          <p:cNvPr id="8" name="Text Placeholder 7">
            <a:extLst>
              <a:ext uri="{FF2B5EF4-FFF2-40B4-BE49-F238E27FC236}">
                <a16:creationId xmlns:a16="http://schemas.microsoft.com/office/drawing/2014/main" id="{5FCF4DBB-6ADA-513B-950A-1B3F5815D26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B493842-AC42-8B97-395B-AC61F89B476C}"/>
              </a:ext>
            </a:extLst>
          </p:cNvPr>
          <p:cNvSpPr>
            <a:spLocks noGrp="1"/>
          </p:cNvSpPr>
          <p:nvPr>
            <p:ph type="sldNum" sz="quarter" idx="4"/>
          </p:nvPr>
        </p:nvSpPr>
        <p:spPr/>
        <p:txBody>
          <a:bodyPr/>
          <a:lstStyle/>
          <a:p>
            <a:fld id="{F618F0A8-2269-4F57-B536-6BB83F2D29DD}" type="slidenum">
              <a:rPr lang="en-AU" smtClean="0"/>
              <a:pPr/>
              <a:t>35</a:t>
            </a:fld>
            <a:endParaRPr lang="en-AU" dirty="0"/>
          </a:p>
        </p:txBody>
      </p:sp>
    </p:spTree>
    <p:extLst>
      <p:ext uri="{BB962C8B-B14F-4D97-AF65-F5344CB8AC3E}">
        <p14:creationId xmlns:p14="http://schemas.microsoft.com/office/powerpoint/2010/main" val="467360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663DAF-6BD9-937E-85A8-2F08CD0C8286}"/>
              </a:ext>
            </a:extLst>
          </p:cNvPr>
          <p:cNvSpPr>
            <a:spLocks noGrp="1"/>
          </p:cNvSpPr>
          <p:nvPr>
            <p:ph type="title"/>
          </p:nvPr>
        </p:nvSpPr>
        <p:spPr/>
        <p:txBody>
          <a:bodyPr/>
          <a:lstStyle/>
          <a:p>
            <a:r>
              <a:rPr lang="en-AU" dirty="0"/>
              <a:t>How fast can we probe?</a:t>
            </a:r>
          </a:p>
        </p:txBody>
      </p:sp>
      <p:sp>
        <p:nvSpPr>
          <p:cNvPr id="6" name="Content Placeholder 5">
            <a:extLst>
              <a:ext uri="{FF2B5EF4-FFF2-40B4-BE49-F238E27FC236}">
                <a16:creationId xmlns:a16="http://schemas.microsoft.com/office/drawing/2014/main" id="{AD5B90F4-7A04-4973-CED7-0D728411A92D}"/>
              </a:ext>
            </a:extLst>
          </p:cNvPr>
          <p:cNvSpPr>
            <a:spLocks noGrp="1"/>
          </p:cNvSpPr>
          <p:nvPr>
            <p:ph idx="1"/>
          </p:nvPr>
        </p:nvSpPr>
        <p:spPr>
          <a:xfrm>
            <a:off x="-1" y="976046"/>
            <a:ext cx="10222029" cy="5881954"/>
          </a:xfrm>
        </p:spPr>
        <p:txBody>
          <a:bodyPr/>
          <a:lstStyle/>
          <a:p>
            <a:r>
              <a:rPr lang="en-AU" dirty="0"/>
              <a:t>Probing the cache takes time</a:t>
            </a:r>
          </a:p>
          <a:p>
            <a:r>
              <a:rPr lang="en-AU" dirty="0"/>
              <a:t>Limited temporal resolution</a:t>
            </a:r>
          </a:p>
          <a:p>
            <a:pPr lvl="1"/>
            <a:r>
              <a:rPr lang="en-AU" dirty="0"/>
              <a:t>Thousands of cycles</a:t>
            </a:r>
          </a:p>
          <a:p>
            <a:endParaRPr lang="en-AU" dirty="0"/>
          </a:p>
          <a:p>
            <a:r>
              <a:rPr lang="en-AU" dirty="0" err="1"/>
              <a:t>Prime+Scope</a:t>
            </a:r>
            <a:r>
              <a:rPr lang="en-AU" dirty="0"/>
              <a:t> (CCS 2021) – 70 cycles. </a:t>
            </a:r>
          </a:p>
          <a:p>
            <a:endParaRPr lang="en-AU" dirty="0"/>
          </a:p>
        </p:txBody>
      </p:sp>
      <p:sp>
        <p:nvSpPr>
          <p:cNvPr id="4" name="Slide Number Placeholder 3">
            <a:extLst>
              <a:ext uri="{FF2B5EF4-FFF2-40B4-BE49-F238E27FC236}">
                <a16:creationId xmlns:a16="http://schemas.microsoft.com/office/drawing/2014/main" id="{93BF8233-DD44-C8E6-F76F-CF4C5FF1D763}"/>
              </a:ext>
            </a:extLst>
          </p:cNvPr>
          <p:cNvSpPr>
            <a:spLocks noGrp="1"/>
          </p:cNvSpPr>
          <p:nvPr>
            <p:ph type="sldNum" sz="quarter" idx="4"/>
          </p:nvPr>
        </p:nvSpPr>
        <p:spPr/>
        <p:txBody>
          <a:bodyPr/>
          <a:lstStyle/>
          <a:p>
            <a:r>
              <a:rPr lang="en-AU"/>
              <a:t> No Bad Time for Cache Attacks     </a:t>
            </a:r>
            <a:fld id="{F618F0A8-2269-4F57-B536-6BB83F2D29DD}" type="slidenum">
              <a:rPr lang="en-AU" smtClean="0"/>
              <a:pPr/>
              <a:t>36</a:t>
            </a:fld>
            <a:endParaRPr lang="en-AU" dirty="0"/>
          </a:p>
        </p:txBody>
      </p:sp>
    </p:spTree>
    <p:extLst>
      <p:ext uri="{BB962C8B-B14F-4D97-AF65-F5344CB8AC3E}">
        <p14:creationId xmlns:p14="http://schemas.microsoft.com/office/powerpoint/2010/main" val="2560327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9AE2-AE4E-9193-1CC0-3CB0ECF24E96}"/>
              </a:ext>
            </a:extLst>
          </p:cNvPr>
          <p:cNvSpPr>
            <a:spLocks noGrp="1"/>
          </p:cNvSpPr>
          <p:nvPr>
            <p:ph type="title"/>
          </p:nvPr>
        </p:nvSpPr>
        <p:spPr/>
        <p:txBody>
          <a:bodyPr/>
          <a:lstStyle/>
          <a:p>
            <a:r>
              <a:rPr lang="en-AU" dirty="0" err="1"/>
              <a:t>Prime+Scope</a:t>
            </a:r>
            <a:r>
              <a:rPr lang="en-AU" dirty="0"/>
              <a:t> code</a:t>
            </a:r>
          </a:p>
        </p:txBody>
      </p:sp>
      <p:sp>
        <p:nvSpPr>
          <p:cNvPr id="4" name="Slide Number Placeholder 3">
            <a:extLst>
              <a:ext uri="{FF2B5EF4-FFF2-40B4-BE49-F238E27FC236}">
                <a16:creationId xmlns:a16="http://schemas.microsoft.com/office/drawing/2014/main" id="{834959DE-C7D9-9183-1FEE-C18E6BD89B3A}"/>
              </a:ext>
            </a:extLst>
          </p:cNvPr>
          <p:cNvSpPr>
            <a:spLocks noGrp="1"/>
          </p:cNvSpPr>
          <p:nvPr>
            <p:ph type="sldNum" sz="quarter" idx="4"/>
          </p:nvPr>
        </p:nvSpPr>
        <p:spPr/>
        <p:txBody>
          <a:bodyPr/>
          <a:lstStyle/>
          <a:p>
            <a:fld id="{F618F0A8-2269-4F57-B536-6BB83F2D29DD}" type="slidenum">
              <a:rPr lang="en-AU" smtClean="0"/>
              <a:pPr/>
              <a:t>37</a:t>
            </a:fld>
            <a:endParaRPr lang="en-AU" dirty="0"/>
          </a:p>
        </p:txBody>
      </p:sp>
      <p:sp>
        <p:nvSpPr>
          <p:cNvPr id="5" name="TextBox 4">
            <a:extLst>
              <a:ext uri="{FF2B5EF4-FFF2-40B4-BE49-F238E27FC236}">
                <a16:creationId xmlns:a16="http://schemas.microsoft.com/office/drawing/2014/main" id="{A1B900F1-F1D4-9A86-6D1E-AED7EFD7285A}"/>
              </a:ext>
            </a:extLst>
          </p:cNvPr>
          <p:cNvSpPr txBox="1"/>
          <p:nvPr/>
        </p:nvSpPr>
        <p:spPr>
          <a:xfrm>
            <a:off x="1819174" y="1588167"/>
            <a:ext cx="7709837" cy="2677656"/>
          </a:xfrm>
          <a:prstGeom prst="rect">
            <a:avLst/>
          </a:prstGeom>
          <a:noFill/>
        </p:spPr>
        <p:txBody>
          <a:bodyPr wrap="square" rtlCol="0">
            <a:spAutoFit/>
          </a:bodyPr>
          <a:lstStyle/>
          <a:p>
            <a:r>
              <a:rPr lang="en-AU" sz="2800" b="1" dirty="0">
                <a:latin typeface="Courier New" panose="02070309020205020404" pitchFamily="49" charset="0"/>
                <a:cs typeface="Courier New" panose="02070309020205020404" pitchFamily="49" charset="0"/>
              </a:rPr>
              <a:t>uint32_t scope(char * address) {</a:t>
            </a:r>
          </a:p>
          <a:p>
            <a:r>
              <a:rPr lang="en-AU" sz="2800" b="1" dirty="0">
                <a:latin typeface="Courier New" panose="02070309020205020404" pitchFamily="49" charset="0"/>
                <a:cs typeface="Courier New" panose="02070309020205020404" pitchFamily="49" charset="0"/>
              </a:rPr>
              <a:t>  uint32_t start = </a:t>
            </a:r>
            <a:r>
              <a:rPr lang="en-AU" sz="2800" b="1" dirty="0" err="1">
                <a:latin typeface="Courier New" panose="02070309020205020404" pitchFamily="49" charset="0"/>
                <a:cs typeface="Courier New" panose="02070309020205020404" pitchFamily="49" charset="0"/>
              </a:rPr>
              <a:t>rdtscp</a:t>
            </a:r>
            <a:r>
              <a:rPr lang="en-AU" sz="2800" b="1" dirty="0">
                <a:latin typeface="Courier New" panose="02070309020205020404" pitchFamily="49" charset="0"/>
                <a:cs typeface="Courier New" panose="02070309020205020404" pitchFamily="49" charset="0"/>
              </a:rPr>
              <a:t>();</a:t>
            </a:r>
          </a:p>
          <a:p>
            <a:r>
              <a:rPr lang="en-AU" sz="2800" b="1" dirty="0">
                <a:latin typeface="Courier New" panose="02070309020205020404" pitchFamily="49" charset="0"/>
                <a:cs typeface="Courier New" panose="02070309020205020404" pitchFamily="49" charset="0"/>
              </a:rPr>
              <a:t>  char t = *address;</a:t>
            </a:r>
          </a:p>
          <a:p>
            <a:r>
              <a:rPr lang="en-AU" sz="2800" b="1" dirty="0">
                <a:latin typeface="Courier New" panose="02070309020205020404" pitchFamily="49" charset="0"/>
                <a:cs typeface="Courier New" panose="02070309020205020404" pitchFamily="49" charset="0"/>
              </a:rPr>
              <a:t>  uint32_t end = </a:t>
            </a:r>
            <a:r>
              <a:rPr lang="en-AU" sz="2800" b="1" dirty="0" err="1">
                <a:latin typeface="Courier New" panose="02070309020205020404" pitchFamily="49" charset="0"/>
                <a:cs typeface="Courier New" panose="02070309020205020404" pitchFamily="49" charset="0"/>
              </a:rPr>
              <a:t>rdtscp</a:t>
            </a:r>
            <a:r>
              <a:rPr lang="en-AU" sz="2800" b="1" dirty="0">
                <a:latin typeface="Courier New" panose="02070309020205020404" pitchFamily="49" charset="0"/>
                <a:cs typeface="Courier New" panose="02070309020205020404" pitchFamily="49" charset="0"/>
              </a:rPr>
              <a:t>();</a:t>
            </a:r>
          </a:p>
          <a:p>
            <a:r>
              <a:rPr lang="en-AU" sz="2800" b="1" dirty="0">
                <a:latin typeface="Courier New" panose="02070309020205020404" pitchFamily="49" charset="0"/>
                <a:cs typeface="Courier New" panose="02070309020205020404" pitchFamily="49" charset="0"/>
              </a:rPr>
              <a:t>  return end – start;</a:t>
            </a:r>
          </a:p>
          <a:p>
            <a:r>
              <a:rPr lang="en-AU" sz="2800" b="1" dirty="0">
                <a:latin typeface="Courier New" panose="02070309020205020404" pitchFamily="49" charset="0"/>
                <a:cs typeface="Courier New" panose="02070309020205020404" pitchFamily="49" charset="0"/>
              </a:rPr>
              <a:t>}</a:t>
            </a:r>
          </a:p>
        </p:txBody>
      </p:sp>
      <p:sp>
        <p:nvSpPr>
          <p:cNvPr id="6" name="Oval 5">
            <a:extLst>
              <a:ext uri="{FF2B5EF4-FFF2-40B4-BE49-F238E27FC236}">
                <a16:creationId xmlns:a16="http://schemas.microsoft.com/office/drawing/2014/main" id="{0BE3372C-547F-7952-79D4-2627CC650FE8}"/>
              </a:ext>
            </a:extLst>
          </p:cNvPr>
          <p:cNvSpPr/>
          <p:nvPr/>
        </p:nvSpPr>
        <p:spPr>
          <a:xfrm>
            <a:off x="8234412" y="2048361"/>
            <a:ext cx="2138413" cy="483083"/>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t>30 cycles</a:t>
            </a:r>
          </a:p>
        </p:txBody>
      </p:sp>
      <p:sp>
        <p:nvSpPr>
          <p:cNvPr id="7" name="Oval 6">
            <a:extLst>
              <a:ext uri="{FF2B5EF4-FFF2-40B4-BE49-F238E27FC236}">
                <a16:creationId xmlns:a16="http://schemas.microsoft.com/office/drawing/2014/main" id="{720A3C14-30AA-6AFF-B977-0015648FBC7A}"/>
              </a:ext>
            </a:extLst>
          </p:cNvPr>
          <p:cNvSpPr/>
          <p:nvPr/>
        </p:nvSpPr>
        <p:spPr>
          <a:xfrm>
            <a:off x="7812505" y="2949221"/>
            <a:ext cx="2138413" cy="483083"/>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t>30 cycles</a:t>
            </a:r>
          </a:p>
        </p:txBody>
      </p:sp>
      <p:sp>
        <p:nvSpPr>
          <p:cNvPr id="8" name="Oval 7">
            <a:extLst>
              <a:ext uri="{FF2B5EF4-FFF2-40B4-BE49-F238E27FC236}">
                <a16:creationId xmlns:a16="http://schemas.microsoft.com/office/drawing/2014/main" id="{95DBBFFC-3982-DCBE-087D-55815C601936}"/>
              </a:ext>
            </a:extLst>
          </p:cNvPr>
          <p:cNvSpPr/>
          <p:nvPr/>
        </p:nvSpPr>
        <p:spPr>
          <a:xfrm>
            <a:off x="-93847" y="1472923"/>
            <a:ext cx="2138413" cy="483083"/>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t>5 cycles</a:t>
            </a:r>
          </a:p>
        </p:txBody>
      </p:sp>
      <p:sp>
        <p:nvSpPr>
          <p:cNvPr id="9" name="Oval 8">
            <a:extLst>
              <a:ext uri="{FF2B5EF4-FFF2-40B4-BE49-F238E27FC236}">
                <a16:creationId xmlns:a16="http://schemas.microsoft.com/office/drawing/2014/main" id="{4AD1690B-41D9-5AC1-8E48-EBE2A92A1844}"/>
              </a:ext>
            </a:extLst>
          </p:cNvPr>
          <p:cNvSpPr/>
          <p:nvPr/>
        </p:nvSpPr>
        <p:spPr>
          <a:xfrm>
            <a:off x="6046770" y="2531444"/>
            <a:ext cx="2138413" cy="483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t>5 cycles</a:t>
            </a:r>
          </a:p>
        </p:txBody>
      </p:sp>
      <p:sp>
        <p:nvSpPr>
          <p:cNvPr id="10" name="Rectangle: Rounded Corners 9">
            <a:extLst>
              <a:ext uri="{FF2B5EF4-FFF2-40B4-BE49-F238E27FC236}">
                <a16:creationId xmlns:a16="http://schemas.microsoft.com/office/drawing/2014/main" id="{A3F0D07E-AB39-E16D-CB70-9DFC1B1F0951}"/>
              </a:ext>
            </a:extLst>
          </p:cNvPr>
          <p:cNvSpPr/>
          <p:nvPr/>
        </p:nvSpPr>
        <p:spPr>
          <a:xfrm>
            <a:off x="1472665" y="4658627"/>
            <a:ext cx="8595360" cy="125880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rPr>
              <a:t>Measuring time is an order of magnitude slower than a cache access</a:t>
            </a:r>
          </a:p>
        </p:txBody>
      </p:sp>
    </p:spTree>
    <p:extLst>
      <p:ext uri="{BB962C8B-B14F-4D97-AF65-F5344CB8AC3E}">
        <p14:creationId xmlns:p14="http://schemas.microsoft.com/office/powerpoint/2010/main" val="119013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3C54-8F20-9F4B-B5C0-48EBB21421B3}"/>
              </a:ext>
            </a:extLst>
          </p:cNvPr>
          <p:cNvSpPr>
            <a:spLocks noGrp="1"/>
          </p:cNvSpPr>
          <p:nvPr>
            <p:ph type="title"/>
          </p:nvPr>
        </p:nvSpPr>
        <p:spPr/>
        <p:txBody>
          <a:bodyPr/>
          <a:lstStyle/>
          <a:p>
            <a:r>
              <a:rPr lang="en-AU" dirty="0"/>
              <a:t>Using </a:t>
            </a:r>
            <a:r>
              <a:rPr lang="en-AU" dirty="0" err="1"/>
              <a:t>Prime+Store</a:t>
            </a:r>
            <a:endParaRPr lang="en-AU" dirty="0"/>
          </a:p>
        </p:txBody>
      </p:sp>
      <p:sp>
        <p:nvSpPr>
          <p:cNvPr id="3" name="Content Placeholder 2">
            <a:extLst>
              <a:ext uri="{FF2B5EF4-FFF2-40B4-BE49-F238E27FC236}">
                <a16:creationId xmlns:a16="http://schemas.microsoft.com/office/drawing/2014/main" id="{C51D38BD-D2DD-ADB2-D919-C7D6489D8E3B}"/>
              </a:ext>
            </a:extLst>
          </p:cNvPr>
          <p:cNvSpPr>
            <a:spLocks noGrp="1"/>
          </p:cNvSpPr>
          <p:nvPr>
            <p:ph idx="1"/>
          </p:nvPr>
        </p:nvSpPr>
        <p:spPr/>
        <p:txBody>
          <a:bodyPr/>
          <a:lstStyle/>
          <a:p>
            <a:r>
              <a:rPr lang="en-AU" dirty="0" err="1"/>
              <a:t>Prime+Store</a:t>
            </a:r>
            <a:r>
              <a:rPr lang="en-AU" dirty="0"/>
              <a:t> is a hammer – let’s try it on this nail.</a:t>
            </a:r>
          </a:p>
          <a:p>
            <a:endParaRPr lang="en-AU" dirty="0"/>
          </a:p>
          <a:p>
            <a:r>
              <a:rPr lang="en-AU" dirty="0"/>
              <a:t>Result: 150 cycles – branch training is not cheap</a:t>
            </a:r>
          </a:p>
        </p:txBody>
      </p:sp>
      <p:sp>
        <p:nvSpPr>
          <p:cNvPr id="4" name="Slide Number Placeholder 3">
            <a:extLst>
              <a:ext uri="{FF2B5EF4-FFF2-40B4-BE49-F238E27FC236}">
                <a16:creationId xmlns:a16="http://schemas.microsoft.com/office/drawing/2014/main" id="{6CECCB4C-4522-C17A-3198-FD7724E74EDA}"/>
              </a:ext>
            </a:extLst>
          </p:cNvPr>
          <p:cNvSpPr>
            <a:spLocks noGrp="1"/>
          </p:cNvSpPr>
          <p:nvPr>
            <p:ph type="sldNum" sz="quarter" idx="4"/>
          </p:nvPr>
        </p:nvSpPr>
        <p:spPr/>
        <p:txBody>
          <a:bodyPr/>
          <a:lstStyle/>
          <a:p>
            <a:fld id="{F618F0A8-2269-4F57-B536-6BB83F2D29DD}" type="slidenum">
              <a:rPr lang="en-AU" smtClean="0"/>
              <a:pPr/>
              <a:t>38</a:t>
            </a:fld>
            <a:endParaRPr lang="en-AU" dirty="0"/>
          </a:p>
        </p:txBody>
      </p:sp>
    </p:spTree>
    <p:extLst>
      <p:ext uri="{BB962C8B-B14F-4D97-AF65-F5344CB8AC3E}">
        <p14:creationId xmlns:p14="http://schemas.microsoft.com/office/powerpoint/2010/main" val="4137012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E04C-29F9-7C11-F894-9267A2E3688A}"/>
              </a:ext>
            </a:extLst>
          </p:cNvPr>
          <p:cNvSpPr>
            <a:spLocks noGrp="1"/>
          </p:cNvSpPr>
          <p:nvPr>
            <p:ph type="title"/>
          </p:nvPr>
        </p:nvSpPr>
        <p:spPr/>
        <p:txBody>
          <a:bodyPr/>
          <a:lstStyle/>
          <a:p>
            <a:r>
              <a:rPr lang="en-AU" dirty="0"/>
              <a:t>Return-based gates (Kaplan 2023)</a:t>
            </a:r>
          </a:p>
        </p:txBody>
      </p:sp>
      <p:sp>
        <p:nvSpPr>
          <p:cNvPr id="4" name="Slide Number Placeholder 3">
            <a:extLst>
              <a:ext uri="{FF2B5EF4-FFF2-40B4-BE49-F238E27FC236}">
                <a16:creationId xmlns:a16="http://schemas.microsoft.com/office/drawing/2014/main" id="{12066EDC-E85A-3818-A8A9-ACB3F47535BA}"/>
              </a:ext>
            </a:extLst>
          </p:cNvPr>
          <p:cNvSpPr>
            <a:spLocks noGrp="1"/>
          </p:cNvSpPr>
          <p:nvPr>
            <p:ph type="sldNum" sz="quarter" idx="4"/>
          </p:nvPr>
        </p:nvSpPr>
        <p:spPr/>
        <p:txBody>
          <a:bodyPr/>
          <a:lstStyle/>
          <a:p>
            <a:fld id="{F618F0A8-2269-4F57-B536-6BB83F2D29DD}" type="slidenum">
              <a:rPr lang="en-AU" smtClean="0"/>
              <a:pPr/>
              <a:t>39</a:t>
            </a:fld>
            <a:endParaRPr lang="en-AU" dirty="0"/>
          </a:p>
        </p:txBody>
      </p:sp>
      <p:sp>
        <p:nvSpPr>
          <p:cNvPr id="5" name="TextBox 4">
            <a:extLst>
              <a:ext uri="{FF2B5EF4-FFF2-40B4-BE49-F238E27FC236}">
                <a16:creationId xmlns:a16="http://schemas.microsoft.com/office/drawing/2014/main" id="{FD359AD7-590E-488A-B2C8-8ED86CE33122}"/>
              </a:ext>
            </a:extLst>
          </p:cNvPr>
          <p:cNvSpPr txBox="1"/>
          <p:nvPr/>
        </p:nvSpPr>
        <p:spPr>
          <a:xfrm>
            <a:off x="211755" y="972150"/>
            <a:ext cx="7709837" cy="3539430"/>
          </a:xfrm>
          <a:prstGeom prst="rect">
            <a:avLst/>
          </a:prstGeom>
          <a:noFill/>
        </p:spPr>
        <p:txBody>
          <a:bodyPr wrap="square" rtlCol="0">
            <a:spAutoFit/>
          </a:bodyPr>
          <a:lstStyle/>
          <a:p>
            <a:r>
              <a:rPr lang="en-AU" sz="2800" b="1" dirty="0">
                <a:latin typeface="Courier New" panose="02070309020205020404" pitchFamily="49" charset="0"/>
                <a:cs typeface="Courier New" panose="02070309020205020404" pitchFamily="49" charset="0"/>
              </a:rPr>
              <a:t>void </a:t>
            </a:r>
            <a:r>
              <a:rPr lang="en-AU" sz="2800" b="1" dirty="0" err="1">
                <a:latin typeface="Courier New" panose="02070309020205020404" pitchFamily="49" charset="0"/>
                <a:cs typeface="Courier New" panose="02070309020205020404" pitchFamily="49" charset="0"/>
              </a:rPr>
              <a:t>NOTGate</a:t>
            </a:r>
            <a:r>
              <a:rPr lang="en-AU" sz="2800" b="1" dirty="0">
                <a:latin typeface="Courier New" panose="02070309020205020404" pitchFamily="49" charset="0"/>
                <a:cs typeface="Courier New" panose="02070309020205020404" pitchFamily="49" charset="0"/>
              </a:rPr>
              <a:t>(char *out, char *in) {</a:t>
            </a:r>
          </a:p>
          <a:p>
            <a:r>
              <a:rPr lang="en-AU" sz="2800" b="1" dirty="0">
                <a:latin typeface="Courier New" panose="02070309020205020404" pitchFamily="49" charset="0"/>
                <a:cs typeface="Courier New" panose="02070309020205020404" pitchFamily="49" charset="0"/>
              </a:rPr>
              <a:t>  </a:t>
            </a:r>
            <a:r>
              <a:rPr lang="en-AU" sz="2800" b="1" dirty="0" err="1">
                <a:latin typeface="Courier New" panose="02070309020205020404" pitchFamily="49" charset="0"/>
                <a:cs typeface="Courier New" panose="02070309020205020404" pitchFamily="49" charset="0"/>
              </a:rPr>
              <a:t>setret</a:t>
            </a:r>
            <a:r>
              <a:rPr lang="en-AU" sz="2800" b="1" dirty="0">
                <a:latin typeface="Courier New" panose="02070309020205020404" pitchFamily="49" charset="0"/>
                <a:cs typeface="Courier New" panose="02070309020205020404" pitchFamily="49" charset="0"/>
              </a:rPr>
              <a:t>(((</a:t>
            </a:r>
            <a:r>
              <a:rPr lang="en-AU" sz="2800" b="1" dirty="0" err="1">
                <a:latin typeface="Courier New" panose="02070309020205020404" pitchFamily="49" charset="0"/>
                <a:cs typeface="Courier New" panose="02070309020205020404" pitchFamily="49" charset="0"/>
              </a:rPr>
              <a:t>uintptr_t</a:t>
            </a:r>
            <a:r>
              <a:rPr lang="en-AU" sz="2800" b="1" dirty="0">
                <a:latin typeface="Courier New" panose="02070309020205020404" pitchFamily="49" charset="0"/>
                <a:cs typeface="Courier New" panose="02070309020205020404" pitchFamily="49" charset="0"/>
              </a:rPr>
              <a:t>)&amp;&amp;out) + *in);</a:t>
            </a:r>
          </a:p>
          <a:p>
            <a:r>
              <a:rPr lang="en-AU" sz="2800" b="1" dirty="0">
                <a:latin typeface="Courier New" panose="02070309020205020404" pitchFamily="49" charset="0"/>
                <a:cs typeface="Courier New" panose="02070309020205020404" pitchFamily="49" charset="0"/>
              </a:rPr>
              <a:t>  out *= 1;</a:t>
            </a:r>
          </a:p>
          <a:p>
            <a:r>
              <a:rPr lang="en-AU" sz="2800" b="1" dirty="0">
                <a:latin typeface="Courier New" panose="02070309020205020404" pitchFamily="49" charset="0"/>
                <a:cs typeface="Courier New" panose="02070309020205020404" pitchFamily="49" charset="0"/>
              </a:rPr>
              <a:t>  out *= 1;</a:t>
            </a:r>
          </a:p>
          <a:p>
            <a:r>
              <a:rPr lang="en-AU" sz="2800" b="1" dirty="0">
                <a:latin typeface="Courier New" panose="02070309020205020404" pitchFamily="49" charset="0"/>
                <a:cs typeface="Courier New" panose="02070309020205020404" pitchFamily="49" charset="0"/>
              </a:rPr>
              <a:t>  t = *out;</a:t>
            </a:r>
          </a:p>
          <a:p>
            <a:r>
              <a:rPr lang="en-AU" sz="2800" b="1" dirty="0">
                <a:latin typeface="Courier New" panose="02070309020205020404" pitchFamily="49" charset="0"/>
                <a:cs typeface="Courier New" panose="02070309020205020404" pitchFamily="49" charset="0"/>
              </a:rPr>
              <a:t>  </a:t>
            </a:r>
            <a:r>
              <a:rPr lang="en-AU" sz="2800" b="1" dirty="0" err="1">
                <a:latin typeface="Courier New" panose="02070309020205020404" pitchFamily="49" charset="0"/>
                <a:cs typeface="Courier New" panose="02070309020205020404" pitchFamily="49" charset="0"/>
              </a:rPr>
              <a:t>lfence</a:t>
            </a:r>
            <a:r>
              <a:rPr lang="en-AU" sz="2800" b="1" dirty="0">
                <a:latin typeface="Courier New" panose="02070309020205020404" pitchFamily="49" charset="0"/>
                <a:cs typeface="Courier New" panose="02070309020205020404" pitchFamily="49" charset="0"/>
              </a:rPr>
              <a:t>();</a:t>
            </a:r>
          </a:p>
          <a:p>
            <a:r>
              <a:rPr lang="en-AU" sz="2800" b="1" dirty="0">
                <a:latin typeface="Courier New" panose="02070309020205020404" pitchFamily="49" charset="0"/>
                <a:cs typeface="Courier New" panose="02070309020205020404" pitchFamily="49" charset="0"/>
              </a:rPr>
              <a:t>out:</a:t>
            </a:r>
          </a:p>
          <a:p>
            <a:r>
              <a:rPr lang="en-AU" sz="28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9E009F6E-CCEE-D5E3-A2EA-6873DF7614C9}"/>
              </a:ext>
            </a:extLst>
          </p:cNvPr>
          <p:cNvSpPr txBox="1"/>
          <p:nvPr/>
        </p:nvSpPr>
        <p:spPr>
          <a:xfrm>
            <a:off x="211755" y="4859151"/>
            <a:ext cx="4352224" cy="1384995"/>
          </a:xfrm>
          <a:prstGeom prst="rect">
            <a:avLst/>
          </a:prstGeom>
          <a:noFill/>
        </p:spPr>
        <p:txBody>
          <a:bodyPr wrap="square" rtlCol="0">
            <a:spAutoFit/>
          </a:bodyPr>
          <a:lstStyle/>
          <a:p>
            <a:r>
              <a:rPr lang="en-AU" sz="2800" b="1" dirty="0" err="1">
                <a:latin typeface="Courier New" panose="02070309020205020404" pitchFamily="49" charset="0"/>
                <a:cs typeface="Courier New" panose="02070309020205020404" pitchFamily="49" charset="0"/>
              </a:rPr>
              <a:t>setret</a:t>
            </a:r>
            <a:r>
              <a:rPr lang="en-AU" sz="2800" b="1" dirty="0">
                <a:latin typeface="Courier New" panose="02070309020205020404" pitchFamily="49" charset="0"/>
                <a:cs typeface="Courier New" panose="02070309020205020404" pitchFamily="49" charset="0"/>
              </a:rPr>
              <a:t>: </a:t>
            </a:r>
          </a:p>
          <a:p>
            <a:r>
              <a:rPr lang="en-AU" sz="2800" b="1" dirty="0">
                <a:latin typeface="Courier New" panose="02070309020205020404" pitchFamily="49" charset="0"/>
                <a:cs typeface="Courier New" panose="02070309020205020404" pitchFamily="49" charset="0"/>
              </a:rPr>
              <a:t>  mov %</a:t>
            </a:r>
            <a:r>
              <a:rPr lang="en-AU" sz="2800" b="1" dirty="0" err="1">
                <a:latin typeface="Courier New" panose="02070309020205020404" pitchFamily="49" charset="0"/>
                <a:cs typeface="Courier New" panose="02070309020205020404" pitchFamily="49" charset="0"/>
              </a:rPr>
              <a:t>rdi</a:t>
            </a:r>
            <a:r>
              <a:rPr lang="en-AU" sz="2800" b="1" dirty="0">
                <a:latin typeface="Courier New" panose="02070309020205020404" pitchFamily="49" charset="0"/>
                <a:cs typeface="Courier New" panose="02070309020205020404" pitchFamily="49" charset="0"/>
              </a:rPr>
              <a:t>, (%</a:t>
            </a:r>
            <a:r>
              <a:rPr lang="en-AU" sz="2800" b="1" dirty="0" err="1">
                <a:latin typeface="Courier New" panose="02070309020205020404" pitchFamily="49" charset="0"/>
                <a:cs typeface="Courier New" panose="02070309020205020404" pitchFamily="49" charset="0"/>
              </a:rPr>
              <a:t>rsp</a:t>
            </a:r>
            <a:r>
              <a:rPr lang="en-AU" sz="2800" b="1" dirty="0">
                <a:latin typeface="Courier New" panose="02070309020205020404" pitchFamily="49" charset="0"/>
                <a:cs typeface="Courier New" panose="02070309020205020404" pitchFamily="49" charset="0"/>
              </a:rPr>
              <a:t>)</a:t>
            </a:r>
          </a:p>
          <a:p>
            <a:r>
              <a:rPr lang="en-AU" sz="2800" b="1" dirty="0">
                <a:latin typeface="Courier New" panose="02070309020205020404" pitchFamily="49" charset="0"/>
                <a:cs typeface="Courier New" panose="02070309020205020404" pitchFamily="49" charset="0"/>
              </a:rPr>
              <a:t>  ret </a:t>
            </a:r>
          </a:p>
        </p:txBody>
      </p:sp>
      <p:grpSp>
        <p:nvGrpSpPr>
          <p:cNvPr id="34" name="Group 33">
            <a:extLst>
              <a:ext uri="{FF2B5EF4-FFF2-40B4-BE49-F238E27FC236}">
                <a16:creationId xmlns:a16="http://schemas.microsoft.com/office/drawing/2014/main" id="{F08C6C08-DF3F-2A29-0629-A3A5DEDCD7B7}"/>
              </a:ext>
            </a:extLst>
          </p:cNvPr>
          <p:cNvGrpSpPr/>
          <p:nvPr/>
        </p:nvGrpSpPr>
        <p:grpSpPr>
          <a:xfrm>
            <a:off x="7497696" y="2347532"/>
            <a:ext cx="3705288" cy="3984172"/>
            <a:chOff x="5859942" y="1481259"/>
            <a:chExt cx="3705288" cy="3984172"/>
          </a:xfrm>
        </p:grpSpPr>
        <p:grpSp>
          <p:nvGrpSpPr>
            <p:cNvPr id="7" name="Group 6">
              <a:extLst>
                <a:ext uri="{FF2B5EF4-FFF2-40B4-BE49-F238E27FC236}">
                  <a16:creationId xmlns:a16="http://schemas.microsoft.com/office/drawing/2014/main" id="{73A46940-441C-408B-8986-A3A3FD809113}"/>
                </a:ext>
              </a:extLst>
            </p:cNvPr>
            <p:cNvGrpSpPr/>
            <p:nvPr/>
          </p:nvGrpSpPr>
          <p:grpSpPr>
            <a:xfrm>
              <a:off x="5859942" y="1481259"/>
              <a:ext cx="3705288" cy="3984172"/>
              <a:chOff x="4065814" y="1404257"/>
              <a:chExt cx="3705288" cy="3984172"/>
            </a:xfrm>
          </p:grpSpPr>
          <p:sp>
            <p:nvSpPr>
              <p:cNvPr id="8" name="Rectangle: Rounded Corners 7">
                <a:extLst>
                  <a:ext uri="{FF2B5EF4-FFF2-40B4-BE49-F238E27FC236}">
                    <a16:creationId xmlns:a16="http://schemas.microsoft.com/office/drawing/2014/main" id="{BC177350-E9E6-18F0-94C3-8A58944569C6}"/>
                  </a:ext>
                </a:extLst>
              </p:cNvPr>
              <p:cNvSpPr/>
              <p:nvPr/>
            </p:nvSpPr>
            <p:spPr>
              <a:xfrm>
                <a:off x="4065814" y="1404257"/>
                <a:ext cx="1706335" cy="3984172"/>
              </a:xfrm>
              <a:prstGeom prst="roundRect">
                <a:avLst/>
              </a:prstGeom>
              <a:solidFill>
                <a:schemeClr val="bg1">
                  <a:lumMod val="85000"/>
                </a:scheme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F17DFF88-C661-3E71-C07B-74AAE728C591}"/>
                  </a:ext>
                </a:extLst>
              </p:cNvPr>
              <p:cNvSpPr/>
              <p:nvPr/>
            </p:nvSpPr>
            <p:spPr>
              <a:xfrm>
                <a:off x="6064767" y="1404257"/>
                <a:ext cx="1706335" cy="3984172"/>
              </a:xfrm>
              <a:prstGeom prst="roundRect">
                <a:avLst/>
              </a:prstGeom>
              <a:solidFill>
                <a:schemeClr val="bg1">
                  <a:lumMod val="85000"/>
                </a:scheme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Rectangle 12">
              <a:extLst>
                <a:ext uri="{FF2B5EF4-FFF2-40B4-BE49-F238E27FC236}">
                  <a16:creationId xmlns:a16="http://schemas.microsoft.com/office/drawing/2014/main" id="{E90089F4-59A3-2D15-A1D1-3EF63EC5E134}"/>
                </a:ext>
              </a:extLst>
            </p:cNvPr>
            <p:cNvSpPr/>
            <p:nvPr/>
          </p:nvSpPr>
          <p:spPr>
            <a:xfrm>
              <a:off x="6009035" y="2610460"/>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sp>
          <p:nvSpPr>
            <p:cNvPr id="14" name="Rectangle 13">
              <a:extLst>
                <a:ext uri="{FF2B5EF4-FFF2-40B4-BE49-F238E27FC236}">
                  <a16:creationId xmlns:a16="http://schemas.microsoft.com/office/drawing/2014/main" id="{B39BB042-5220-7F9E-04AE-7D7D027C1DEA}"/>
                </a:ext>
              </a:extLst>
            </p:cNvPr>
            <p:cNvSpPr/>
            <p:nvPr/>
          </p:nvSpPr>
          <p:spPr>
            <a:xfrm>
              <a:off x="8062154" y="2610460"/>
              <a:ext cx="1397285" cy="13528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15" name="Rectangle 14">
              <a:extLst>
                <a:ext uri="{FF2B5EF4-FFF2-40B4-BE49-F238E27FC236}">
                  <a16:creationId xmlns:a16="http://schemas.microsoft.com/office/drawing/2014/main" id="{30332720-7AA6-0B1E-8255-7BA30CEC3AB1}"/>
                </a:ext>
              </a:extLst>
            </p:cNvPr>
            <p:cNvSpPr/>
            <p:nvPr/>
          </p:nvSpPr>
          <p:spPr>
            <a:xfrm>
              <a:off x="8062154" y="4423737"/>
              <a:ext cx="1397285" cy="482886"/>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*out</a:t>
              </a:r>
            </a:p>
          </p:txBody>
        </p:sp>
        <p:sp>
          <p:nvSpPr>
            <p:cNvPr id="16" name="Rectangle 15">
              <a:extLst>
                <a:ext uri="{FF2B5EF4-FFF2-40B4-BE49-F238E27FC236}">
                  <a16:creationId xmlns:a16="http://schemas.microsoft.com/office/drawing/2014/main" id="{F650E3DC-8BFA-6B21-CD91-7CA181CE78F2}"/>
                </a:ext>
              </a:extLst>
            </p:cNvPr>
            <p:cNvSpPr/>
            <p:nvPr/>
          </p:nvSpPr>
          <p:spPr>
            <a:xfrm>
              <a:off x="6009035" y="3588261"/>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return</a:t>
              </a:r>
            </a:p>
          </p:txBody>
        </p:sp>
        <p:cxnSp>
          <p:nvCxnSpPr>
            <p:cNvPr id="17" name="Straight Arrow Connector 16">
              <a:extLst>
                <a:ext uri="{FF2B5EF4-FFF2-40B4-BE49-F238E27FC236}">
                  <a16:creationId xmlns:a16="http://schemas.microsoft.com/office/drawing/2014/main" id="{B37E2423-4DF1-F4BB-9E3D-F0FFBBE90162}"/>
                </a:ext>
              </a:extLst>
            </p:cNvPr>
            <p:cNvCxnSpPr>
              <a:cxnSpLocks/>
            </p:cNvCxnSpPr>
            <p:nvPr/>
          </p:nvCxnSpPr>
          <p:spPr>
            <a:xfrm>
              <a:off x="6697404" y="1848718"/>
              <a:ext cx="10272"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8F1923-670D-3567-A5D5-5C33B23A0367}"/>
                </a:ext>
              </a:extLst>
            </p:cNvPr>
            <p:cNvCxnSpPr/>
            <p:nvPr/>
          </p:nvCxnSpPr>
          <p:spPr>
            <a:xfrm>
              <a:off x="6705961" y="3113060"/>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1229731-2551-ED40-DEC3-DD0F706CC15F}"/>
                </a:ext>
              </a:extLst>
            </p:cNvPr>
            <p:cNvCxnSpPr/>
            <p:nvPr/>
          </p:nvCxnSpPr>
          <p:spPr>
            <a:xfrm>
              <a:off x="8760796" y="3963268"/>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5FD306E-C438-3822-707C-8ACFEF3B2C36}"/>
                </a:ext>
              </a:extLst>
            </p:cNvPr>
            <p:cNvSpPr/>
            <p:nvPr/>
          </p:nvSpPr>
          <p:spPr>
            <a:xfrm>
              <a:off x="6697404" y="2043856"/>
              <a:ext cx="2044557" cy="552950"/>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Shape 20">
              <a:extLst>
                <a:ext uri="{FF2B5EF4-FFF2-40B4-BE49-F238E27FC236}">
                  <a16:creationId xmlns:a16="http://schemas.microsoft.com/office/drawing/2014/main" id="{6768F4C1-F5EC-9EE5-973A-21C1361B9B94}"/>
                </a:ext>
              </a:extLst>
            </p:cNvPr>
            <p:cNvSpPr/>
            <p:nvPr/>
          </p:nvSpPr>
          <p:spPr>
            <a:xfrm>
              <a:off x="7406228" y="2305918"/>
              <a:ext cx="1045029" cy="1543050"/>
            </a:xfrm>
            <a:custGeom>
              <a:avLst/>
              <a:gdLst>
                <a:gd name="connsiteX0" fmla="*/ 0 w 1045029"/>
                <a:gd name="connsiteY0" fmla="*/ 1543050 h 1543050"/>
                <a:gd name="connsiteX1" fmla="*/ 318407 w 1045029"/>
                <a:gd name="connsiteY1" fmla="*/ 1543050 h 1543050"/>
                <a:gd name="connsiteX2" fmla="*/ 318407 w 1045029"/>
                <a:gd name="connsiteY2" fmla="*/ 0 h 1543050"/>
                <a:gd name="connsiteX3" fmla="*/ 1045029 w 1045029"/>
                <a:gd name="connsiteY3" fmla="*/ 0 h 1543050"/>
                <a:gd name="connsiteX4" fmla="*/ 1045029 w 1045029"/>
                <a:gd name="connsiteY4" fmla="*/ 302079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9" h="1543050">
                  <a:moveTo>
                    <a:pt x="0" y="1543050"/>
                  </a:moveTo>
                  <a:lnTo>
                    <a:pt x="318407" y="1543050"/>
                  </a:lnTo>
                  <a:lnTo>
                    <a:pt x="318407" y="0"/>
                  </a:lnTo>
                  <a:lnTo>
                    <a:pt x="1045029" y="0"/>
                  </a:lnTo>
                  <a:lnTo>
                    <a:pt x="1045029" y="302079"/>
                  </a:lnTo>
                </a:path>
              </a:pathLst>
            </a:custGeom>
            <a:noFill/>
            <a:ln w="28575">
              <a:solidFill>
                <a:srgbClr val="00B05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65666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5CCA-669F-AA51-A01F-C483ED2CFA5F}"/>
              </a:ext>
            </a:extLst>
          </p:cNvPr>
          <p:cNvSpPr>
            <a:spLocks noGrp="1"/>
          </p:cNvSpPr>
          <p:nvPr>
            <p:ph type="title"/>
          </p:nvPr>
        </p:nvSpPr>
        <p:spPr/>
        <p:txBody>
          <a:bodyPr/>
          <a:lstStyle/>
          <a:p>
            <a:r>
              <a:rPr lang="en-AU" dirty="0"/>
              <a:t>Emergent Behaviour</a:t>
            </a:r>
          </a:p>
        </p:txBody>
      </p:sp>
      <p:sp>
        <p:nvSpPr>
          <p:cNvPr id="3" name="Content Placeholder 2">
            <a:extLst>
              <a:ext uri="{FF2B5EF4-FFF2-40B4-BE49-F238E27FC236}">
                <a16:creationId xmlns:a16="http://schemas.microsoft.com/office/drawing/2014/main" id="{D0C3B7A0-424F-681B-FA4B-0F3C3C704BEE}"/>
              </a:ext>
            </a:extLst>
          </p:cNvPr>
          <p:cNvSpPr>
            <a:spLocks noGrp="1"/>
          </p:cNvSpPr>
          <p:nvPr>
            <p:ph idx="1"/>
          </p:nvPr>
        </p:nvSpPr>
        <p:spPr>
          <a:xfrm>
            <a:off x="-1" y="767835"/>
            <a:ext cx="9340783" cy="6090165"/>
          </a:xfrm>
        </p:spPr>
        <p:txBody>
          <a:bodyPr/>
          <a:lstStyle/>
          <a:p>
            <a:r>
              <a:rPr lang="en-AU" dirty="0"/>
              <a:t>Game of life</a:t>
            </a:r>
          </a:p>
          <a:p>
            <a:endParaRPr lang="en-AU" dirty="0"/>
          </a:p>
          <a:p>
            <a:r>
              <a:rPr lang="en-AU" dirty="0"/>
              <a:t>A cell is born if it</a:t>
            </a:r>
            <a:br>
              <a:rPr lang="en-AU" dirty="0"/>
            </a:br>
            <a:r>
              <a:rPr lang="en-AU" dirty="0"/>
              <a:t>has 3 neighbours;</a:t>
            </a:r>
            <a:br>
              <a:rPr lang="en-AU" dirty="0"/>
            </a:br>
            <a:r>
              <a:rPr lang="en-AU" dirty="0"/>
              <a:t>survives if it has 2 or 3.</a:t>
            </a:r>
          </a:p>
          <a:p>
            <a:endParaRPr lang="en-AU" dirty="0"/>
          </a:p>
          <a:p>
            <a:r>
              <a:rPr lang="en-AU" dirty="0"/>
              <a:t>Emergent behaviour:</a:t>
            </a:r>
          </a:p>
          <a:p>
            <a:pPr lvl="1"/>
            <a:r>
              <a:rPr lang="en-AU" dirty="0"/>
              <a:t>Unintended side effect of a system </a:t>
            </a:r>
          </a:p>
        </p:txBody>
      </p:sp>
      <p:sp>
        <p:nvSpPr>
          <p:cNvPr id="4" name="Slide Number Placeholder 3">
            <a:extLst>
              <a:ext uri="{FF2B5EF4-FFF2-40B4-BE49-F238E27FC236}">
                <a16:creationId xmlns:a16="http://schemas.microsoft.com/office/drawing/2014/main" id="{2C86D913-C23A-B822-19DB-9CC60ECBFB1E}"/>
              </a:ext>
            </a:extLst>
          </p:cNvPr>
          <p:cNvSpPr>
            <a:spLocks noGrp="1"/>
          </p:cNvSpPr>
          <p:nvPr>
            <p:ph type="sldNum" sz="quarter" idx="4"/>
          </p:nvPr>
        </p:nvSpPr>
        <p:spPr/>
        <p:txBody>
          <a:bodyPr/>
          <a:lstStyle/>
          <a:p>
            <a:fld id="{F618F0A8-2269-4F57-B536-6BB83F2D29DD}" type="slidenum">
              <a:rPr lang="en-AU" smtClean="0"/>
              <a:pPr/>
              <a:t>4</a:t>
            </a:fld>
            <a:endParaRPr lang="en-AU" dirty="0"/>
          </a:p>
        </p:txBody>
      </p:sp>
      <p:pic>
        <p:nvPicPr>
          <p:cNvPr id="2050" name="Picture 2">
            <a:extLst>
              <a:ext uri="{FF2B5EF4-FFF2-40B4-BE49-F238E27FC236}">
                <a16:creationId xmlns:a16="http://schemas.microsoft.com/office/drawing/2014/main" id="{4500069B-2F71-42A4-1986-055071E6D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462" y="842481"/>
            <a:ext cx="8395636" cy="594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985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3C54-8F20-9F4B-B5C0-48EBB21421B3}"/>
              </a:ext>
            </a:extLst>
          </p:cNvPr>
          <p:cNvSpPr>
            <a:spLocks noGrp="1"/>
          </p:cNvSpPr>
          <p:nvPr>
            <p:ph type="title"/>
          </p:nvPr>
        </p:nvSpPr>
        <p:spPr/>
        <p:txBody>
          <a:bodyPr/>
          <a:lstStyle/>
          <a:p>
            <a:r>
              <a:rPr lang="en-AU" dirty="0"/>
              <a:t>Using </a:t>
            </a:r>
            <a:r>
              <a:rPr lang="en-AU" dirty="0" err="1"/>
              <a:t>Prime+Store</a:t>
            </a:r>
            <a:endParaRPr lang="en-AU" dirty="0"/>
          </a:p>
        </p:txBody>
      </p:sp>
      <p:sp>
        <p:nvSpPr>
          <p:cNvPr id="3" name="Content Placeholder 2">
            <a:extLst>
              <a:ext uri="{FF2B5EF4-FFF2-40B4-BE49-F238E27FC236}">
                <a16:creationId xmlns:a16="http://schemas.microsoft.com/office/drawing/2014/main" id="{C51D38BD-D2DD-ADB2-D919-C7D6489D8E3B}"/>
              </a:ext>
            </a:extLst>
          </p:cNvPr>
          <p:cNvSpPr>
            <a:spLocks noGrp="1"/>
          </p:cNvSpPr>
          <p:nvPr>
            <p:ph idx="1"/>
          </p:nvPr>
        </p:nvSpPr>
        <p:spPr/>
        <p:txBody>
          <a:bodyPr/>
          <a:lstStyle/>
          <a:p>
            <a:r>
              <a:rPr lang="en-AU" dirty="0" err="1"/>
              <a:t>Prime+Store</a:t>
            </a:r>
            <a:r>
              <a:rPr lang="en-AU" dirty="0"/>
              <a:t> is a hammer – let’s try it on this nail.</a:t>
            </a:r>
          </a:p>
          <a:p>
            <a:endParaRPr lang="en-AU" dirty="0"/>
          </a:p>
          <a:p>
            <a:r>
              <a:rPr lang="en-AU" dirty="0"/>
              <a:t>Result: 150 cycles – branch training is not cheap</a:t>
            </a:r>
          </a:p>
          <a:p>
            <a:endParaRPr lang="en-AU" dirty="0"/>
          </a:p>
          <a:p>
            <a:r>
              <a:rPr lang="en-AU" dirty="0" err="1"/>
              <a:t>Prime+Store</a:t>
            </a:r>
            <a:r>
              <a:rPr lang="en-AU" dirty="0"/>
              <a:t> with RET-based gates: 48 cycles.</a:t>
            </a:r>
          </a:p>
        </p:txBody>
      </p:sp>
      <p:sp>
        <p:nvSpPr>
          <p:cNvPr id="4" name="Slide Number Placeholder 3">
            <a:extLst>
              <a:ext uri="{FF2B5EF4-FFF2-40B4-BE49-F238E27FC236}">
                <a16:creationId xmlns:a16="http://schemas.microsoft.com/office/drawing/2014/main" id="{6CECCB4C-4522-C17A-3198-FD7724E74EDA}"/>
              </a:ext>
            </a:extLst>
          </p:cNvPr>
          <p:cNvSpPr>
            <a:spLocks noGrp="1"/>
          </p:cNvSpPr>
          <p:nvPr>
            <p:ph type="sldNum" sz="quarter" idx="4"/>
          </p:nvPr>
        </p:nvSpPr>
        <p:spPr/>
        <p:txBody>
          <a:bodyPr/>
          <a:lstStyle/>
          <a:p>
            <a:fld id="{F618F0A8-2269-4F57-B536-6BB83F2D29DD}" type="slidenum">
              <a:rPr lang="en-AU" smtClean="0"/>
              <a:pPr/>
              <a:t>40</a:t>
            </a:fld>
            <a:endParaRPr lang="en-AU" dirty="0"/>
          </a:p>
        </p:txBody>
      </p:sp>
      <p:grpSp>
        <p:nvGrpSpPr>
          <p:cNvPr id="8" name="Group 7">
            <a:extLst>
              <a:ext uri="{FF2B5EF4-FFF2-40B4-BE49-F238E27FC236}">
                <a16:creationId xmlns:a16="http://schemas.microsoft.com/office/drawing/2014/main" id="{4383B9B6-0C8C-CF44-A3BF-3438A82A6691}"/>
              </a:ext>
            </a:extLst>
          </p:cNvPr>
          <p:cNvGrpSpPr/>
          <p:nvPr/>
        </p:nvGrpSpPr>
        <p:grpSpPr>
          <a:xfrm>
            <a:off x="451037" y="4183317"/>
            <a:ext cx="4894653" cy="2083648"/>
            <a:chOff x="5149686" y="3402730"/>
            <a:chExt cx="4894653" cy="2083648"/>
          </a:xfrm>
        </p:grpSpPr>
        <p:sp>
          <p:nvSpPr>
            <p:cNvPr id="7" name="Rectangle: Rounded Corners 6">
              <a:extLst>
                <a:ext uri="{FF2B5EF4-FFF2-40B4-BE49-F238E27FC236}">
                  <a16:creationId xmlns:a16="http://schemas.microsoft.com/office/drawing/2014/main" id="{8ADE6B4F-7603-45A7-E483-8872C1E7887E}"/>
                </a:ext>
              </a:extLst>
            </p:cNvPr>
            <p:cNvSpPr/>
            <p:nvPr/>
          </p:nvSpPr>
          <p:spPr>
            <a:xfrm>
              <a:off x="5149686" y="3510903"/>
              <a:ext cx="4894653" cy="18673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4000" dirty="0"/>
                <a:t>48 &lt; 70 Yay!</a:t>
              </a:r>
            </a:p>
            <a:p>
              <a:endParaRPr lang="en-AU" sz="4000" dirty="0"/>
            </a:p>
            <a:p>
              <a:endParaRPr lang="en-AU" sz="4000" dirty="0"/>
            </a:p>
          </p:txBody>
        </p:sp>
        <p:pic>
          <p:nvPicPr>
            <p:cNvPr id="6" name="Picture 5">
              <a:extLst>
                <a:ext uri="{FF2B5EF4-FFF2-40B4-BE49-F238E27FC236}">
                  <a16:creationId xmlns:a16="http://schemas.microsoft.com/office/drawing/2014/main" id="{45DC4849-CC44-BCC7-0CD7-A6C05F4713A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6703" y1="50517" x2="37193" y2="60336"/>
                          <a14:foregroundMark x1="37193" y1="60336" x2="42787" y2="56977"/>
                          <a14:foregroundMark x1="42787" y1="56977" x2="48871" y2="59302"/>
                          <a14:foregroundMark x1="48871" y1="59302" x2="55250" y2="57494"/>
                          <a14:foregroundMark x1="55250" y1="57494" x2="61335" y2="52713"/>
                          <a14:foregroundMark x1="36114" y1="63824" x2="43278" y2="65504"/>
                          <a14:foregroundMark x1="43278" y1="65504" x2="55152" y2="64987"/>
                          <a14:foregroundMark x1="55152" y1="64987" x2="62414" y2="60078"/>
                          <a14:foregroundMark x1="62414" y1="60078" x2="64475" y2="59948"/>
                          <a14:foregroundMark x1="32974" y1="48191" x2="33955" y2="56460"/>
                          <a14:foregroundMark x1="33955" y1="56460" x2="32483" y2="49483"/>
                          <a14:foregroundMark x1="32483" y1="49483" x2="29637" y2="49354"/>
                        </a14:backgroundRemoval>
                      </a14:imgEffect>
                    </a14:imgLayer>
                  </a14:imgProps>
                </a:ext>
              </a:extLst>
            </a:blip>
            <a:stretch>
              <a:fillRect/>
            </a:stretch>
          </p:blipFill>
          <p:spPr>
            <a:xfrm>
              <a:off x="7301138" y="3402730"/>
              <a:ext cx="2743201" cy="2083648"/>
            </a:xfrm>
            <a:prstGeom prst="rect">
              <a:avLst/>
            </a:prstGeom>
          </p:spPr>
        </p:pic>
      </p:grpSp>
      <p:grpSp>
        <p:nvGrpSpPr>
          <p:cNvPr id="10" name="Group 9">
            <a:extLst>
              <a:ext uri="{FF2B5EF4-FFF2-40B4-BE49-F238E27FC236}">
                <a16:creationId xmlns:a16="http://schemas.microsoft.com/office/drawing/2014/main" id="{FC6E3BDD-10CE-5A3F-2D98-6C8309CCFED7}"/>
              </a:ext>
            </a:extLst>
          </p:cNvPr>
          <p:cNvGrpSpPr/>
          <p:nvPr/>
        </p:nvGrpSpPr>
        <p:grpSpPr>
          <a:xfrm>
            <a:off x="6746815" y="4298600"/>
            <a:ext cx="4822751" cy="1968365"/>
            <a:chOff x="5149686" y="3579680"/>
            <a:chExt cx="4822751" cy="1968365"/>
          </a:xfrm>
        </p:grpSpPr>
        <p:sp>
          <p:nvSpPr>
            <p:cNvPr id="9" name="Rectangle: Rounded Corners 8">
              <a:extLst>
                <a:ext uri="{FF2B5EF4-FFF2-40B4-BE49-F238E27FC236}">
                  <a16:creationId xmlns:a16="http://schemas.microsoft.com/office/drawing/2014/main" id="{F2D3C8C7-F99C-026D-B040-844E9D570297}"/>
                </a:ext>
              </a:extLst>
            </p:cNvPr>
            <p:cNvSpPr/>
            <p:nvPr/>
          </p:nvSpPr>
          <p:spPr>
            <a:xfrm>
              <a:off x="5149686" y="3579681"/>
              <a:ext cx="4822751" cy="18673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4000" dirty="0"/>
                <a:t>48 is still </a:t>
              </a:r>
              <a:br>
                <a:rPr lang="en-AU" sz="4000" dirty="0"/>
              </a:br>
              <a:r>
                <a:rPr lang="en-AU" sz="4000" dirty="0"/>
                <a:t>very slow</a:t>
              </a:r>
            </a:p>
            <a:p>
              <a:endParaRPr lang="en-AU" sz="4000" dirty="0"/>
            </a:p>
          </p:txBody>
        </p:sp>
        <p:pic>
          <p:nvPicPr>
            <p:cNvPr id="8194" name="Picture 2" descr="Thumb down emoji isolated on white background, emoticon giving dislikes 3d  rendering Stock Illustration | Adobe Stock">
              <a:extLst>
                <a:ext uri="{FF2B5EF4-FFF2-40B4-BE49-F238E27FC236}">
                  <a16:creationId xmlns:a16="http://schemas.microsoft.com/office/drawing/2014/main" id="{E0439E10-16F7-F569-C07E-6A8EC87B76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600" b="95600" l="10000" r="91200">
                          <a14:foregroundMark x1="11200" y1="60600" x2="10800" y2="71400"/>
                          <a14:foregroundMark x1="10800" y1="71400" x2="10800" y2="69400"/>
                          <a14:foregroundMark x1="24200" y1="86000" x2="24200" y2="95600"/>
                          <a14:foregroundMark x1="37600" y1="12800" x2="49000" y2="8600"/>
                          <a14:foregroundMark x1="49000" y1="8600" x2="61400" y2="8800"/>
                          <a14:foregroundMark x1="61400" y1="8800" x2="74000" y2="12000"/>
                          <a14:foregroundMark x1="50200" y1="4600" x2="61800" y2="4600"/>
                          <a14:foregroundMark x1="61800" y1="4600" x2="62200" y2="4600"/>
                          <a14:foregroundMark x1="91600" y1="34800" x2="91200" y2="45000"/>
                          <a14:foregroundMark x1="91200" y1="45000" x2="91200" y2="45000"/>
                        </a14:backgroundRemoval>
                      </a14:imgEffect>
                    </a14:imgLayer>
                  </a14:imgProps>
                </a:ext>
                <a:ext uri="{28A0092B-C50C-407E-A947-70E740481C1C}">
                  <a14:useLocalDpi xmlns:a14="http://schemas.microsoft.com/office/drawing/2010/main" val="0"/>
                </a:ext>
              </a:extLst>
            </a:blip>
            <a:srcRect/>
            <a:stretch>
              <a:fillRect/>
            </a:stretch>
          </p:blipFill>
          <p:spPr bwMode="auto">
            <a:xfrm>
              <a:off x="7890926" y="3579680"/>
              <a:ext cx="1968365" cy="19683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24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5E64-AEDD-9D86-0CD1-FF6EFDE41413}"/>
              </a:ext>
            </a:extLst>
          </p:cNvPr>
          <p:cNvSpPr>
            <a:spLocks noGrp="1"/>
          </p:cNvSpPr>
          <p:nvPr>
            <p:ph type="title"/>
          </p:nvPr>
        </p:nvSpPr>
        <p:spPr/>
        <p:txBody>
          <a:bodyPr/>
          <a:lstStyle/>
          <a:p>
            <a:r>
              <a:rPr lang="en-AU" dirty="0"/>
              <a:t> Timing analysis</a:t>
            </a:r>
          </a:p>
        </p:txBody>
      </p:sp>
      <p:sp>
        <p:nvSpPr>
          <p:cNvPr id="4" name="Slide Number Placeholder 3">
            <a:extLst>
              <a:ext uri="{FF2B5EF4-FFF2-40B4-BE49-F238E27FC236}">
                <a16:creationId xmlns:a16="http://schemas.microsoft.com/office/drawing/2014/main" id="{9C0A0DBF-455C-5EAF-EDA5-7FD34FCEBD1C}"/>
              </a:ext>
            </a:extLst>
          </p:cNvPr>
          <p:cNvSpPr>
            <a:spLocks noGrp="1"/>
          </p:cNvSpPr>
          <p:nvPr>
            <p:ph type="sldNum" sz="quarter" idx="4"/>
          </p:nvPr>
        </p:nvSpPr>
        <p:spPr/>
        <p:txBody>
          <a:bodyPr/>
          <a:lstStyle/>
          <a:p>
            <a:fld id="{F618F0A8-2269-4F57-B536-6BB83F2D29DD}" type="slidenum">
              <a:rPr lang="en-AU" smtClean="0"/>
              <a:pPr/>
              <a:t>41</a:t>
            </a:fld>
            <a:endParaRPr lang="en-AU" dirty="0"/>
          </a:p>
        </p:txBody>
      </p:sp>
      <p:sp>
        <p:nvSpPr>
          <p:cNvPr id="6" name="TextBox 5">
            <a:extLst>
              <a:ext uri="{FF2B5EF4-FFF2-40B4-BE49-F238E27FC236}">
                <a16:creationId xmlns:a16="http://schemas.microsoft.com/office/drawing/2014/main" id="{9772B512-FEC4-65A7-2E72-9A1E28A7C92A}"/>
              </a:ext>
            </a:extLst>
          </p:cNvPr>
          <p:cNvSpPr txBox="1"/>
          <p:nvPr/>
        </p:nvSpPr>
        <p:spPr>
          <a:xfrm>
            <a:off x="211755" y="972150"/>
            <a:ext cx="7709837" cy="3539430"/>
          </a:xfrm>
          <a:prstGeom prst="rect">
            <a:avLst/>
          </a:prstGeom>
          <a:noFill/>
        </p:spPr>
        <p:txBody>
          <a:bodyPr wrap="square" rtlCol="0">
            <a:spAutoFit/>
          </a:bodyPr>
          <a:lstStyle/>
          <a:p>
            <a:r>
              <a:rPr lang="en-AU" sz="2800" b="1" dirty="0">
                <a:latin typeface="Courier New" panose="02070309020205020404" pitchFamily="49" charset="0"/>
                <a:cs typeface="Courier New" panose="02070309020205020404" pitchFamily="49" charset="0"/>
              </a:rPr>
              <a:t>void </a:t>
            </a:r>
            <a:r>
              <a:rPr lang="en-AU" sz="2800" b="1" dirty="0" err="1">
                <a:latin typeface="Courier New" panose="02070309020205020404" pitchFamily="49" charset="0"/>
                <a:cs typeface="Courier New" panose="02070309020205020404" pitchFamily="49" charset="0"/>
              </a:rPr>
              <a:t>NOTGate</a:t>
            </a:r>
            <a:r>
              <a:rPr lang="en-AU" sz="2800" b="1" dirty="0">
                <a:latin typeface="Courier New" panose="02070309020205020404" pitchFamily="49" charset="0"/>
                <a:cs typeface="Courier New" panose="02070309020205020404" pitchFamily="49" charset="0"/>
              </a:rPr>
              <a:t>(char *out, char *in) {</a:t>
            </a:r>
          </a:p>
          <a:p>
            <a:r>
              <a:rPr lang="en-AU" sz="2800" b="1" dirty="0">
                <a:latin typeface="Courier New" panose="02070309020205020404" pitchFamily="49" charset="0"/>
                <a:cs typeface="Courier New" panose="02070309020205020404" pitchFamily="49" charset="0"/>
              </a:rPr>
              <a:t>  </a:t>
            </a:r>
            <a:r>
              <a:rPr lang="en-AU" sz="2800" b="1" dirty="0" err="1">
                <a:latin typeface="Courier New" panose="02070309020205020404" pitchFamily="49" charset="0"/>
                <a:cs typeface="Courier New" panose="02070309020205020404" pitchFamily="49" charset="0"/>
              </a:rPr>
              <a:t>setret</a:t>
            </a:r>
            <a:r>
              <a:rPr lang="en-AU" sz="2800" b="1" dirty="0">
                <a:latin typeface="Courier New" panose="02070309020205020404" pitchFamily="49" charset="0"/>
                <a:cs typeface="Courier New" panose="02070309020205020404" pitchFamily="49" charset="0"/>
              </a:rPr>
              <a:t>(((</a:t>
            </a:r>
            <a:r>
              <a:rPr lang="en-AU" sz="2800" b="1" dirty="0" err="1">
                <a:latin typeface="Courier New" panose="02070309020205020404" pitchFamily="49" charset="0"/>
                <a:cs typeface="Courier New" panose="02070309020205020404" pitchFamily="49" charset="0"/>
              </a:rPr>
              <a:t>uintptr_t</a:t>
            </a:r>
            <a:r>
              <a:rPr lang="en-AU" sz="2800" b="1" dirty="0">
                <a:latin typeface="Courier New" panose="02070309020205020404" pitchFamily="49" charset="0"/>
                <a:cs typeface="Courier New" panose="02070309020205020404" pitchFamily="49" charset="0"/>
              </a:rPr>
              <a:t>)&amp;&amp;out) + *in);</a:t>
            </a:r>
          </a:p>
          <a:p>
            <a:r>
              <a:rPr lang="en-AU" sz="2800" b="1" dirty="0">
                <a:latin typeface="Courier New" panose="02070309020205020404" pitchFamily="49" charset="0"/>
                <a:cs typeface="Courier New" panose="02070309020205020404" pitchFamily="49" charset="0"/>
              </a:rPr>
              <a:t>  out *= 1;</a:t>
            </a:r>
          </a:p>
          <a:p>
            <a:r>
              <a:rPr lang="en-AU" sz="2800" b="1" dirty="0">
                <a:latin typeface="Courier New" panose="02070309020205020404" pitchFamily="49" charset="0"/>
                <a:cs typeface="Courier New" panose="02070309020205020404" pitchFamily="49" charset="0"/>
              </a:rPr>
              <a:t>  out *= 1;</a:t>
            </a:r>
          </a:p>
          <a:p>
            <a:r>
              <a:rPr lang="en-AU" sz="2800" b="1" dirty="0">
                <a:latin typeface="Courier New" panose="02070309020205020404" pitchFamily="49" charset="0"/>
                <a:cs typeface="Courier New" panose="02070309020205020404" pitchFamily="49" charset="0"/>
              </a:rPr>
              <a:t>  t = *out;</a:t>
            </a:r>
          </a:p>
          <a:p>
            <a:r>
              <a:rPr lang="en-AU" sz="2800" b="1" dirty="0">
                <a:latin typeface="Courier New" panose="02070309020205020404" pitchFamily="49" charset="0"/>
                <a:cs typeface="Courier New" panose="02070309020205020404" pitchFamily="49" charset="0"/>
              </a:rPr>
              <a:t>  </a:t>
            </a:r>
            <a:r>
              <a:rPr lang="en-AU" sz="2800" b="1" dirty="0" err="1">
                <a:latin typeface="Courier New" panose="02070309020205020404" pitchFamily="49" charset="0"/>
                <a:cs typeface="Courier New" panose="02070309020205020404" pitchFamily="49" charset="0"/>
              </a:rPr>
              <a:t>lfence</a:t>
            </a:r>
            <a:r>
              <a:rPr lang="en-AU" sz="2800" b="1" dirty="0">
                <a:latin typeface="Courier New" panose="02070309020205020404" pitchFamily="49" charset="0"/>
                <a:cs typeface="Courier New" panose="02070309020205020404" pitchFamily="49" charset="0"/>
              </a:rPr>
              <a:t>();</a:t>
            </a:r>
          </a:p>
          <a:p>
            <a:r>
              <a:rPr lang="en-AU" sz="2800" b="1" dirty="0">
                <a:latin typeface="Courier New" panose="02070309020205020404" pitchFamily="49" charset="0"/>
                <a:cs typeface="Courier New" panose="02070309020205020404" pitchFamily="49" charset="0"/>
              </a:rPr>
              <a:t>out:</a:t>
            </a:r>
          </a:p>
          <a:p>
            <a:r>
              <a:rPr lang="en-AU" sz="2800" b="1"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EA1FC3D3-B401-352B-46D4-FD8ED88A43BF}"/>
              </a:ext>
            </a:extLst>
          </p:cNvPr>
          <p:cNvSpPr txBox="1"/>
          <p:nvPr/>
        </p:nvSpPr>
        <p:spPr>
          <a:xfrm>
            <a:off x="211755" y="4859151"/>
            <a:ext cx="4352224" cy="1384995"/>
          </a:xfrm>
          <a:prstGeom prst="rect">
            <a:avLst/>
          </a:prstGeom>
          <a:noFill/>
        </p:spPr>
        <p:txBody>
          <a:bodyPr wrap="square" rtlCol="0">
            <a:spAutoFit/>
          </a:bodyPr>
          <a:lstStyle/>
          <a:p>
            <a:r>
              <a:rPr lang="en-AU" sz="2800" b="1" dirty="0" err="1">
                <a:latin typeface="Courier New" panose="02070309020205020404" pitchFamily="49" charset="0"/>
                <a:cs typeface="Courier New" panose="02070309020205020404" pitchFamily="49" charset="0"/>
              </a:rPr>
              <a:t>setret</a:t>
            </a:r>
            <a:r>
              <a:rPr lang="en-AU" sz="2800" b="1" dirty="0">
                <a:latin typeface="Courier New" panose="02070309020205020404" pitchFamily="49" charset="0"/>
                <a:cs typeface="Courier New" panose="02070309020205020404" pitchFamily="49" charset="0"/>
              </a:rPr>
              <a:t>: </a:t>
            </a:r>
          </a:p>
          <a:p>
            <a:r>
              <a:rPr lang="en-AU" sz="2800" b="1" dirty="0">
                <a:latin typeface="Courier New" panose="02070309020205020404" pitchFamily="49" charset="0"/>
                <a:cs typeface="Courier New" panose="02070309020205020404" pitchFamily="49" charset="0"/>
              </a:rPr>
              <a:t>  mov %</a:t>
            </a:r>
            <a:r>
              <a:rPr lang="en-AU" sz="2800" b="1" dirty="0" err="1">
                <a:latin typeface="Courier New" panose="02070309020205020404" pitchFamily="49" charset="0"/>
                <a:cs typeface="Courier New" panose="02070309020205020404" pitchFamily="49" charset="0"/>
              </a:rPr>
              <a:t>rdi</a:t>
            </a:r>
            <a:r>
              <a:rPr lang="en-AU" sz="2800" b="1" dirty="0">
                <a:latin typeface="Courier New" panose="02070309020205020404" pitchFamily="49" charset="0"/>
                <a:cs typeface="Courier New" panose="02070309020205020404" pitchFamily="49" charset="0"/>
              </a:rPr>
              <a:t>, (%</a:t>
            </a:r>
            <a:r>
              <a:rPr lang="en-AU" sz="2800" b="1" dirty="0" err="1">
                <a:latin typeface="Courier New" panose="02070309020205020404" pitchFamily="49" charset="0"/>
                <a:cs typeface="Courier New" panose="02070309020205020404" pitchFamily="49" charset="0"/>
              </a:rPr>
              <a:t>rsp</a:t>
            </a:r>
            <a:r>
              <a:rPr lang="en-AU" sz="2800" b="1" dirty="0">
                <a:latin typeface="Courier New" panose="02070309020205020404" pitchFamily="49" charset="0"/>
                <a:cs typeface="Courier New" panose="02070309020205020404" pitchFamily="49" charset="0"/>
              </a:rPr>
              <a:t>)</a:t>
            </a:r>
          </a:p>
          <a:p>
            <a:r>
              <a:rPr lang="en-AU" sz="2800" b="1" dirty="0">
                <a:latin typeface="Courier New" panose="02070309020205020404" pitchFamily="49" charset="0"/>
                <a:cs typeface="Courier New" panose="02070309020205020404" pitchFamily="49" charset="0"/>
              </a:rPr>
              <a:t>  ret </a:t>
            </a:r>
          </a:p>
        </p:txBody>
      </p:sp>
      <p:pic>
        <p:nvPicPr>
          <p:cNvPr id="9" name="Picture 8">
            <a:extLst>
              <a:ext uri="{FF2B5EF4-FFF2-40B4-BE49-F238E27FC236}">
                <a16:creationId xmlns:a16="http://schemas.microsoft.com/office/drawing/2014/main" id="{5DAAB8F2-2A35-59D0-C751-31A2B2536103}"/>
              </a:ext>
            </a:extLst>
          </p:cNvPr>
          <p:cNvPicPr>
            <a:picLocks noChangeAspect="1"/>
          </p:cNvPicPr>
          <p:nvPr/>
        </p:nvPicPr>
        <p:blipFill>
          <a:blip r:embed="rId2"/>
          <a:stretch>
            <a:fillRect/>
          </a:stretch>
        </p:blipFill>
        <p:spPr>
          <a:xfrm>
            <a:off x="5168765" y="2045068"/>
            <a:ext cx="6105897" cy="3494640"/>
          </a:xfrm>
          <a:prstGeom prst="rect">
            <a:avLst/>
          </a:prstGeom>
        </p:spPr>
      </p:pic>
      <p:sp>
        <p:nvSpPr>
          <p:cNvPr id="10" name="TextBox 9">
            <a:extLst>
              <a:ext uri="{FF2B5EF4-FFF2-40B4-BE49-F238E27FC236}">
                <a16:creationId xmlns:a16="http://schemas.microsoft.com/office/drawing/2014/main" id="{D8042CA9-F712-FA1B-3EC6-29331D22FAF4}"/>
              </a:ext>
            </a:extLst>
          </p:cNvPr>
          <p:cNvSpPr txBox="1"/>
          <p:nvPr/>
        </p:nvSpPr>
        <p:spPr>
          <a:xfrm>
            <a:off x="5606113" y="5584498"/>
            <a:ext cx="5419023" cy="954107"/>
          </a:xfrm>
          <a:prstGeom prst="rect">
            <a:avLst/>
          </a:prstGeom>
          <a:noFill/>
        </p:spPr>
        <p:txBody>
          <a:bodyPr wrap="square" rtlCol="0">
            <a:spAutoFit/>
          </a:bodyPr>
          <a:lstStyle/>
          <a:p>
            <a:r>
              <a:rPr lang="en-AU" sz="2800" dirty="0"/>
              <a:t>+19 cycles for recovery from misprediction</a:t>
            </a:r>
          </a:p>
        </p:txBody>
      </p:sp>
    </p:spTree>
    <p:extLst>
      <p:ext uri="{BB962C8B-B14F-4D97-AF65-F5344CB8AC3E}">
        <p14:creationId xmlns:p14="http://schemas.microsoft.com/office/powerpoint/2010/main" val="14309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1CA4-8AF6-B2B3-1999-F33A2749D2BA}"/>
              </a:ext>
            </a:extLst>
          </p:cNvPr>
          <p:cNvSpPr>
            <a:spLocks noGrp="1"/>
          </p:cNvSpPr>
          <p:nvPr>
            <p:ph type="title"/>
          </p:nvPr>
        </p:nvSpPr>
        <p:spPr/>
        <p:txBody>
          <a:bodyPr/>
          <a:lstStyle/>
          <a:p>
            <a:r>
              <a:rPr lang="en-AU" dirty="0"/>
              <a:t>Tapped multi-probed gates</a:t>
            </a:r>
          </a:p>
        </p:txBody>
      </p:sp>
      <p:sp>
        <p:nvSpPr>
          <p:cNvPr id="3" name="Slide Number Placeholder 2">
            <a:extLst>
              <a:ext uri="{FF2B5EF4-FFF2-40B4-BE49-F238E27FC236}">
                <a16:creationId xmlns:a16="http://schemas.microsoft.com/office/drawing/2014/main" id="{1AFD4A69-2DA2-6DDD-7728-8431E0642B77}"/>
              </a:ext>
            </a:extLst>
          </p:cNvPr>
          <p:cNvSpPr>
            <a:spLocks noGrp="1"/>
          </p:cNvSpPr>
          <p:nvPr>
            <p:ph type="sldNum" sz="quarter" idx="4"/>
          </p:nvPr>
        </p:nvSpPr>
        <p:spPr/>
        <p:txBody>
          <a:bodyPr/>
          <a:lstStyle/>
          <a:p>
            <a:fld id="{F618F0A8-2269-4F57-B536-6BB83F2D29DD}" type="slidenum">
              <a:rPr lang="en-AU" smtClean="0"/>
              <a:pPr/>
              <a:t>42</a:t>
            </a:fld>
            <a:endParaRPr lang="en-AU" dirty="0"/>
          </a:p>
        </p:txBody>
      </p:sp>
      <p:sp>
        <p:nvSpPr>
          <p:cNvPr id="4" name="Rectangle 3">
            <a:extLst>
              <a:ext uri="{FF2B5EF4-FFF2-40B4-BE49-F238E27FC236}">
                <a16:creationId xmlns:a16="http://schemas.microsoft.com/office/drawing/2014/main" id="{71B44657-6B99-642C-851A-E02776DFB976}"/>
              </a:ext>
            </a:extLst>
          </p:cNvPr>
          <p:cNvSpPr/>
          <p:nvPr/>
        </p:nvSpPr>
        <p:spPr>
          <a:xfrm>
            <a:off x="2097349" y="3672192"/>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sp>
        <p:nvSpPr>
          <p:cNvPr id="5" name="Rectangle 4">
            <a:extLst>
              <a:ext uri="{FF2B5EF4-FFF2-40B4-BE49-F238E27FC236}">
                <a16:creationId xmlns:a16="http://schemas.microsoft.com/office/drawing/2014/main" id="{66137E22-6F4A-7FD0-8F08-340D6CF1F9FE}"/>
              </a:ext>
            </a:extLst>
          </p:cNvPr>
          <p:cNvSpPr/>
          <p:nvPr/>
        </p:nvSpPr>
        <p:spPr>
          <a:xfrm>
            <a:off x="4150468" y="3672192"/>
            <a:ext cx="1397285" cy="13528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6" name="Rectangle 5">
            <a:extLst>
              <a:ext uri="{FF2B5EF4-FFF2-40B4-BE49-F238E27FC236}">
                <a16:creationId xmlns:a16="http://schemas.microsoft.com/office/drawing/2014/main" id="{8C84A22F-FA19-DAFB-A24A-275535816B09}"/>
              </a:ext>
            </a:extLst>
          </p:cNvPr>
          <p:cNvSpPr/>
          <p:nvPr/>
        </p:nvSpPr>
        <p:spPr>
          <a:xfrm>
            <a:off x="4150468" y="5485469"/>
            <a:ext cx="1397285" cy="482886"/>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*o3</a:t>
            </a:r>
          </a:p>
        </p:txBody>
      </p:sp>
      <p:sp>
        <p:nvSpPr>
          <p:cNvPr id="7" name="Rectangle 6">
            <a:extLst>
              <a:ext uri="{FF2B5EF4-FFF2-40B4-BE49-F238E27FC236}">
                <a16:creationId xmlns:a16="http://schemas.microsoft.com/office/drawing/2014/main" id="{E24E05DC-B1BB-0B65-C0F0-463B277AFAC8}"/>
              </a:ext>
            </a:extLst>
          </p:cNvPr>
          <p:cNvSpPr/>
          <p:nvPr/>
        </p:nvSpPr>
        <p:spPr>
          <a:xfrm>
            <a:off x="2097349" y="4649993"/>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return</a:t>
            </a:r>
          </a:p>
        </p:txBody>
      </p:sp>
      <p:cxnSp>
        <p:nvCxnSpPr>
          <p:cNvPr id="8" name="Straight Arrow Connector 7">
            <a:extLst>
              <a:ext uri="{FF2B5EF4-FFF2-40B4-BE49-F238E27FC236}">
                <a16:creationId xmlns:a16="http://schemas.microsoft.com/office/drawing/2014/main" id="{23B16837-7A68-9BCE-1159-0AAA28FFA0ED}"/>
              </a:ext>
            </a:extLst>
          </p:cNvPr>
          <p:cNvCxnSpPr>
            <a:cxnSpLocks/>
          </p:cNvCxnSpPr>
          <p:nvPr/>
        </p:nvCxnSpPr>
        <p:spPr>
          <a:xfrm>
            <a:off x="2802830" y="1047642"/>
            <a:ext cx="10272"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B691B50-B9EC-FB02-F44D-17CD3C614C92}"/>
              </a:ext>
            </a:extLst>
          </p:cNvPr>
          <p:cNvCxnSpPr/>
          <p:nvPr/>
        </p:nvCxnSpPr>
        <p:spPr>
          <a:xfrm>
            <a:off x="2794275" y="4174792"/>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F223E00-39C1-1296-FDA0-6F4F3F962C5C}"/>
              </a:ext>
            </a:extLst>
          </p:cNvPr>
          <p:cNvCxnSpPr/>
          <p:nvPr/>
        </p:nvCxnSpPr>
        <p:spPr>
          <a:xfrm>
            <a:off x="4849110" y="5025000"/>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E73BAFC7-4CDB-044E-F799-85506E99DB74}"/>
              </a:ext>
            </a:extLst>
          </p:cNvPr>
          <p:cNvSpPr/>
          <p:nvPr/>
        </p:nvSpPr>
        <p:spPr>
          <a:xfrm>
            <a:off x="2785718" y="3367650"/>
            <a:ext cx="2044557" cy="290888"/>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36CEF703-28A7-147C-841D-66971ED40C57}"/>
              </a:ext>
            </a:extLst>
          </p:cNvPr>
          <p:cNvSpPr/>
          <p:nvPr/>
        </p:nvSpPr>
        <p:spPr>
          <a:xfrm>
            <a:off x="6064291" y="2694391"/>
            <a:ext cx="1397285" cy="2330609"/>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23" name="Rectangle 22">
            <a:extLst>
              <a:ext uri="{FF2B5EF4-FFF2-40B4-BE49-F238E27FC236}">
                <a16:creationId xmlns:a16="http://schemas.microsoft.com/office/drawing/2014/main" id="{2AD9D3C4-0CC1-E27F-7FF1-7DCCC9293C57}"/>
              </a:ext>
            </a:extLst>
          </p:cNvPr>
          <p:cNvSpPr/>
          <p:nvPr/>
        </p:nvSpPr>
        <p:spPr>
          <a:xfrm>
            <a:off x="6064291" y="5485469"/>
            <a:ext cx="1397285" cy="482886"/>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*o2</a:t>
            </a:r>
          </a:p>
        </p:txBody>
      </p:sp>
      <p:cxnSp>
        <p:nvCxnSpPr>
          <p:cNvPr id="24" name="Straight Arrow Connector 23">
            <a:extLst>
              <a:ext uri="{FF2B5EF4-FFF2-40B4-BE49-F238E27FC236}">
                <a16:creationId xmlns:a16="http://schemas.microsoft.com/office/drawing/2014/main" id="{15B8196C-DD6D-152C-8FB4-D64F88A9FA5C}"/>
              </a:ext>
            </a:extLst>
          </p:cNvPr>
          <p:cNvCxnSpPr/>
          <p:nvPr/>
        </p:nvCxnSpPr>
        <p:spPr>
          <a:xfrm>
            <a:off x="6762933" y="5025000"/>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880052E-17A9-57D7-C18C-FC26FB18504F}"/>
              </a:ext>
            </a:extLst>
          </p:cNvPr>
          <p:cNvSpPr/>
          <p:nvPr/>
        </p:nvSpPr>
        <p:spPr>
          <a:xfrm>
            <a:off x="2095632" y="2694391"/>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cxnSp>
        <p:nvCxnSpPr>
          <p:cNvPr id="27" name="Straight Arrow Connector 26">
            <a:extLst>
              <a:ext uri="{FF2B5EF4-FFF2-40B4-BE49-F238E27FC236}">
                <a16:creationId xmlns:a16="http://schemas.microsoft.com/office/drawing/2014/main" id="{FE1864B4-2112-FA19-4781-92742BB7E3AF}"/>
              </a:ext>
            </a:extLst>
          </p:cNvPr>
          <p:cNvCxnSpPr/>
          <p:nvPr/>
        </p:nvCxnSpPr>
        <p:spPr>
          <a:xfrm>
            <a:off x="2792558" y="3196991"/>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DD9EED2-C73A-B674-0FCB-36250D0D5694}"/>
              </a:ext>
            </a:extLst>
          </p:cNvPr>
          <p:cNvSpPr/>
          <p:nvPr/>
        </p:nvSpPr>
        <p:spPr>
          <a:xfrm>
            <a:off x="2105904" y="1780228"/>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cxnSp>
        <p:nvCxnSpPr>
          <p:cNvPr id="29" name="Straight Arrow Connector 28">
            <a:extLst>
              <a:ext uri="{FF2B5EF4-FFF2-40B4-BE49-F238E27FC236}">
                <a16:creationId xmlns:a16="http://schemas.microsoft.com/office/drawing/2014/main" id="{C8BD2B6D-4FC5-65D4-DBDC-8D4591E6C3AE}"/>
              </a:ext>
            </a:extLst>
          </p:cNvPr>
          <p:cNvCxnSpPr/>
          <p:nvPr/>
        </p:nvCxnSpPr>
        <p:spPr>
          <a:xfrm>
            <a:off x="2802830" y="2282828"/>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731B0648-8BC5-70D0-EC50-DD4FA91C8D2F}"/>
              </a:ext>
            </a:extLst>
          </p:cNvPr>
          <p:cNvSpPr/>
          <p:nvPr/>
        </p:nvSpPr>
        <p:spPr>
          <a:xfrm>
            <a:off x="2813102" y="2463618"/>
            <a:ext cx="3949828" cy="230773"/>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1BF07C41-695B-FEA4-35E4-F443D90421E9}"/>
              </a:ext>
            </a:extLst>
          </p:cNvPr>
          <p:cNvSpPr/>
          <p:nvPr/>
        </p:nvSpPr>
        <p:spPr>
          <a:xfrm>
            <a:off x="2845060" y="1472163"/>
            <a:ext cx="5955589" cy="329404"/>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3046EF32-15D7-0708-C640-726891EC365A}"/>
              </a:ext>
            </a:extLst>
          </p:cNvPr>
          <p:cNvSpPr/>
          <p:nvPr/>
        </p:nvSpPr>
        <p:spPr>
          <a:xfrm>
            <a:off x="8102007" y="1801567"/>
            <a:ext cx="1397285" cy="3254865"/>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33" name="Rectangle 32">
            <a:extLst>
              <a:ext uri="{FF2B5EF4-FFF2-40B4-BE49-F238E27FC236}">
                <a16:creationId xmlns:a16="http://schemas.microsoft.com/office/drawing/2014/main" id="{0CCFF025-C357-BBDA-C727-4127DE6BE760}"/>
              </a:ext>
            </a:extLst>
          </p:cNvPr>
          <p:cNvSpPr/>
          <p:nvPr/>
        </p:nvSpPr>
        <p:spPr>
          <a:xfrm>
            <a:off x="8102007" y="5516901"/>
            <a:ext cx="1397285" cy="482886"/>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*o2</a:t>
            </a:r>
          </a:p>
        </p:txBody>
      </p:sp>
      <p:cxnSp>
        <p:nvCxnSpPr>
          <p:cNvPr id="34" name="Straight Arrow Connector 33">
            <a:extLst>
              <a:ext uri="{FF2B5EF4-FFF2-40B4-BE49-F238E27FC236}">
                <a16:creationId xmlns:a16="http://schemas.microsoft.com/office/drawing/2014/main" id="{8DE57711-EB75-F549-170A-ABE82C8600CA}"/>
              </a:ext>
            </a:extLst>
          </p:cNvPr>
          <p:cNvCxnSpPr/>
          <p:nvPr/>
        </p:nvCxnSpPr>
        <p:spPr>
          <a:xfrm>
            <a:off x="8800649" y="5056432"/>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470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1CA4-8AF6-B2B3-1999-F33A2749D2BA}"/>
              </a:ext>
            </a:extLst>
          </p:cNvPr>
          <p:cNvSpPr>
            <a:spLocks noGrp="1"/>
          </p:cNvSpPr>
          <p:nvPr>
            <p:ph type="title"/>
          </p:nvPr>
        </p:nvSpPr>
        <p:spPr/>
        <p:txBody>
          <a:bodyPr/>
          <a:lstStyle/>
          <a:p>
            <a:r>
              <a:rPr lang="en-AU" dirty="0"/>
              <a:t>Tapped multi-probed gates</a:t>
            </a:r>
          </a:p>
        </p:txBody>
      </p:sp>
      <p:sp>
        <p:nvSpPr>
          <p:cNvPr id="3" name="Slide Number Placeholder 2">
            <a:extLst>
              <a:ext uri="{FF2B5EF4-FFF2-40B4-BE49-F238E27FC236}">
                <a16:creationId xmlns:a16="http://schemas.microsoft.com/office/drawing/2014/main" id="{1AFD4A69-2DA2-6DDD-7728-8431E0642B77}"/>
              </a:ext>
            </a:extLst>
          </p:cNvPr>
          <p:cNvSpPr>
            <a:spLocks noGrp="1"/>
          </p:cNvSpPr>
          <p:nvPr>
            <p:ph type="sldNum" sz="quarter" idx="4"/>
          </p:nvPr>
        </p:nvSpPr>
        <p:spPr/>
        <p:txBody>
          <a:bodyPr/>
          <a:lstStyle/>
          <a:p>
            <a:fld id="{F618F0A8-2269-4F57-B536-6BB83F2D29DD}" type="slidenum">
              <a:rPr lang="en-AU" smtClean="0"/>
              <a:pPr/>
              <a:t>43</a:t>
            </a:fld>
            <a:endParaRPr lang="en-AU" dirty="0"/>
          </a:p>
        </p:txBody>
      </p:sp>
      <p:sp>
        <p:nvSpPr>
          <p:cNvPr id="4" name="Rectangle 3">
            <a:extLst>
              <a:ext uri="{FF2B5EF4-FFF2-40B4-BE49-F238E27FC236}">
                <a16:creationId xmlns:a16="http://schemas.microsoft.com/office/drawing/2014/main" id="{71B44657-6B99-642C-851A-E02776DFB976}"/>
              </a:ext>
            </a:extLst>
          </p:cNvPr>
          <p:cNvSpPr/>
          <p:nvPr/>
        </p:nvSpPr>
        <p:spPr>
          <a:xfrm>
            <a:off x="2097349" y="3672192"/>
            <a:ext cx="1397285" cy="175567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sp>
        <p:nvSpPr>
          <p:cNvPr id="5" name="Rectangle 4">
            <a:extLst>
              <a:ext uri="{FF2B5EF4-FFF2-40B4-BE49-F238E27FC236}">
                <a16:creationId xmlns:a16="http://schemas.microsoft.com/office/drawing/2014/main" id="{66137E22-6F4A-7FD0-8F08-340D6CF1F9FE}"/>
              </a:ext>
            </a:extLst>
          </p:cNvPr>
          <p:cNvSpPr/>
          <p:nvPr/>
        </p:nvSpPr>
        <p:spPr>
          <a:xfrm>
            <a:off x="4150468" y="3672192"/>
            <a:ext cx="1397285" cy="13528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6" name="Rectangle 5">
            <a:extLst>
              <a:ext uri="{FF2B5EF4-FFF2-40B4-BE49-F238E27FC236}">
                <a16:creationId xmlns:a16="http://schemas.microsoft.com/office/drawing/2014/main" id="{8C84A22F-FA19-DAFB-A24A-275535816B09}"/>
              </a:ext>
            </a:extLst>
          </p:cNvPr>
          <p:cNvSpPr/>
          <p:nvPr/>
        </p:nvSpPr>
        <p:spPr>
          <a:xfrm>
            <a:off x="4150468" y="5485469"/>
            <a:ext cx="1397285" cy="48288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*o3</a:t>
            </a:r>
          </a:p>
        </p:txBody>
      </p:sp>
      <p:sp>
        <p:nvSpPr>
          <p:cNvPr id="7" name="Rectangle 6">
            <a:extLst>
              <a:ext uri="{FF2B5EF4-FFF2-40B4-BE49-F238E27FC236}">
                <a16:creationId xmlns:a16="http://schemas.microsoft.com/office/drawing/2014/main" id="{E24E05DC-B1BB-0B65-C0F0-463B277AFAC8}"/>
              </a:ext>
            </a:extLst>
          </p:cNvPr>
          <p:cNvSpPr/>
          <p:nvPr/>
        </p:nvSpPr>
        <p:spPr>
          <a:xfrm>
            <a:off x="2146417" y="5904147"/>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return</a:t>
            </a:r>
          </a:p>
        </p:txBody>
      </p:sp>
      <p:cxnSp>
        <p:nvCxnSpPr>
          <p:cNvPr id="8" name="Straight Arrow Connector 7">
            <a:extLst>
              <a:ext uri="{FF2B5EF4-FFF2-40B4-BE49-F238E27FC236}">
                <a16:creationId xmlns:a16="http://schemas.microsoft.com/office/drawing/2014/main" id="{23B16837-7A68-9BCE-1159-0AAA28FFA0ED}"/>
              </a:ext>
            </a:extLst>
          </p:cNvPr>
          <p:cNvCxnSpPr>
            <a:cxnSpLocks/>
          </p:cNvCxnSpPr>
          <p:nvPr/>
        </p:nvCxnSpPr>
        <p:spPr>
          <a:xfrm>
            <a:off x="2802830" y="1047642"/>
            <a:ext cx="10272"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B691B50-B9EC-FB02-F44D-17CD3C614C92}"/>
              </a:ext>
            </a:extLst>
          </p:cNvPr>
          <p:cNvCxnSpPr/>
          <p:nvPr/>
        </p:nvCxnSpPr>
        <p:spPr>
          <a:xfrm>
            <a:off x="2843343" y="5428946"/>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F223E00-39C1-1296-FDA0-6F4F3F962C5C}"/>
              </a:ext>
            </a:extLst>
          </p:cNvPr>
          <p:cNvCxnSpPr/>
          <p:nvPr/>
        </p:nvCxnSpPr>
        <p:spPr>
          <a:xfrm>
            <a:off x="4849110" y="5025000"/>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E73BAFC7-4CDB-044E-F799-85506E99DB74}"/>
              </a:ext>
            </a:extLst>
          </p:cNvPr>
          <p:cNvSpPr/>
          <p:nvPr/>
        </p:nvSpPr>
        <p:spPr>
          <a:xfrm>
            <a:off x="2785718" y="3367650"/>
            <a:ext cx="2044557" cy="290888"/>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36CEF703-28A7-147C-841D-66971ED40C57}"/>
              </a:ext>
            </a:extLst>
          </p:cNvPr>
          <p:cNvSpPr/>
          <p:nvPr/>
        </p:nvSpPr>
        <p:spPr>
          <a:xfrm>
            <a:off x="6064291" y="2694391"/>
            <a:ext cx="1397285" cy="2330609"/>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23" name="Rectangle 22">
            <a:extLst>
              <a:ext uri="{FF2B5EF4-FFF2-40B4-BE49-F238E27FC236}">
                <a16:creationId xmlns:a16="http://schemas.microsoft.com/office/drawing/2014/main" id="{2AD9D3C4-0CC1-E27F-7FF1-7DCCC9293C57}"/>
              </a:ext>
            </a:extLst>
          </p:cNvPr>
          <p:cNvSpPr/>
          <p:nvPr/>
        </p:nvSpPr>
        <p:spPr>
          <a:xfrm>
            <a:off x="6064291" y="5485469"/>
            <a:ext cx="1397285" cy="48288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*o2</a:t>
            </a:r>
          </a:p>
        </p:txBody>
      </p:sp>
      <p:cxnSp>
        <p:nvCxnSpPr>
          <p:cNvPr id="24" name="Straight Arrow Connector 23">
            <a:extLst>
              <a:ext uri="{FF2B5EF4-FFF2-40B4-BE49-F238E27FC236}">
                <a16:creationId xmlns:a16="http://schemas.microsoft.com/office/drawing/2014/main" id="{15B8196C-DD6D-152C-8FB4-D64F88A9FA5C}"/>
              </a:ext>
            </a:extLst>
          </p:cNvPr>
          <p:cNvCxnSpPr/>
          <p:nvPr/>
        </p:nvCxnSpPr>
        <p:spPr>
          <a:xfrm>
            <a:off x="6762933" y="5025000"/>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880052E-17A9-57D7-C18C-FC26FB18504F}"/>
              </a:ext>
            </a:extLst>
          </p:cNvPr>
          <p:cNvSpPr/>
          <p:nvPr/>
        </p:nvSpPr>
        <p:spPr>
          <a:xfrm>
            <a:off x="2095632" y="2694391"/>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cxnSp>
        <p:nvCxnSpPr>
          <p:cNvPr id="27" name="Straight Arrow Connector 26">
            <a:extLst>
              <a:ext uri="{FF2B5EF4-FFF2-40B4-BE49-F238E27FC236}">
                <a16:creationId xmlns:a16="http://schemas.microsoft.com/office/drawing/2014/main" id="{FE1864B4-2112-FA19-4781-92742BB7E3AF}"/>
              </a:ext>
            </a:extLst>
          </p:cNvPr>
          <p:cNvCxnSpPr/>
          <p:nvPr/>
        </p:nvCxnSpPr>
        <p:spPr>
          <a:xfrm>
            <a:off x="2792558" y="3196991"/>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DD9EED2-C73A-B674-0FCB-36250D0D5694}"/>
              </a:ext>
            </a:extLst>
          </p:cNvPr>
          <p:cNvSpPr/>
          <p:nvPr/>
        </p:nvSpPr>
        <p:spPr>
          <a:xfrm>
            <a:off x="2105904" y="1780228"/>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cxnSp>
        <p:nvCxnSpPr>
          <p:cNvPr id="29" name="Straight Arrow Connector 28">
            <a:extLst>
              <a:ext uri="{FF2B5EF4-FFF2-40B4-BE49-F238E27FC236}">
                <a16:creationId xmlns:a16="http://schemas.microsoft.com/office/drawing/2014/main" id="{C8BD2B6D-4FC5-65D4-DBDC-8D4591E6C3AE}"/>
              </a:ext>
            </a:extLst>
          </p:cNvPr>
          <p:cNvCxnSpPr/>
          <p:nvPr/>
        </p:nvCxnSpPr>
        <p:spPr>
          <a:xfrm>
            <a:off x="2802830" y="2282828"/>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731B0648-8BC5-70D0-EC50-DD4FA91C8D2F}"/>
              </a:ext>
            </a:extLst>
          </p:cNvPr>
          <p:cNvSpPr/>
          <p:nvPr/>
        </p:nvSpPr>
        <p:spPr>
          <a:xfrm>
            <a:off x="2813102" y="2463618"/>
            <a:ext cx="3949828" cy="230773"/>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1BF07C41-695B-FEA4-35E4-F443D90421E9}"/>
              </a:ext>
            </a:extLst>
          </p:cNvPr>
          <p:cNvSpPr/>
          <p:nvPr/>
        </p:nvSpPr>
        <p:spPr>
          <a:xfrm>
            <a:off x="2845060" y="1472163"/>
            <a:ext cx="5955589" cy="329404"/>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3046EF32-15D7-0708-C640-726891EC365A}"/>
              </a:ext>
            </a:extLst>
          </p:cNvPr>
          <p:cNvSpPr/>
          <p:nvPr/>
        </p:nvSpPr>
        <p:spPr>
          <a:xfrm>
            <a:off x="8102007" y="1801567"/>
            <a:ext cx="1397285" cy="3254865"/>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33" name="Rectangle 32">
            <a:extLst>
              <a:ext uri="{FF2B5EF4-FFF2-40B4-BE49-F238E27FC236}">
                <a16:creationId xmlns:a16="http://schemas.microsoft.com/office/drawing/2014/main" id="{0CCFF025-C357-BBDA-C727-4127DE6BE760}"/>
              </a:ext>
            </a:extLst>
          </p:cNvPr>
          <p:cNvSpPr/>
          <p:nvPr/>
        </p:nvSpPr>
        <p:spPr>
          <a:xfrm>
            <a:off x="8102007" y="5516901"/>
            <a:ext cx="1397285" cy="48288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*o2</a:t>
            </a:r>
          </a:p>
        </p:txBody>
      </p:sp>
      <p:cxnSp>
        <p:nvCxnSpPr>
          <p:cNvPr id="34" name="Straight Arrow Connector 33">
            <a:extLst>
              <a:ext uri="{FF2B5EF4-FFF2-40B4-BE49-F238E27FC236}">
                <a16:creationId xmlns:a16="http://schemas.microsoft.com/office/drawing/2014/main" id="{8DE57711-EB75-F549-170A-ABE82C8600CA}"/>
              </a:ext>
            </a:extLst>
          </p:cNvPr>
          <p:cNvCxnSpPr/>
          <p:nvPr/>
        </p:nvCxnSpPr>
        <p:spPr>
          <a:xfrm>
            <a:off x="8800649" y="5056432"/>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794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1CA4-8AF6-B2B3-1999-F33A2749D2BA}"/>
              </a:ext>
            </a:extLst>
          </p:cNvPr>
          <p:cNvSpPr>
            <a:spLocks noGrp="1"/>
          </p:cNvSpPr>
          <p:nvPr>
            <p:ph type="title"/>
          </p:nvPr>
        </p:nvSpPr>
        <p:spPr/>
        <p:txBody>
          <a:bodyPr/>
          <a:lstStyle/>
          <a:p>
            <a:r>
              <a:rPr lang="en-AU" dirty="0"/>
              <a:t>Tapped multi-probed gates</a:t>
            </a:r>
          </a:p>
        </p:txBody>
      </p:sp>
      <p:sp>
        <p:nvSpPr>
          <p:cNvPr id="3" name="Slide Number Placeholder 2">
            <a:extLst>
              <a:ext uri="{FF2B5EF4-FFF2-40B4-BE49-F238E27FC236}">
                <a16:creationId xmlns:a16="http://schemas.microsoft.com/office/drawing/2014/main" id="{1AFD4A69-2DA2-6DDD-7728-8431E0642B77}"/>
              </a:ext>
            </a:extLst>
          </p:cNvPr>
          <p:cNvSpPr>
            <a:spLocks noGrp="1"/>
          </p:cNvSpPr>
          <p:nvPr>
            <p:ph type="sldNum" sz="quarter" idx="4"/>
          </p:nvPr>
        </p:nvSpPr>
        <p:spPr/>
        <p:txBody>
          <a:bodyPr/>
          <a:lstStyle/>
          <a:p>
            <a:fld id="{F618F0A8-2269-4F57-B536-6BB83F2D29DD}" type="slidenum">
              <a:rPr lang="en-AU" smtClean="0"/>
              <a:pPr/>
              <a:t>44</a:t>
            </a:fld>
            <a:endParaRPr lang="en-AU" dirty="0"/>
          </a:p>
        </p:txBody>
      </p:sp>
      <p:sp>
        <p:nvSpPr>
          <p:cNvPr id="4" name="Rectangle 3">
            <a:extLst>
              <a:ext uri="{FF2B5EF4-FFF2-40B4-BE49-F238E27FC236}">
                <a16:creationId xmlns:a16="http://schemas.microsoft.com/office/drawing/2014/main" id="{71B44657-6B99-642C-851A-E02776DFB976}"/>
              </a:ext>
            </a:extLst>
          </p:cNvPr>
          <p:cNvSpPr/>
          <p:nvPr/>
        </p:nvSpPr>
        <p:spPr>
          <a:xfrm>
            <a:off x="1946680" y="2632900"/>
            <a:ext cx="1397285" cy="1606933"/>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sp>
        <p:nvSpPr>
          <p:cNvPr id="5" name="Rectangle 4">
            <a:extLst>
              <a:ext uri="{FF2B5EF4-FFF2-40B4-BE49-F238E27FC236}">
                <a16:creationId xmlns:a16="http://schemas.microsoft.com/office/drawing/2014/main" id="{66137E22-6F4A-7FD0-8F08-340D6CF1F9FE}"/>
              </a:ext>
            </a:extLst>
          </p:cNvPr>
          <p:cNvSpPr/>
          <p:nvPr/>
        </p:nvSpPr>
        <p:spPr>
          <a:xfrm>
            <a:off x="4060858" y="4713129"/>
            <a:ext cx="1397285" cy="1151549"/>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6" name="Rectangle 5">
            <a:extLst>
              <a:ext uri="{FF2B5EF4-FFF2-40B4-BE49-F238E27FC236}">
                <a16:creationId xmlns:a16="http://schemas.microsoft.com/office/drawing/2014/main" id="{8C84A22F-FA19-DAFB-A24A-275535816B09}"/>
              </a:ext>
            </a:extLst>
          </p:cNvPr>
          <p:cNvSpPr/>
          <p:nvPr/>
        </p:nvSpPr>
        <p:spPr>
          <a:xfrm>
            <a:off x="4042023" y="6267949"/>
            <a:ext cx="1397285" cy="419688"/>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*o3</a:t>
            </a:r>
          </a:p>
        </p:txBody>
      </p:sp>
      <p:sp>
        <p:nvSpPr>
          <p:cNvPr id="7" name="Rectangle 6">
            <a:extLst>
              <a:ext uri="{FF2B5EF4-FFF2-40B4-BE49-F238E27FC236}">
                <a16:creationId xmlns:a16="http://schemas.microsoft.com/office/drawing/2014/main" id="{E24E05DC-B1BB-0B65-C0F0-463B277AFAC8}"/>
              </a:ext>
            </a:extLst>
          </p:cNvPr>
          <p:cNvSpPr/>
          <p:nvPr/>
        </p:nvSpPr>
        <p:spPr>
          <a:xfrm>
            <a:off x="1966647" y="5608656"/>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return</a:t>
            </a:r>
          </a:p>
        </p:txBody>
      </p:sp>
      <p:cxnSp>
        <p:nvCxnSpPr>
          <p:cNvPr id="8" name="Straight Arrow Connector 7">
            <a:extLst>
              <a:ext uri="{FF2B5EF4-FFF2-40B4-BE49-F238E27FC236}">
                <a16:creationId xmlns:a16="http://schemas.microsoft.com/office/drawing/2014/main" id="{23B16837-7A68-9BCE-1159-0AAA28FFA0ED}"/>
              </a:ext>
            </a:extLst>
          </p:cNvPr>
          <p:cNvCxnSpPr>
            <a:cxnSpLocks/>
          </p:cNvCxnSpPr>
          <p:nvPr/>
        </p:nvCxnSpPr>
        <p:spPr>
          <a:xfrm>
            <a:off x="2653878" y="922513"/>
            <a:ext cx="10272" cy="753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B691B50-B9EC-FB02-F44D-17CD3C614C92}"/>
              </a:ext>
            </a:extLst>
          </p:cNvPr>
          <p:cNvCxnSpPr/>
          <p:nvPr/>
        </p:nvCxnSpPr>
        <p:spPr>
          <a:xfrm>
            <a:off x="2663573" y="5133455"/>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F223E00-39C1-1296-FDA0-6F4F3F962C5C}"/>
              </a:ext>
            </a:extLst>
          </p:cNvPr>
          <p:cNvCxnSpPr>
            <a:cxnSpLocks/>
            <a:endCxn id="6" idx="0"/>
          </p:cNvCxnSpPr>
          <p:nvPr/>
        </p:nvCxnSpPr>
        <p:spPr>
          <a:xfrm>
            <a:off x="4740665" y="5807480"/>
            <a:ext cx="1"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E73BAFC7-4CDB-044E-F799-85506E99DB74}"/>
              </a:ext>
            </a:extLst>
          </p:cNvPr>
          <p:cNvSpPr/>
          <p:nvPr/>
        </p:nvSpPr>
        <p:spPr>
          <a:xfrm>
            <a:off x="2696108" y="4408587"/>
            <a:ext cx="2044557" cy="290888"/>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36CEF703-28A7-147C-841D-66971ED40C57}"/>
              </a:ext>
            </a:extLst>
          </p:cNvPr>
          <p:cNvSpPr/>
          <p:nvPr/>
        </p:nvSpPr>
        <p:spPr>
          <a:xfrm>
            <a:off x="5915339" y="2569262"/>
            <a:ext cx="1397285" cy="2330609"/>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23" name="Rectangle 22">
            <a:extLst>
              <a:ext uri="{FF2B5EF4-FFF2-40B4-BE49-F238E27FC236}">
                <a16:creationId xmlns:a16="http://schemas.microsoft.com/office/drawing/2014/main" id="{2AD9D3C4-0CC1-E27F-7FF1-7DCCC9293C57}"/>
              </a:ext>
            </a:extLst>
          </p:cNvPr>
          <p:cNvSpPr/>
          <p:nvPr/>
        </p:nvSpPr>
        <p:spPr>
          <a:xfrm>
            <a:off x="5915339" y="5360340"/>
            <a:ext cx="1397285" cy="48288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*o2</a:t>
            </a:r>
          </a:p>
        </p:txBody>
      </p:sp>
      <p:cxnSp>
        <p:nvCxnSpPr>
          <p:cNvPr id="24" name="Straight Arrow Connector 23">
            <a:extLst>
              <a:ext uri="{FF2B5EF4-FFF2-40B4-BE49-F238E27FC236}">
                <a16:creationId xmlns:a16="http://schemas.microsoft.com/office/drawing/2014/main" id="{15B8196C-DD6D-152C-8FB4-D64F88A9FA5C}"/>
              </a:ext>
            </a:extLst>
          </p:cNvPr>
          <p:cNvCxnSpPr/>
          <p:nvPr/>
        </p:nvCxnSpPr>
        <p:spPr>
          <a:xfrm>
            <a:off x="6613981" y="4899871"/>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880052E-17A9-57D7-C18C-FC26FB18504F}"/>
              </a:ext>
            </a:extLst>
          </p:cNvPr>
          <p:cNvSpPr/>
          <p:nvPr/>
        </p:nvSpPr>
        <p:spPr>
          <a:xfrm>
            <a:off x="1986368" y="4650569"/>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cxnSp>
        <p:nvCxnSpPr>
          <p:cNvPr id="27" name="Straight Arrow Connector 26">
            <a:extLst>
              <a:ext uri="{FF2B5EF4-FFF2-40B4-BE49-F238E27FC236}">
                <a16:creationId xmlns:a16="http://schemas.microsoft.com/office/drawing/2014/main" id="{FE1864B4-2112-FA19-4781-92742BB7E3AF}"/>
              </a:ext>
            </a:extLst>
          </p:cNvPr>
          <p:cNvCxnSpPr/>
          <p:nvPr/>
        </p:nvCxnSpPr>
        <p:spPr>
          <a:xfrm>
            <a:off x="2702948" y="4237928"/>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DD9EED2-C73A-B674-0FCB-36250D0D5694}"/>
              </a:ext>
            </a:extLst>
          </p:cNvPr>
          <p:cNvSpPr/>
          <p:nvPr/>
        </p:nvSpPr>
        <p:spPr>
          <a:xfrm>
            <a:off x="1956952" y="1655099"/>
            <a:ext cx="1397285" cy="482886"/>
          </a:xfrm>
          <a:prstGeom prst="rect">
            <a:avLst/>
          </a:prstGeom>
          <a:solidFill>
            <a:srgbClr val="FF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t>Load *in</a:t>
            </a:r>
          </a:p>
        </p:txBody>
      </p:sp>
      <p:cxnSp>
        <p:nvCxnSpPr>
          <p:cNvPr id="29" name="Straight Arrow Connector 28">
            <a:extLst>
              <a:ext uri="{FF2B5EF4-FFF2-40B4-BE49-F238E27FC236}">
                <a16:creationId xmlns:a16="http://schemas.microsoft.com/office/drawing/2014/main" id="{C8BD2B6D-4FC5-65D4-DBDC-8D4591E6C3AE}"/>
              </a:ext>
            </a:extLst>
          </p:cNvPr>
          <p:cNvCxnSpPr/>
          <p:nvPr/>
        </p:nvCxnSpPr>
        <p:spPr>
          <a:xfrm>
            <a:off x="2653878" y="2157699"/>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731B0648-8BC5-70D0-EC50-DD4FA91C8D2F}"/>
              </a:ext>
            </a:extLst>
          </p:cNvPr>
          <p:cNvSpPr/>
          <p:nvPr/>
        </p:nvSpPr>
        <p:spPr>
          <a:xfrm>
            <a:off x="2664150" y="2338489"/>
            <a:ext cx="3949828" cy="230773"/>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1BF07C41-695B-FEA4-35E4-F443D90421E9}"/>
              </a:ext>
            </a:extLst>
          </p:cNvPr>
          <p:cNvSpPr/>
          <p:nvPr/>
        </p:nvSpPr>
        <p:spPr>
          <a:xfrm>
            <a:off x="2696108" y="1347034"/>
            <a:ext cx="5955589" cy="329404"/>
          </a:xfrm>
          <a:custGeom>
            <a:avLst/>
            <a:gdLst>
              <a:gd name="connsiteX0" fmla="*/ 0 w 2044557"/>
              <a:gd name="connsiteY0" fmla="*/ 0 h 256853"/>
              <a:gd name="connsiteX1" fmla="*/ 2044557 w 2044557"/>
              <a:gd name="connsiteY1" fmla="*/ 0 h 256853"/>
              <a:gd name="connsiteX2" fmla="*/ 2044557 w 2044557"/>
              <a:gd name="connsiteY2" fmla="*/ 256853 h 256853"/>
            </a:gdLst>
            <a:ahLst/>
            <a:cxnLst>
              <a:cxn ang="0">
                <a:pos x="connsiteX0" y="connsiteY0"/>
              </a:cxn>
              <a:cxn ang="0">
                <a:pos x="connsiteX1" y="connsiteY1"/>
              </a:cxn>
              <a:cxn ang="0">
                <a:pos x="connsiteX2" y="connsiteY2"/>
              </a:cxn>
            </a:cxnLst>
            <a:rect l="l" t="t" r="r" b="b"/>
            <a:pathLst>
              <a:path w="2044557" h="256853">
                <a:moveTo>
                  <a:pt x="0" y="0"/>
                </a:moveTo>
                <a:lnTo>
                  <a:pt x="2044557" y="0"/>
                </a:lnTo>
                <a:lnTo>
                  <a:pt x="2044557" y="256853"/>
                </a:lnTo>
              </a:path>
            </a:pathLst>
          </a:custGeom>
          <a:noFill/>
          <a:ln w="3810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3046EF32-15D7-0708-C640-726891EC365A}"/>
              </a:ext>
            </a:extLst>
          </p:cNvPr>
          <p:cNvSpPr/>
          <p:nvPr/>
        </p:nvSpPr>
        <p:spPr>
          <a:xfrm>
            <a:off x="7953055" y="1676438"/>
            <a:ext cx="1397285" cy="3254865"/>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lang="en-AU" sz="2400" dirty="0"/>
              <a:t>Delay</a:t>
            </a:r>
          </a:p>
          <a:p>
            <a:pPr algn="ctr"/>
            <a:endParaRPr lang="en-AU" sz="2400" dirty="0"/>
          </a:p>
        </p:txBody>
      </p:sp>
      <p:sp>
        <p:nvSpPr>
          <p:cNvPr id="33" name="Rectangle 32">
            <a:extLst>
              <a:ext uri="{FF2B5EF4-FFF2-40B4-BE49-F238E27FC236}">
                <a16:creationId xmlns:a16="http://schemas.microsoft.com/office/drawing/2014/main" id="{0CCFF025-C357-BBDA-C727-4127DE6BE760}"/>
              </a:ext>
            </a:extLst>
          </p:cNvPr>
          <p:cNvSpPr/>
          <p:nvPr/>
        </p:nvSpPr>
        <p:spPr>
          <a:xfrm>
            <a:off x="7953055" y="5391772"/>
            <a:ext cx="1397285" cy="48288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AU" sz="2400" dirty="0"/>
              <a:t>Load *o2</a:t>
            </a:r>
          </a:p>
        </p:txBody>
      </p:sp>
      <p:cxnSp>
        <p:nvCxnSpPr>
          <p:cNvPr id="34" name="Straight Arrow Connector 33">
            <a:extLst>
              <a:ext uri="{FF2B5EF4-FFF2-40B4-BE49-F238E27FC236}">
                <a16:creationId xmlns:a16="http://schemas.microsoft.com/office/drawing/2014/main" id="{8DE57711-EB75-F549-170A-ABE82C8600CA}"/>
              </a:ext>
            </a:extLst>
          </p:cNvPr>
          <p:cNvCxnSpPr/>
          <p:nvPr/>
        </p:nvCxnSpPr>
        <p:spPr>
          <a:xfrm>
            <a:off x="8651697" y="4931303"/>
            <a:ext cx="0" cy="4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437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AA88DF-2806-50B4-F344-0D8C1D44A4EA}"/>
              </a:ext>
            </a:extLst>
          </p:cNvPr>
          <p:cNvSpPr>
            <a:spLocks noGrp="1"/>
          </p:cNvSpPr>
          <p:nvPr>
            <p:ph type="title"/>
          </p:nvPr>
        </p:nvSpPr>
        <p:spPr/>
        <p:txBody>
          <a:bodyPr/>
          <a:lstStyle/>
          <a:p>
            <a:r>
              <a:rPr lang="en-AU" dirty="0"/>
              <a:t>Gate operation time</a:t>
            </a:r>
          </a:p>
        </p:txBody>
      </p:sp>
      <p:pic>
        <p:nvPicPr>
          <p:cNvPr id="7" name="Content Placeholder 6">
            <a:extLst>
              <a:ext uri="{FF2B5EF4-FFF2-40B4-BE49-F238E27FC236}">
                <a16:creationId xmlns:a16="http://schemas.microsoft.com/office/drawing/2014/main" id="{FCE4F0D7-8F11-3A62-EE08-F6C72825FAB7}"/>
              </a:ext>
            </a:extLst>
          </p:cNvPr>
          <p:cNvPicPr>
            <a:picLocks noGrp="1" noChangeAspect="1"/>
          </p:cNvPicPr>
          <p:nvPr>
            <p:ph idx="1"/>
          </p:nvPr>
        </p:nvPicPr>
        <p:blipFill>
          <a:blip r:embed="rId2"/>
          <a:stretch>
            <a:fillRect/>
          </a:stretch>
        </p:blipFill>
        <p:spPr>
          <a:xfrm>
            <a:off x="0" y="1148667"/>
            <a:ext cx="12192000" cy="5536978"/>
          </a:xfrm>
        </p:spPr>
      </p:pic>
      <p:sp>
        <p:nvSpPr>
          <p:cNvPr id="3" name="Slide Number Placeholder 2">
            <a:extLst>
              <a:ext uri="{FF2B5EF4-FFF2-40B4-BE49-F238E27FC236}">
                <a16:creationId xmlns:a16="http://schemas.microsoft.com/office/drawing/2014/main" id="{C3F2E023-3198-1C24-D85F-E2BB2FE9A54A}"/>
              </a:ext>
            </a:extLst>
          </p:cNvPr>
          <p:cNvSpPr>
            <a:spLocks noGrp="1"/>
          </p:cNvSpPr>
          <p:nvPr>
            <p:ph type="sldNum" sz="quarter" idx="4"/>
          </p:nvPr>
        </p:nvSpPr>
        <p:spPr/>
        <p:txBody>
          <a:bodyPr/>
          <a:lstStyle/>
          <a:p>
            <a:fld id="{F618F0A8-2269-4F57-B536-6BB83F2D29DD}" type="slidenum">
              <a:rPr lang="en-AU" smtClean="0"/>
              <a:pPr/>
              <a:t>45</a:t>
            </a:fld>
            <a:endParaRPr lang="en-AU" dirty="0"/>
          </a:p>
        </p:txBody>
      </p:sp>
    </p:spTree>
    <p:extLst>
      <p:ext uri="{BB962C8B-B14F-4D97-AF65-F5344CB8AC3E}">
        <p14:creationId xmlns:p14="http://schemas.microsoft.com/office/powerpoint/2010/main" val="2894430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EB17D9-D4C4-8705-B497-C9E68439150D}"/>
              </a:ext>
            </a:extLst>
          </p:cNvPr>
          <p:cNvSpPr>
            <a:spLocks noGrp="1"/>
          </p:cNvSpPr>
          <p:nvPr>
            <p:ph type="title"/>
          </p:nvPr>
        </p:nvSpPr>
        <p:spPr/>
        <p:txBody>
          <a:bodyPr/>
          <a:lstStyle/>
          <a:p>
            <a:r>
              <a:rPr lang="en-AU" dirty="0"/>
              <a:t>Gate resolution</a:t>
            </a:r>
          </a:p>
        </p:txBody>
      </p:sp>
      <p:pic>
        <p:nvPicPr>
          <p:cNvPr id="7" name="Content Placeholder 6">
            <a:extLst>
              <a:ext uri="{FF2B5EF4-FFF2-40B4-BE49-F238E27FC236}">
                <a16:creationId xmlns:a16="http://schemas.microsoft.com/office/drawing/2014/main" id="{E0F36850-C0F1-57BD-6039-27A53BF090FF}"/>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211090" y="976313"/>
            <a:ext cx="7769820" cy="5881687"/>
          </a:xfrm>
        </p:spPr>
      </p:pic>
      <p:sp>
        <p:nvSpPr>
          <p:cNvPr id="3" name="Slide Number Placeholder 2">
            <a:extLst>
              <a:ext uri="{FF2B5EF4-FFF2-40B4-BE49-F238E27FC236}">
                <a16:creationId xmlns:a16="http://schemas.microsoft.com/office/drawing/2014/main" id="{DCDE6852-F9A1-70F3-F489-BDF818F0A26B}"/>
              </a:ext>
            </a:extLst>
          </p:cNvPr>
          <p:cNvSpPr>
            <a:spLocks noGrp="1"/>
          </p:cNvSpPr>
          <p:nvPr>
            <p:ph type="sldNum" sz="quarter" idx="4"/>
          </p:nvPr>
        </p:nvSpPr>
        <p:spPr/>
        <p:txBody>
          <a:bodyPr/>
          <a:lstStyle/>
          <a:p>
            <a:fld id="{F618F0A8-2269-4F57-B536-6BB83F2D29DD}" type="slidenum">
              <a:rPr lang="en-AU" smtClean="0"/>
              <a:pPr/>
              <a:t>46</a:t>
            </a:fld>
            <a:endParaRPr lang="en-AU" dirty="0"/>
          </a:p>
        </p:txBody>
      </p:sp>
    </p:spTree>
    <p:extLst>
      <p:ext uri="{BB962C8B-B14F-4D97-AF65-F5344CB8AC3E}">
        <p14:creationId xmlns:p14="http://schemas.microsoft.com/office/powerpoint/2010/main" val="3747351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A6A2-873D-0C60-51FB-832949F861CC}"/>
              </a:ext>
            </a:extLst>
          </p:cNvPr>
          <p:cNvSpPr>
            <a:spLocks noGrp="1"/>
          </p:cNvSpPr>
          <p:nvPr>
            <p:ph type="title"/>
          </p:nvPr>
        </p:nvSpPr>
        <p:spPr/>
        <p:txBody>
          <a:bodyPr/>
          <a:lstStyle/>
          <a:p>
            <a:r>
              <a:rPr lang="en-AU" dirty="0"/>
              <a:t>Results</a:t>
            </a:r>
          </a:p>
        </p:txBody>
      </p:sp>
      <p:sp>
        <p:nvSpPr>
          <p:cNvPr id="3" name="Content Placeholder 2">
            <a:extLst>
              <a:ext uri="{FF2B5EF4-FFF2-40B4-BE49-F238E27FC236}">
                <a16:creationId xmlns:a16="http://schemas.microsoft.com/office/drawing/2014/main" id="{9B1780D4-65C2-1A2F-ED80-C32997B0A2A4}"/>
              </a:ext>
            </a:extLst>
          </p:cNvPr>
          <p:cNvSpPr>
            <a:spLocks noGrp="1"/>
          </p:cNvSpPr>
          <p:nvPr>
            <p:ph idx="1"/>
          </p:nvPr>
        </p:nvSpPr>
        <p:spPr/>
        <p:txBody>
          <a:bodyPr/>
          <a:lstStyle/>
          <a:p>
            <a:r>
              <a:rPr lang="en-AU" dirty="0"/>
              <a:t>For short runs, 5 cycles resolution</a:t>
            </a:r>
          </a:p>
          <a:p>
            <a:endParaRPr lang="en-AU" dirty="0"/>
          </a:p>
          <a:p>
            <a:r>
              <a:rPr lang="en-AU" dirty="0"/>
              <a:t>Sustained 10 cycles/probe, albeit non-uniform</a:t>
            </a:r>
          </a:p>
          <a:p>
            <a:endParaRPr lang="en-AU" dirty="0"/>
          </a:p>
          <a:p>
            <a:r>
              <a:rPr lang="en-AU" dirty="0"/>
              <a:t>Propose techniques for handling non-uniform probing</a:t>
            </a:r>
          </a:p>
          <a:p>
            <a:endParaRPr lang="en-AU" dirty="0"/>
          </a:p>
          <a:p>
            <a:r>
              <a:rPr lang="en-AU" dirty="0"/>
              <a:t>Demonstrate attacks on AES implementations</a:t>
            </a:r>
          </a:p>
          <a:p>
            <a:endParaRPr lang="en-AU" dirty="0"/>
          </a:p>
        </p:txBody>
      </p:sp>
      <p:sp>
        <p:nvSpPr>
          <p:cNvPr id="4" name="Slide Number Placeholder 3">
            <a:extLst>
              <a:ext uri="{FF2B5EF4-FFF2-40B4-BE49-F238E27FC236}">
                <a16:creationId xmlns:a16="http://schemas.microsoft.com/office/drawing/2014/main" id="{ABF607D5-D38C-0F81-77AA-E3CE8EBF9A60}"/>
              </a:ext>
            </a:extLst>
          </p:cNvPr>
          <p:cNvSpPr>
            <a:spLocks noGrp="1"/>
          </p:cNvSpPr>
          <p:nvPr>
            <p:ph type="sldNum" sz="quarter" idx="4"/>
          </p:nvPr>
        </p:nvSpPr>
        <p:spPr/>
        <p:txBody>
          <a:bodyPr/>
          <a:lstStyle/>
          <a:p>
            <a:fld id="{F618F0A8-2269-4F57-B536-6BB83F2D29DD}" type="slidenum">
              <a:rPr lang="en-AU" smtClean="0"/>
              <a:pPr/>
              <a:t>47</a:t>
            </a:fld>
            <a:endParaRPr lang="en-AU" dirty="0"/>
          </a:p>
        </p:txBody>
      </p:sp>
    </p:spTree>
    <p:extLst>
      <p:ext uri="{BB962C8B-B14F-4D97-AF65-F5344CB8AC3E}">
        <p14:creationId xmlns:p14="http://schemas.microsoft.com/office/powerpoint/2010/main" val="87472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EA9F-FB17-117A-83CC-FB52E440B357}"/>
              </a:ext>
            </a:extLst>
          </p:cNvPr>
          <p:cNvSpPr>
            <a:spLocks noGrp="1"/>
          </p:cNvSpPr>
          <p:nvPr>
            <p:ph type="title"/>
          </p:nvPr>
        </p:nvSpPr>
        <p:spPr/>
        <p:txBody>
          <a:bodyPr/>
          <a:lstStyle/>
          <a:p>
            <a:r>
              <a:rPr lang="en-AU" dirty="0"/>
              <a:t>Summary</a:t>
            </a:r>
          </a:p>
        </p:txBody>
      </p:sp>
      <p:sp>
        <p:nvSpPr>
          <p:cNvPr id="3" name="Content Placeholder 2">
            <a:extLst>
              <a:ext uri="{FF2B5EF4-FFF2-40B4-BE49-F238E27FC236}">
                <a16:creationId xmlns:a16="http://schemas.microsoft.com/office/drawing/2014/main" id="{758D8E20-51DB-ED6A-D720-BBA2A4588CC6}"/>
              </a:ext>
            </a:extLst>
          </p:cNvPr>
          <p:cNvSpPr>
            <a:spLocks noGrp="1"/>
          </p:cNvSpPr>
          <p:nvPr>
            <p:ph idx="1"/>
          </p:nvPr>
        </p:nvSpPr>
        <p:spPr>
          <a:xfrm>
            <a:off x="-1" y="976046"/>
            <a:ext cx="11338561" cy="5881954"/>
          </a:xfrm>
        </p:spPr>
        <p:txBody>
          <a:bodyPr>
            <a:normAutofit/>
          </a:bodyPr>
          <a:lstStyle/>
          <a:p>
            <a:endParaRPr lang="en-AU" dirty="0"/>
          </a:p>
          <a:p>
            <a:r>
              <a:rPr lang="en-AU" dirty="0"/>
              <a:t>Microarchitectural weird machines are a thing</a:t>
            </a:r>
          </a:p>
          <a:p>
            <a:endParaRPr lang="en-AU" dirty="0"/>
          </a:p>
          <a:p>
            <a:r>
              <a:rPr lang="en-AU" dirty="0"/>
              <a:t>Can have security impact</a:t>
            </a:r>
          </a:p>
          <a:p>
            <a:endParaRPr lang="en-AU" dirty="0"/>
          </a:p>
          <a:p>
            <a:r>
              <a:rPr lang="en-AU" dirty="0"/>
              <a:t>New emerging area – much work to do</a:t>
            </a:r>
          </a:p>
        </p:txBody>
      </p:sp>
      <p:sp>
        <p:nvSpPr>
          <p:cNvPr id="4" name="Slide Number Placeholder 3">
            <a:extLst>
              <a:ext uri="{FF2B5EF4-FFF2-40B4-BE49-F238E27FC236}">
                <a16:creationId xmlns:a16="http://schemas.microsoft.com/office/drawing/2014/main" id="{665E0072-FAF7-D984-CAB6-ED84C8B5A4F2}"/>
              </a:ext>
            </a:extLst>
          </p:cNvPr>
          <p:cNvSpPr>
            <a:spLocks noGrp="1"/>
          </p:cNvSpPr>
          <p:nvPr>
            <p:ph type="sldNum" sz="quarter" idx="4"/>
          </p:nvPr>
        </p:nvSpPr>
        <p:spPr>
          <a:xfrm>
            <a:off x="9350340" y="6492874"/>
            <a:ext cx="2743200" cy="365125"/>
          </a:xfrm>
        </p:spPr>
        <p:txBody>
          <a:bodyPr/>
          <a:lstStyle/>
          <a:p>
            <a:fld id="{F618F0A8-2269-4F57-B536-6BB83F2D29DD}" type="slidenum">
              <a:rPr lang="en-AU" smtClean="0"/>
              <a:t>48</a:t>
            </a:fld>
            <a:endParaRPr lang="en-AU"/>
          </a:p>
        </p:txBody>
      </p:sp>
    </p:spTree>
    <p:extLst>
      <p:ext uri="{BB962C8B-B14F-4D97-AF65-F5344CB8AC3E}">
        <p14:creationId xmlns:p14="http://schemas.microsoft.com/office/powerpoint/2010/main" val="142159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052D-4698-D897-E0A4-33993D18FBBE}"/>
              </a:ext>
            </a:extLst>
          </p:cNvPr>
          <p:cNvSpPr>
            <a:spLocks noGrp="1"/>
          </p:cNvSpPr>
          <p:nvPr>
            <p:ph type="title"/>
          </p:nvPr>
        </p:nvSpPr>
        <p:spPr/>
        <p:txBody>
          <a:bodyPr/>
          <a:lstStyle/>
          <a:p>
            <a:r>
              <a:rPr lang="en-AU" dirty="0"/>
              <a:t>More examples</a:t>
            </a:r>
          </a:p>
        </p:txBody>
      </p:sp>
      <p:sp>
        <p:nvSpPr>
          <p:cNvPr id="3" name="Content Placeholder 2">
            <a:extLst>
              <a:ext uri="{FF2B5EF4-FFF2-40B4-BE49-F238E27FC236}">
                <a16:creationId xmlns:a16="http://schemas.microsoft.com/office/drawing/2014/main" id="{52D148AE-AA06-6AA1-D0E2-179ECE5F937E}"/>
              </a:ext>
            </a:extLst>
          </p:cNvPr>
          <p:cNvSpPr>
            <a:spLocks noGrp="1"/>
          </p:cNvSpPr>
          <p:nvPr>
            <p:ph idx="1"/>
          </p:nvPr>
        </p:nvSpPr>
        <p:spPr>
          <a:xfrm>
            <a:off x="0" y="6102416"/>
            <a:ext cx="12192000" cy="755583"/>
          </a:xfrm>
        </p:spPr>
        <p:txBody>
          <a:bodyPr>
            <a:normAutofit/>
          </a:bodyPr>
          <a:lstStyle/>
          <a:p>
            <a:pPr marL="0" indent="0">
              <a:buNone/>
            </a:pPr>
            <a:r>
              <a:rPr lang="en-AU" dirty="0"/>
              <a:t>From: </a:t>
            </a:r>
            <a:r>
              <a:rPr lang="en-GB" dirty="0"/>
              <a:t>https://experiments.withgoogle.com/conway-game-of-life</a:t>
            </a:r>
            <a:endParaRPr lang="en-AU" dirty="0"/>
          </a:p>
        </p:txBody>
      </p:sp>
      <p:sp>
        <p:nvSpPr>
          <p:cNvPr id="4" name="Slide Number Placeholder 3">
            <a:extLst>
              <a:ext uri="{FF2B5EF4-FFF2-40B4-BE49-F238E27FC236}">
                <a16:creationId xmlns:a16="http://schemas.microsoft.com/office/drawing/2014/main" id="{0944907C-8343-2809-5625-F9E858BCAE2E}"/>
              </a:ext>
            </a:extLst>
          </p:cNvPr>
          <p:cNvSpPr>
            <a:spLocks noGrp="1"/>
          </p:cNvSpPr>
          <p:nvPr>
            <p:ph type="sldNum" sz="quarter" idx="4"/>
          </p:nvPr>
        </p:nvSpPr>
        <p:spPr/>
        <p:txBody>
          <a:bodyPr/>
          <a:lstStyle/>
          <a:p>
            <a:fld id="{F618F0A8-2269-4F57-B536-6BB83F2D29DD}" type="slidenum">
              <a:rPr lang="en-AU" smtClean="0"/>
              <a:pPr/>
              <a:t>5</a:t>
            </a:fld>
            <a:endParaRPr lang="en-AU" dirty="0"/>
          </a:p>
        </p:txBody>
      </p:sp>
      <p:pic>
        <p:nvPicPr>
          <p:cNvPr id="11266" name="Picture 2">
            <a:extLst>
              <a:ext uri="{FF2B5EF4-FFF2-40B4-BE49-F238E27FC236}">
                <a16:creationId xmlns:a16="http://schemas.microsoft.com/office/drawing/2014/main" id="{8EE6D80A-40A9-2E89-D176-4CD004AAC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997702"/>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508AFB59-7E34-34AC-9D97-0F18E63CE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76" y="9906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65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8870211" y="1631454"/>
            <a:ext cx="783379" cy="655234"/>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
              <a:cs typeface=""/>
            </a:endParaRPr>
          </a:p>
        </p:txBody>
      </p:sp>
      <p:sp>
        <p:nvSpPr>
          <p:cNvPr id="36" name="Rectangle 35"/>
          <p:cNvSpPr/>
          <p:nvPr/>
        </p:nvSpPr>
        <p:spPr>
          <a:xfrm>
            <a:off x="8400888" y="2739199"/>
            <a:ext cx="2002559" cy="28371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34" name="Rectangle 33"/>
          <p:cNvSpPr/>
          <p:nvPr/>
        </p:nvSpPr>
        <p:spPr>
          <a:xfrm>
            <a:off x="7193065" y="4898862"/>
            <a:ext cx="3634631" cy="28371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43" name="Rectangle 42"/>
          <p:cNvSpPr/>
          <p:nvPr/>
        </p:nvSpPr>
        <p:spPr>
          <a:xfrm>
            <a:off x="8167366" y="4898862"/>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40" name="Rectangle 39"/>
          <p:cNvSpPr/>
          <p:nvPr/>
        </p:nvSpPr>
        <p:spPr>
          <a:xfrm>
            <a:off x="8167366" y="4898862"/>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41" name="Rectangle 40"/>
          <p:cNvSpPr/>
          <p:nvPr/>
        </p:nvSpPr>
        <p:spPr>
          <a:xfrm>
            <a:off x="8167366" y="4898862"/>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42" name="Rectangle 41"/>
          <p:cNvSpPr/>
          <p:nvPr/>
        </p:nvSpPr>
        <p:spPr>
          <a:xfrm>
            <a:off x="8167366" y="4898862"/>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2" name="Title 1"/>
          <p:cNvSpPr>
            <a:spLocks noGrp="1"/>
          </p:cNvSpPr>
          <p:nvPr>
            <p:ph type="title"/>
          </p:nvPr>
        </p:nvSpPr>
        <p:spPr/>
        <p:txBody>
          <a:bodyPr/>
          <a:lstStyle/>
          <a:p>
            <a:r>
              <a:rPr lang="en-US" dirty="0"/>
              <a:t>The memory wall</a:t>
            </a:r>
          </a:p>
        </p:txBody>
      </p:sp>
      <p:sp>
        <p:nvSpPr>
          <p:cNvPr id="6" name="Content Placeholder 5">
            <a:extLst>
              <a:ext uri="{FF2B5EF4-FFF2-40B4-BE49-F238E27FC236}">
                <a16:creationId xmlns:a16="http://schemas.microsoft.com/office/drawing/2014/main" id="{982B7505-9A03-7CFC-3AF6-15162D86F10C}"/>
              </a:ext>
            </a:extLst>
          </p:cNvPr>
          <p:cNvSpPr>
            <a:spLocks noGrp="1"/>
          </p:cNvSpPr>
          <p:nvPr>
            <p:ph idx="1"/>
          </p:nvPr>
        </p:nvSpPr>
        <p:spPr/>
        <p:txBody>
          <a:bodyPr/>
          <a:lstStyle/>
          <a:p>
            <a:r>
              <a:rPr lang="en-AU" dirty="0"/>
              <a:t>Processors are fast</a:t>
            </a:r>
          </a:p>
          <a:p>
            <a:r>
              <a:rPr lang="en-AU" dirty="0"/>
              <a:t>Memory is slow</a:t>
            </a:r>
          </a:p>
          <a:p>
            <a:r>
              <a:rPr lang="en-AU" dirty="0"/>
              <a:t>Slows execution when waiting for data</a:t>
            </a:r>
          </a:p>
          <a:p>
            <a:endParaRPr lang="en-AU" dirty="0"/>
          </a:p>
          <a:p>
            <a:r>
              <a:rPr lang="en-AU" dirty="0"/>
              <a:t>Cache: a small bank of fast memory</a:t>
            </a:r>
            <a:br>
              <a:rPr lang="en-AU" dirty="0"/>
            </a:br>
            <a:r>
              <a:rPr lang="en-AU" dirty="0"/>
              <a:t>Exploit locality to improve performance</a:t>
            </a:r>
          </a:p>
          <a:p>
            <a:r>
              <a:rPr lang="en-AU" dirty="0"/>
              <a:t>Stores recently accessed data for</a:t>
            </a:r>
            <a:br>
              <a:rPr lang="en-AU" dirty="0"/>
            </a:br>
            <a:r>
              <a:rPr lang="en-AU" dirty="0"/>
              <a:t>quick future access</a:t>
            </a:r>
          </a:p>
        </p:txBody>
      </p:sp>
      <p:sp>
        <p:nvSpPr>
          <p:cNvPr id="3" name="Slide Number Placeholder 2">
            <a:extLst>
              <a:ext uri="{FF2B5EF4-FFF2-40B4-BE49-F238E27FC236}">
                <a16:creationId xmlns:a16="http://schemas.microsoft.com/office/drawing/2014/main" id="{F5BF789D-64D0-F64C-C23B-6ACA88AEE36D}"/>
              </a:ext>
            </a:extLst>
          </p:cNvPr>
          <p:cNvSpPr>
            <a:spLocks noGrp="1"/>
          </p:cNvSpPr>
          <p:nvPr>
            <p:ph type="sldNum" sz="quarter" idx="4"/>
          </p:nvPr>
        </p:nvSpPr>
        <p:spPr/>
        <p:txBody>
          <a:bodyPr/>
          <a:lstStyle/>
          <a:p>
            <a:fld id="{F618F0A8-2269-4F57-B536-6BB83F2D29DD}" type="slidenum">
              <a:rPr lang="en-AU" smtClean="0"/>
              <a:pPr/>
              <a:t>6</a:t>
            </a:fld>
            <a:endParaRPr lang="en-AU" dirty="0"/>
          </a:p>
        </p:txBody>
      </p:sp>
      <p:sp>
        <p:nvSpPr>
          <p:cNvPr id="33" name="TextBox 32"/>
          <p:cNvSpPr txBox="1"/>
          <p:nvPr/>
        </p:nvSpPr>
        <p:spPr>
          <a:xfrm>
            <a:off x="8711227" y="1165804"/>
            <a:ext cx="1101346"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Processor</a:t>
            </a:r>
          </a:p>
        </p:txBody>
      </p:sp>
      <p:sp>
        <p:nvSpPr>
          <p:cNvPr id="35" name="TextBox 34"/>
          <p:cNvSpPr txBox="1"/>
          <p:nvPr/>
        </p:nvSpPr>
        <p:spPr>
          <a:xfrm>
            <a:off x="8558639" y="5231860"/>
            <a:ext cx="98795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Memory</a:t>
            </a:r>
          </a:p>
        </p:txBody>
      </p:sp>
      <p:sp>
        <p:nvSpPr>
          <p:cNvPr id="37" name="Rectangle 36"/>
          <p:cNvSpPr/>
          <p:nvPr/>
        </p:nvSpPr>
        <p:spPr>
          <a:xfrm>
            <a:off x="9010381" y="2739199"/>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38" name="Rectangle 37"/>
          <p:cNvSpPr/>
          <p:nvPr/>
        </p:nvSpPr>
        <p:spPr>
          <a:xfrm>
            <a:off x="9010381" y="2739199"/>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39" name="TextBox 38"/>
          <p:cNvSpPr txBox="1"/>
          <p:nvPr/>
        </p:nvSpPr>
        <p:spPr>
          <a:xfrm>
            <a:off x="9684809" y="3022909"/>
            <a:ext cx="75205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Cache</a:t>
            </a:r>
          </a:p>
        </p:txBody>
      </p:sp>
      <p:pic>
        <p:nvPicPr>
          <p:cNvPr id="5" name="Picture 4">
            <a:extLst>
              <a:ext uri="{FF2B5EF4-FFF2-40B4-BE49-F238E27FC236}">
                <a16:creationId xmlns:a16="http://schemas.microsoft.com/office/drawing/2014/main" id="{0F808B4A-D91D-2D6C-DFA2-4B59D6281409}"/>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9253590" y="4541949"/>
            <a:ext cx="2801676" cy="1617782"/>
          </a:xfrm>
          <a:prstGeom prst="rect">
            <a:avLst/>
          </a:prstGeom>
        </p:spPr>
      </p:pic>
      <p:pic>
        <p:nvPicPr>
          <p:cNvPr id="5122" name="Picture 2">
            <a:extLst>
              <a:ext uri="{FF2B5EF4-FFF2-40B4-BE49-F238E27FC236}">
                <a16:creationId xmlns:a16="http://schemas.microsoft.com/office/drawing/2014/main" id="{207F2B28-8B8D-861D-B492-ADD24A93E34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400" y1="22189" x2="57700" y2="37781"/>
                        <a14:foregroundMark x1="57900" y1="27136" x2="55400" y2="38081"/>
                        <a14:foregroundMark x1="55600" y1="26687" x2="57300" y2="36282"/>
                        <a14:foregroundMark x1="57300" y1="36282" x2="56500" y2="37181"/>
                        <a14:foregroundMark x1="58400" y1="26987" x2="58700" y2="37031"/>
                        <a14:foregroundMark x1="59100" y1="26987" x2="59500" y2="35382"/>
                        <a14:foregroundMark x1="56100" y1="27136" x2="56400" y2="35832"/>
                        <a14:foregroundMark x1="55000" y1="26237" x2="55300" y2="36582"/>
                        <a14:foregroundMark x1="55300" y1="36582" x2="56400" y2="37781"/>
                        <a14:foregroundMark x1="44500" y1="30135" x2="44100" y2="33283"/>
                        <a14:foregroundMark x1="42200" y1="29085" x2="44000" y2="36282"/>
                        <a14:foregroundMark x1="41800" y1="26087" x2="46700" y2="31634"/>
                        <a14:foregroundMark x1="42100" y1="25787" x2="39100" y2="38231"/>
                        <a14:foregroundMark x1="38900" y1="37781" x2="49900" y2="25337"/>
                        <a14:foregroundMark x1="50900" y1="41679" x2="50500" y2="62069"/>
                      </a14:backgroundRemoval>
                    </a14:imgEffect>
                  </a14:imgLayer>
                </a14:imgProps>
              </a:ext>
              <a:ext uri="{28A0092B-C50C-407E-A947-70E740481C1C}">
                <a14:useLocalDpi xmlns:a14="http://schemas.microsoft.com/office/drawing/2010/main" val="0"/>
              </a:ext>
            </a:extLst>
          </a:blip>
          <a:srcRect l="23030" t="4656" r="29256" b="6592"/>
          <a:stretch/>
        </p:blipFill>
        <p:spPr bwMode="auto">
          <a:xfrm>
            <a:off x="9831826" y="448652"/>
            <a:ext cx="1210074" cy="150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77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0" presetClass="path" presetSubtype="0" accel="50000" decel="50000" fill="hold" grpId="0" nodeType="withEffect">
                                  <p:stCondLst>
                                    <p:cond delay="0"/>
                                  </p:stCondLst>
                                  <p:childTnLst>
                                    <p:animMotion origin="layout" path="M 2.29167E-6 -3.7037E-6 L 0.08203 -0.44236 " pathEditMode="relative" rAng="0" ptsTypes="AA">
                                      <p:cBhvr>
                                        <p:cTn id="38" dur="3000" fill="hold"/>
                                        <p:tgtEl>
                                          <p:spTgt spid="41"/>
                                        </p:tgtEl>
                                        <p:attrNameLst>
                                          <p:attrName>ppt_x</p:attrName>
                                          <p:attrName>ppt_y</p:attrName>
                                        </p:attrNameLst>
                                      </p:cBhvr>
                                      <p:rCtr x="4102" y="-22130"/>
                                    </p:animMotion>
                                  </p:childTnLst>
                                </p:cTn>
                              </p:par>
                            </p:childTnLst>
                          </p:cTn>
                        </p:par>
                        <p:par>
                          <p:cTn id="39" fill="hold">
                            <p:stCondLst>
                              <p:cond delay="3000"/>
                            </p:stCondLst>
                            <p:childTnLst>
                              <p:par>
                                <p:cTn id="40" presetID="1" presetClass="exit" presetSubtype="0" fill="hold" grpId="1" nodeType="afterEffect">
                                  <p:stCondLst>
                                    <p:cond delay="0"/>
                                  </p:stCondLst>
                                  <p:childTnLst>
                                    <p:set>
                                      <p:cBhvr>
                                        <p:cTn id="41" dur="1" fill="hold">
                                          <p:stCondLst>
                                            <p:cond delay="0"/>
                                          </p:stCondLst>
                                        </p:cTn>
                                        <p:tgtEl>
                                          <p:spTgt spid="4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2" nodeType="click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par>
                                <p:cTn id="46" presetID="0" presetClass="path" presetSubtype="0" accel="50000" decel="50000" fill="hold" grpId="0" nodeType="withEffect">
                                  <p:stCondLst>
                                    <p:cond delay="0"/>
                                  </p:stCondLst>
                                  <p:childTnLst>
                                    <p:animMotion origin="layout" path="M -0.00039 -0.00139 L 0.08203 -0.44722 " pathEditMode="relative" rAng="0" ptsTypes="AA">
                                      <p:cBhvr>
                                        <p:cTn id="47" dur="3000" fill="hold"/>
                                        <p:tgtEl>
                                          <p:spTgt spid="40"/>
                                        </p:tgtEl>
                                        <p:attrNameLst>
                                          <p:attrName>ppt_x</p:attrName>
                                          <p:attrName>ppt_y</p:attrName>
                                        </p:attrNameLst>
                                      </p:cBhvr>
                                      <p:rCtr x="4115" y="-22292"/>
                                    </p:animMotion>
                                  </p:childTnLst>
                                </p:cTn>
                              </p:par>
                            </p:childTnLst>
                          </p:cTn>
                        </p:par>
                        <p:par>
                          <p:cTn id="48" fill="hold">
                            <p:stCondLst>
                              <p:cond delay="3000"/>
                            </p:stCondLst>
                            <p:childTnLst>
                              <p:par>
                                <p:cTn id="49" presetID="1" presetClass="exit" presetSubtype="0" fill="hold" grpId="1" nodeType="afterEffect">
                                  <p:stCondLst>
                                    <p:cond delay="0"/>
                                  </p:stCondLst>
                                  <p:childTnLst>
                                    <p:set>
                                      <p:cBhvr>
                                        <p:cTn id="50" dur="1" fill="hold">
                                          <p:stCondLst>
                                            <p:cond delay="0"/>
                                          </p:stCondLst>
                                        </p:cTn>
                                        <p:tgtEl>
                                          <p:spTgt spid="4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par>
                          <p:cTn id="65" fill="hold">
                            <p:stCondLst>
                              <p:cond delay="0"/>
                            </p:stCondLst>
                            <p:childTnLst>
                              <p:par>
                                <p:cTn id="66" presetID="0" presetClass="path" presetSubtype="0" accel="50000" decel="50000" fill="hold" grpId="0" nodeType="afterEffect">
                                  <p:stCondLst>
                                    <p:cond delay="0"/>
                                  </p:stCondLst>
                                  <p:childTnLst>
                                    <p:animMotion origin="layout" path="M 2.29167E-6 -3.7037E-6 L 0.06653 -0.31689 " pathEditMode="relative" rAng="0" ptsTypes="AA">
                                      <p:cBhvr>
                                        <p:cTn id="67" dur="3000" fill="hold"/>
                                        <p:tgtEl>
                                          <p:spTgt spid="43"/>
                                        </p:tgtEl>
                                        <p:attrNameLst>
                                          <p:attrName>ppt_x</p:attrName>
                                          <p:attrName>ppt_y</p:attrName>
                                        </p:attrNameLst>
                                      </p:cBhvr>
                                      <p:rCtr x="3320" y="-15856"/>
                                    </p:animMotion>
                                  </p:childTnLst>
                                </p:cTn>
                              </p:par>
                            </p:childTnLst>
                          </p:cTn>
                        </p:par>
                        <p:par>
                          <p:cTn id="68" fill="hold">
                            <p:stCondLst>
                              <p:cond delay="3000"/>
                            </p:stCondLst>
                            <p:childTnLst>
                              <p:par>
                                <p:cTn id="69" presetID="1" presetClass="entr" presetSubtype="0" fill="hold" grpId="2" nodeType="after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par>
                          <p:cTn id="71" fill="hold">
                            <p:stCondLst>
                              <p:cond delay="3000"/>
                            </p:stCondLst>
                            <p:childTnLst>
                              <p:par>
                                <p:cTn id="72" presetID="0" presetClass="path" presetSubtype="0" accel="50000" decel="50000" fill="hold" grpId="0" nodeType="afterEffect">
                                  <p:stCondLst>
                                    <p:cond delay="0"/>
                                  </p:stCondLst>
                                  <p:childTnLst>
                                    <p:animMotion origin="layout" path="M -0.00261 -0.00185 L 0.01285 -0.13443 " pathEditMode="relative" rAng="0" ptsTypes="AA">
                                      <p:cBhvr>
                                        <p:cTn id="73" dur="500" fill="hold"/>
                                        <p:tgtEl>
                                          <p:spTgt spid="37"/>
                                        </p:tgtEl>
                                        <p:attrNameLst>
                                          <p:attrName>ppt_x</p:attrName>
                                          <p:attrName>ppt_y</p:attrName>
                                        </p:attrNameLst>
                                      </p:cBhvr>
                                      <p:rCtr x="764" y="-6640"/>
                                    </p:animMotion>
                                  </p:childTnLst>
                                </p:cTn>
                              </p:par>
                            </p:childTnLst>
                          </p:cTn>
                        </p:par>
                        <p:par>
                          <p:cTn id="74" fill="hold">
                            <p:stCondLst>
                              <p:cond delay="3500"/>
                            </p:stCondLst>
                            <p:childTnLst>
                              <p:par>
                                <p:cTn id="75" presetID="1" presetClass="exit" presetSubtype="0" fill="hold" grpId="1" nodeType="afterEffect">
                                  <p:stCondLst>
                                    <p:cond delay="0"/>
                                  </p:stCondLst>
                                  <p:childTnLst>
                                    <p:set>
                                      <p:cBhvr>
                                        <p:cTn id="76" dur="1" fill="hold">
                                          <p:stCondLst>
                                            <p:cond delay="0"/>
                                          </p:stCondLst>
                                        </p:cTn>
                                        <p:tgtEl>
                                          <p:spTgt spid="3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2"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par>
                          <p:cTn id="81" fill="hold">
                            <p:stCondLst>
                              <p:cond delay="0"/>
                            </p:stCondLst>
                            <p:childTnLst>
                              <p:par>
                                <p:cTn id="82" presetID="0" presetClass="path" presetSubtype="0" accel="50000" decel="50000" fill="hold" grpId="0" nodeType="afterEffect">
                                  <p:stCondLst>
                                    <p:cond delay="0"/>
                                  </p:stCondLst>
                                  <p:childTnLst>
                                    <p:animMotion origin="layout" path="M -0.00261 -0.00185 L 0.01285 -0.13443 " pathEditMode="relative" rAng="0" ptsTypes="AA">
                                      <p:cBhvr>
                                        <p:cTn id="83" dur="500" fill="hold"/>
                                        <p:tgtEl>
                                          <p:spTgt spid="38"/>
                                        </p:tgtEl>
                                        <p:attrNameLst>
                                          <p:attrName>ppt_x</p:attrName>
                                          <p:attrName>ppt_y</p:attrName>
                                        </p:attrNameLst>
                                      </p:cBhvr>
                                      <p:rCtr x="764" y="-6640"/>
                                    </p:animMotion>
                                  </p:childTnLst>
                                </p:cTn>
                              </p:par>
                            </p:childTnLst>
                          </p:cTn>
                        </p:par>
                        <p:par>
                          <p:cTn id="84" fill="hold">
                            <p:stCondLst>
                              <p:cond delay="500"/>
                            </p:stCondLst>
                            <p:childTnLst>
                              <p:par>
                                <p:cTn id="85" presetID="1" presetClass="exit" presetSubtype="0" fill="hold" grpId="1" nodeType="afterEffect">
                                  <p:stCondLst>
                                    <p:cond delay="0"/>
                                  </p:stCondLst>
                                  <p:childTnLst>
                                    <p:set>
                                      <p:cBhvr>
                                        <p:cTn id="86"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4" grpId="0" animBg="1"/>
      <p:bldP spid="43" grpId="0" animBg="1"/>
      <p:bldP spid="43" grpId="1" animBg="1"/>
      <p:bldP spid="40" grpId="0" animBg="1"/>
      <p:bldP spid="40" grpId="1" animBg="1"/>
      <p:bldP spid="40" grpId="2" animBg="1"/>
      <p:bldP spid="41" grpId="0" animBg="1"/>
      <p:bldP spid="41" grpId="1" animBg="1"/>
      <p:bldP spid="41" grpId="2" animBg="1"/>
      <p:bldP spid="42" grpId="0" animBg="1"/>
      <p:bldP spid="6" grpId="0" uiExpand="1" build="p"/>
      <p:bldP spid="33" grpId="0"/>
      <p:bldP spid="35" grpId="0"/>
      <p:bldP spid="37" grpId="0" animBg="1"/>
      <p:bldP spid="37" grpId="1" animBg="1"/>
      <p:bldP spid="37" grpId="2" animBg="1"/>
      <p:bldP spid="38" grpId="0" animBg="1"/>
      <p:bldP spid="38" grpId="1" animBg="1"/>
      <p:bldP spid="38" grpId="2"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C759-D22C-CC61-FD7E-83EA966DD02D}"/>
              </a:ext>
            </a:extLst>
          </p:cNvPr>
          <p:cNvSpPr>
            <a:spLocks noGrp="1"/>
          </p:cNvSpPr>
          <p:nvPr>
            <p:ph type="title"/>
          </p:nvPr>
        </p:nvSpPr>
        <p:spPr/>
        <p:txBody>
          <a:bodyPr/>
          <a:lstStyle/>
          <a:p>
            <a:r>
              <a:rPr lang="en-AU" dirty="0"/>
              <a:t>Cache operations</a:t>
            </a:r>
          </a:p>
        </p:txBody>
      </p:sp>
      <p:sp>
        <p:nvSpPr>
          <p:cNvPr id="3" name="Content Placeholder 2">
            <a:extLst>
              <a:ext uri="{FF2B5EF4-FFF2-40B4-BE49-F238E27FC236}">
                <a16:creationId xmlns:a16="http://schemas.microsoft.com/office/drawing/2014/main" id="{F22E12E1-3AD4-52E9-54F2-AB765186CDCE}"/>
              </a:ext>
            </a:extLst>
          </p:cNvPr>
          <p:cNvSpPr>
            <a:spLocks noGrp="1"/>
          </p:cNvSpPr>
          <p:nvPr>
            <p:ph idx="1"/>
          </p:nvPr>
        </p:nvSpPr>
        <p:spPr>
          <a:xfrm>
            <a:off x="0" y="2286688"/>
            <a:ext cx="5216893" cy="4571312"/>
          </a:xfrm>
        </p:spPr>
        <p:txBody>
          <a:bodyPr/>
          <a:lstStyle/>
          <a:p>
            <a:r>
              <a:rPr lang="en-AU" dirty="0"/>
              <a:t>Accessing memory brings it to the cache</a:t>
            </a:r>
          </a:p>
          <a:p>
            <a:endParaRPr lang="en-AU" dirty="0"/>
          </a:p>
          <a:p>
            <a:r>
              <a:rPr lang="en-AU" dirty="0"/>
              <a:t>Flushing memory evicts it from the cache</a:t>
            </a:r>
          </a:p>
          <a:p>
            <a:endParaRPr lang="en-AU" dirty="0"/>
          </a:p>
          <a:p>
            <a:pPr marL="0" indent="0">
              <a:buNone/>
            </a:pPr>
            <a:endParaRPr lang="en-AU" dirty="0"/>
          </a:p>
        </p:txBody>
      </p:sp>
      <p:sp>
        <p:nvSpPr>
          <p:cNvPr id="4" name="Slide Number Placeholder 3">
            <a:extLst>
              <a:ext uri="{FF2B5EF4-FFF2-40B4-BE49-F238E27FC236}">
                <a16:creationId xmlns:a16="http://schemas.microsoft.com/office/drawing/2014/main" id="{BEE51B74-E0F2-13D0-9B4A-18DDE823FCBE}"/>
              </a:ext>
            </a:extLst>
          </p:cNvPr>
          <p:cNvSpPr>
            <a:spLocks noGrp="1"/>
          </p:cNvSpPr>
          <p:nvPr>
            <p:ph type="sldNum" sz="quarter" idx="4"/>
          </p:nvPr>
        </p:nvSpPr>
        <p:spPr/>
        <p:txBody>
          <a:bodyPr/>
          <a:lstStyle/>
          <a:p>
            <a:fld id="{F618F0A8-2269-4F57-B536-6BB83F2D29DD}" type="slidenum">
              <a:rPr lang="en-AU" smtClean="0"/>
              <a:pPr/>
              <a:t>7</a:t>
            </a:fld>
            <a:endParaRPr lang="en-AU" dirty="0"/>
          </a:p>
        </p:txBody>
      </p:sp>
      <p:sp>
        <p:nvSpPr>
          <p:cNvPr id="5" name="Rectangle 4">
            <a:extLst>
              <a:ext uri="{FF2B5EF4-FFF2-40B4-BE49-F238E27FC236}">
                <a16:creationId xmlns:a16="http://schemas.microsoft.com/office/drawing/2014/main" id="{D7A53A1C-3B3F-BF92-B79A-BC81B626386A}"/>
              </a:ext>
            </a:extLst>
          </p:cNvPr>
          <p:cNvSpPr/>
          <p:nvPr/>
        </p:nvSpPr>
        <p:spPr>
          <a:xfrm>
            <a:off x="8870211" y="1631454"/>
            <a:ext cx="783379" cy="655234"/>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
              <a:cs typeface=""/>
            </a:endParaRPr>
          </a:p>
        </p:txBody>
      </p:sp>
      <p:sp>
        <p:nvSpPr>
          <p:cNvPr id="6" name="Rectangle 5">
            <a:extLst>
              <a:ext uri="{FF2B5EF4-FFF2-40B4-BE49-F238E27FC236}">
                <a16:creationId xmlns:a16="http://schemas.microsoft.com/office/drawing/2014/main" id="{A4A1B3D4-B4B6-48DD-1B4E-05942C761572}"/>
              </a:ext>
            </a:extLst>
          </p:cNvPr>
          <p:cNvSpPr/>
          <p:nvPr/>
        </p:nvSpPr>
        <p:spPr>
          <a:xfrm>
            <a:off x="8400888" y="2739199"/>
            <a:ext cx="2002559" cy="28371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7" name="Rectangle 6">
            <a:extLst>
              <a:ext uri="{FF2B5EF4-FFF2-40B4-BE49-F238E27FC236}">
                <a16:creationId xmlns:a16="http://schemas.microsoft.com/office/drawing/2014/main" id="{3AEB3834-D407-A82D-1213-62A43DA295C3}"/>
              </a:ext>
            </a:extLst>
          </p:cNvPr>
          <p:cNvSpPr/>
          <p:nvPr/>
        </p:nvSpPr>
        <p:spPr>
          <a:xfrm>
            <a:off x="7193065" y="4898862"/>
            <a:ext cx="3634631" cy="28371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8" name="Rectangle 7">
            <a:extLst>
              <a:ext uri="{FF2B5EF4-FFF2-40B4-BE49-F238E27FC236}">
                <a16:creationId xmlns:a16="http://schemas.microsoft.com/office/drawing/2014/main" id="{D748599B-E503-A464-1644-5DE2F7E27C16}"/>
              </a:ext>
            </a:extLst>
          </p:cNvPr>
          <p:cNvSpPr/>
          <p:nvPr/>
        </p:nvSpPr>
        <p:spPr>
          <a:xfrm>
            <a:off x="8167366" y="4898862"/>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10" name="Rectangle 9">
            <a:extLst>
              <a:ext uri="{FF2B5EF4-FFF2-40B4-BE49-F238E27FC236}">
                <a16:creationId xmlns:a16="http://schemas.microsoft.com/office/drawing/2014/main" id="{BA2BDD1A-F394-E1CC-0431-93DC311D256C}"/>
              </a:ext>
            </a:extLst>
          </p:cNvPr>
          <p:cNvSpPr/>
          <p:nvPr/>
        </p:nvSpPr>
        <p:spPr>
          <a:xfrm>
            <a:off x="8157679" y="4898862"/>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11" name="Rectangle 10">
            <a:extLst>
              <a:ext uri="{FF2B5EF4-FFF2-40B4-BE49-F238E27FC236}">
                <a16:creationId xmlns:a16="http://schemas.microsoft.com/office/drawing/2014/main" id="{32D7C461-59D9-2972-04D9-060E203A6F56}"/>
              </a:ext>
            </a:extLst>
          </p:cNvPr>
          <p:cNvSpPr/>
          <p:nvPr/>
        </p:nvSpPr>
        <p:spPr>
          <a:xfrm>
            <a:off x="9076412" y="2734201"/>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12" name="Rectangle 11">
            <a:extLst>
              <a:ext uri="{FF2B5EF4-FFF2-40B4-BE49-F238E27FC236}">
                <a16:creationId xmlns:a16="http://schemas.microsoft.com/office/drawing/2014/main" id="{594DDDDD-9F51-0EA0-5696-83D007F99678}"/>
              </a:ext>
            </a:extLst>
          </p:cNvPr>
          <p:cNvSpPr/>
          <p:nvPr/>
        </p:nvSpPr>
        <p:spPr>
          <a:xfrm>
            <a:off x="9076412" y="2737684"/>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pic>
        <p:nvPicPr>
          <p:cNvPr id="13" name="Picture 12" descr="flush.png">
            <a:extLst>
              <a:ext uri="{FF2B5EF4-FFF2-40B4-BE49-F238E27FC236}">
                <a16:creationId xmlns:a16="http://schemas.microsoft.com/office/drawing/2014/main" id="{AAEAA774-0058-CFF4-1E8D-6C92521E1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084" y="1663755"/>
            <a:ext cx="718511" cy="716458"/>
          </a:xfrm>
          <a:prstGeom prst="rect">
            <a:avLst/>
          </a:prstGeom>
        </p:spPr>
      </p:pic>
    </p:spTree>
    <p:extLst>
      <p:ext uri="{BB962C8B-B14F-4D97-AF65-F5344CB8AC3E}">
        <p14:creationId xmlns:p14="http://schemas.microsoft.com/office/powerpoint/2010/main" val="65493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42" presetClass="path" presetSubtype="0" fill="hold" grpId="1" nodeType="afterEffect">
                                  <p:stCondLst>
                                    <p:cond delay="0"/>
                                  </p:stCondLst>
                                  <p:childTnLst>
                                    <p:animMotion origin="layout" path="M 3.54167E-6 -3.7037E-6 L 0.07643 -0.31389 " pathEditMode="relative" rAng="0" ptsTypes="AA">
                                      <p:cBhvr>
                                        <p:cTn id="13" dur="2000" fill="hold"/>
                                        <p:tgtEl>
                                          <p:spTgt spid="10"/>
                                        </p:tgtEl>
                                        <p:attrNameLst>
                                          <p:attrName>ppt_x</p:attrName>
                                          <p:attrName>ppt_y</p:attrName>
                                        </p:attrNameLst>
                                      </p:cBhvr>
                                      <p:rCtr x="3815" y="-15694"/>
                                    </p:animMotion>
                                  </p:childTnLst>
                                </p:cTn>
                              </p:par>
                            </p:childTnLst>
                          </p:cTn>
                        </p:par>
                        <p:par>
                          <p:cTn id="14" fill="hold">
                            <p:stCondLst>
                              <p:cond delay="2000"/>
                            </p:stCondLst>
                            <p:childTnLst>
                              <p:par>
                                <p:cTn id="15" presetID="1" presetClass="exit" presetSubtype="0" fill="hold" grpId="2" nodeType="after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2000"/>
                            </p:stCondLst>
                            <p:childTnLst>
                              <p:par>
                                <p:cTn id="24" presetID="42" presetClass="path" presetSubtype="0" fill="hold" grpId="1" nodeType="afterEffect">
                                  <p:stCondLst>
                                    <p:cond delay="0"/>
                                  </p:stCondLst>
                                  <p:childTnLst>
                                    <p:animMotion origin="layout" path="M 2.91667E-6 2.59259E-6 L 0.00351 -0.12662 " pathEditMode="relative" rAng="0" ptsTypes="AA">
                                      <p:cBhvr>
                                        <p:cTn id="25" dur="500" fill="hold"/>
                                        <p:tgtEl>
                                          <p:spTgt spid="12"/>
                                        </p:tgtEl>
                                        <p:attrNameLst>
                                          <p:attrName>ppt_x</p:attrName>
                                          <p:attrName>ppt_y</p:attrName>
                                        </p:attrNameLst>
                                      </p:cBhvr>
                                      <p:rCtr x="169" y="-6343"/>
                                    </p:animMotion>
                                  </p:childTnLst>
                                </p:cTn>
                              </p:par>
                            </p:childTnLst>
                          </p:cTn>
                        </p:par>
                        <p:par>
                          <p:cTn id="26" fill="hold">
                            <p:stCondLst>
                              <p:cond delay="2500"/>
                            </p:stCondLst>
                            <p:childTnLst>
                              <p:par>
                                <p:cTn id="27" presetID="1" presetClass="exit" presetSubtype="0" fill="hold" grpId="2" nodeType="afterEffect">
                                  <p:stCondLst>
                                    <p:cond delay="50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0" presetClass="path" presetSubtype="0" accel="50000" decel="50000" fill="hold" nodeType="withEffect">
                                  <p:stCondLst>
                                    <p:cond delay="0"/>
                                  </p:stCondLst>
                                  <p:childTnLst>
                                    <p:animMotion origin="layout" path="M 2.91667E-6 4.07407E-6 L -0.01524 0.12338 " pathEditMode="relative" rAng="0" ptsTypes="AA">
                                      <p:cBhvr>
                                        <p:cTn id="41" dur="1000" fill="hold"/>
                                        <p:tgtEl>
                                          <p:spTgt spid="13"/>
                                        </p:tgtEl>
                                        <p:attrNameLst>
                                          <p:attrName>ppt_x</p:attrName>
                                          <p:attrName>ppt_y</p:attrName>
                                        </p:attrNameLst>
                                      </p:cBhvr>
                                      <p:rCtr x="-768" y="6157"/>
                                    </p:animMotion>
                                  </p:childTnLst>
                                </p:cTn>
                              </p:par>
                            </p:childTnLst>
                          </p:cTn>
                        </p:par>
                        <p:par>
                          <p:cTn id="42" fill="hold">
                            <p:stCondLst>
                              <p:cond delay="1000"/>
                            </p:stCondLst>
                            <p:childTnLst>
                              <p:par>
                                <p:cTn id="43" presetID="1" presetClass="exit" presetSubtype="0" fill="hold" nodeType="afterEffect">
                                  <p:stCondLst>
                                    <p:cond delay="50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0" grpId="1" animBg="1"/>
      <p:bldP spid="10" grpId="2" animBg="1"/>
      <p:bldP spid="11" grpId="0" animBg="1"/>
      <p:bldP spid="11" grpId="1" animBg="1"/>
      <p:bldP spid="12" grpId="0" animBg="1"/>
      <p:bldP spid="12" grpId="1" animBg="1"/>
      <p:bldP spid="1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C759-D22C-CC61-FD7E-83EA966DD02D}"/>
              </a:ext>
            </a:extLst>
          </p:cNvPr>
          <p:cNvSpPr>
            <a:spLocks noGrp="1"/>
          </p:cNvSpPr>
          <p:nvPr>
            <p:ph type="title"/>
          </p:nvPr>
        </p:nvSpPr>
        <p:spPr/>
        <p:txBody>
          <a:bodyPr/>
          <a:lstStyle/>
          <a:p>
            <a:r>
              <a:rPr lang="en-AU" dirty="0"/>
              <a:t>Emergent behaviour</a:t>
            </a:r>
          </a:p>
        </p:txBody>
      </p:sp>
      <p:sp>
        <p:nvSpPr>
          <p:cNvPr id="3" name="Content Placeholder 2">
            <a:extLst>
              <a:ext uri="{FF2B5EF4-FFF2-40B4-BE49-F238E27FC236}">
                <a16:creationId xmlns:a16="http://schemas.microsoft.com/office/drawing/2014/main" id="{F22E12E1-3AD4-52E9-54F2-AB765186CDCE}"/>
              </a:ext>
            </a:extLst>
          </p:cNvPr>
          <p:cNvSpPr>
            <a:spLocks noGrp="1"/>
          </p:cNvSpPr>
          <p:nvPr>
            <p:ph idx="1"/>
          </p:nvPr>
        </p:nvSpPr>
        <p:spPr>
          <a:xfrm>
            <a:off x="0" y="2286688"/>
            <a:ext cx="5216893" cy="4571312"/>
          </a:xfrm>
        </p:spPr>
        <p:txBody>
          <a:bodyPr/>
          <a:lstStyle/>
          <a:p>
            <a:r>
              <a:rPr lang="en-AU" dirty="0"/>
              <a:t>Measuring access time tells us whether a location is cached or not</a:t>
            </a:r>
          </a:p>
          <a:p>
            <a:endParaRPr lang="en-AU" dirty="0"/>
          </a:p>
          <a:p>
            <a:pPr marL="0" indent="0">
              <a:buNone/>
            </a:pPr>
            <a:endParaRPr lang="en-AU" dirty="0"/>
          </a:p>
        </p:txBody>
      </p:sp>
      <p:sp>
        <p:nvSpPr>
          <p:cNvPr id="4" name="Slide Number Placeholder 3">
            <a:extLst>
              <a:ext uri="{FF2B5EF4-FFF2-40B4-BE49-F238E27FC236}">
                <a16:creationId xmlns:a16="http://schemas.microsoft.com/office/drawing/2014/main" id="{BEE51B74-E0F2-13D0-9B4A-18DDE823FCBE}"/>
              </a:ext>
            </a:extLst>
          </p:cNvPr>
          <p:cNvSpPr>
            <a:spLocks noGrp="1"/>
          </p:cNvSpPr>
          <p:nvPr>
            <p:ph type="sldNum" sz="quarter" idx="4"/>
          </p:nvPr>
        </p:nvSpPr>
        <p:spPr/>
        <p:txBody>
          <a:bodyPr/>
          <a:lstStyle/>
          <a:p>
            <a:fld id="{F618F0A8-2269-4F57-B536-6BB83F2D29DD}" type="slidenum">
              <a:rPr lang="en-AU" smtClean="0"/>
              <a:pPr/>
              <a:t>8</a:t>
            </a:fld>
            <a:endParaRPr lang="en-AU" dirty="0"/>
          </a:p>
        </p:txBody>
      </p:sp>
      <p:sp>
        <p:nvSpPr>
          <p:cNvPr id="5" name="Rectangle 4">
            <a:extLst>
              <a:ext uri="{FF2B5EF4-FFF2-40B4-BE49-F238E27FC236}">
                <a16:creationId xmlns:a16="http://schemas.microsoft.com/office/drawing/2014/main" id="{D7A53A1C-3B3F-BF92-B79A-BC81B626386A}"/>
              </a:ext>
            </a:extLst>
          </p:cNvPr>
          <p:cNvSpPr/>
          <p:nvPr/>
        </p:nvSpPr>
        <p:spPr>
          <a:xfrm>
            <a:off x="8870211" y="1631454"/>
            <a:ext cx="783379" cy="655234"/>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
              <a:cs typeface=""/>
            </a:endParaRPr>
          </a:p>
        </p:txBody>
      </p:sp>
      <p:sp>
        <p:nvSpPr>
          <p:cNvPr id="6" name="Rectangle 5">
            <a:extLst>
              <a:ext uri="{FF2B5EF4-FFF2-40B4-BE49-F238E27FC236}">
                <a16:creationId xmlns:a16="http://schemas.microsoft.com/office/drawing/2014/main" id="{A4A1B3D4-B4B6-48DD-1B4E-05942C761572}"/>
              </a:ext>
            </a:extLst>
          </p:cNvPr>
          <p:cNvSpPr/>
          <p:nvPr/>
        </p:nvSpPr>
        <p:spPr>
          <a:xfrm>
            <a:off x="8400888" y="2739199"/>
            <a:ext cx="2002559" cy="28371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7" name="Rectangle 6">
            <a:extLst>
              <a:ext uri="{FF2B5EF4-FFF2-40B4-BE49-F238E27FC236}">
                <a16:creationId xmlns:a16="http://schemas.microsoft.com/office/drawing/2014/main" id="{3AEB3834-D407-A82D-1213-62A43DA295C3}"/>
              </a:ext>
            </a:extLst>
          </p:cNvPr>
          <p:cNvSpPr/>
          <p:nvPr/>
        </p:nvSpPr>
        <p:spPr>
          <a:xfrm>
            <a:off x="7193065" y="4898862"/>
            <a:ext cx="3634631" cy="28371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8" name="Rectangle 7">
            <a:extLst>
              <a:ext uri="{FF2B5EF4-FFF2-40B4-BE49-F238E27FC236}">
                <a16:creationId xmlns:a16="http://schemas.microsoft.com/office/drawing/2014/main" id="{D748599B-E503-A464-1644-5DE2F7E27C16}"/>
              </a:ext>
            </a:extLst>
          </p:cNvPr>
          <p:cNvSpPr/>
          <p:nvPr/>
        </p:nvSpPr>
        <p:spPr>
          <a:xfrm>
            <a:off x="8167366" y="4898862"/>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10" name="Rectangle 9">
            <a:extLst>
              <a:ext uri="{FF2B5EF4-FFF2-40B4-BE49-F238E27FC236}">
                <a16:creationId xmlns:a16="http://schemas.microsoft.com/office/drawing/2014/main" id="{BA2BDD1A-F394-E1CC-0431-93DC311D256C}"/>
              </a:ext>
            </a:extLst>
          </p:cNvPr>
          <p:cNvSpPr/>
          <p:nvPr/>
        </p:nvSpPr>
        <p:spPr>
          <a:xfrm>
            <a:off x="8157679" y="4898862"/>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11" name="Rectangle 10">
            <a:extLst>
              <a:ext uri="{FF2B5EF4-FFF2-40B4-BE49-F238E27FC236}">
                <a16:creationId xmlns:a16="http://schemas.microsoft.com/office/drawing/2014/main" id="{32D7C461-59D9-2972-04D9-060E203A6F56}"/>
              </a:ext>
            </a:extLst>
          </p:cNvPr>
          <p:cNvSpPr/>
          <p:nvPr/>
        </p:nvSpPr>
        <p:spPr>
          <a:xfrm>
            <a:off x="9076412" y="2734201"/>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sp>
        <p:nvSpPr>
          <p:cNvPr id="12" name="Rectangle 11">
            <a:extLst>
              <a:ext uri="{FF2B5EF4-FFF2-40B4-BE49-F238E27FC236}">
                <a16:creationId xmlns:a16="http://schemas.microsoft.com/office/drawing/2014/main" id="{594DDDDD-9F51-0EA0-5696-83D007F99678}"/>
              </a:ext>
            </a:extLst>
          </p:cNvPr>
          <p:cNvSpPr/>
          <p:nvPr/>
        </p:nvSpPr>
        <p:spPr>
          <a:xfrm>
            <a:off x="9076412" y="2737684"/>
            <a:ext cx="243209" cy="283710"/>
          </a:xfrm>
          <a:prstGeom prst="rect">
            <a:avLst/>
          </a:prstGeom>
          <a:solidFill>
            <a:srgbClr val="8064A2">
              <a:lumMod val="75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
              <a:cs typeface=""/>
            </a:endParaRPr>
          </a:p>
        </p:txBody>
      </p:sp>
      <p:pic>
        <p:nvPicPr>
          <p:cNvPr id="6146" name="Picture 2" descr="Hourglass Clipart">
            <a:extLst>
              <a:ext uri="{FF2B5EF4-FFF2-40B4-BE49-F238E27FC236}">
                <a16:creationId xmlns:a16="http://schemas.microsoft.com/office/drawing/2014/main" id="{4D278798-558F-FD55-F14E-BF3649A54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349" y="842481"/>
            <a:ext cx="2488131" cy="248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42" presetClass="path" presetSubtype="0" fill="hold" grpId="1" nodeType="afterEffect">
                                  <p:stCondLst>
                                    <p:cond delay="0"/>
                                  </p:stCondLst>
                                  <p:childTnLst>
                                    <p:animMotion origin="layout" path="M 3.54167E-6 -3.7037E-6 L 0.07643 -0.31389 " pathEditMode="relative" rAng="0" ptsTypes="AA">
                                      <p:cBhvr>
                                        <p:cTn id="9" dur="2000" fill="hold"/>
                                        <p:tgtEl>
                                          <p:spTgt spid="10"/>
                                        </p:tgtEl>
                                        <p:attrNameLst>
                                          <p:attrName>ppt_x</p:attrName>
                                          <p:attrName>ppt_y</p:attrName>
                                        </p:attrNameLst>
                                      </p:cBhvr>
                                      <p:rCtr x="3815" y="-15694"/>
                                    </p:animMotion>
                                  </p:childTnLst>
                                </p:cTn>
                              </p:par>
                            </p:childTnLst>
                          </p:cTn>
                        </p:par>
                        <p:par>
                          <p:cTn id="10" fill="hold">
                            <p:stCondLst>
                              <p:cond delay="2000"/>
                            </p:stCondLst>
                            <p:childTnLst>
                              <p:par>
                                <p:cTn id="11" presetID="1" presetClass="exit" presetSubtype="0" fill="hold" grpId="2" nodeType="after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2000"/>
                            </p:stCondLst>
                            <p:childTnLst>
                              <p:par>
                                <p:cTn id="20" presetID="42" presetClass="path" presetSubtype="0" fill="hold" grpId="1" nodeType="afterEffect">
                                  <p:stCondLst>
                                    <p:cond delay="0"/>
                                  </p:stCondLst>
                                  <p:childTnLst>
                                    <p:animMotion origin="layout" path="M 2.91667E-6 2.59259E-6 L 0.00351 -0.12662 " pathEditMode="relative" rAng="0" ptsTypes="AA">
                                      <p:cBhvr>
                                        <p:cTn id="21" dur="500" fill="hold"/>
                                        <p:tgtEl>
                                          <p:spTgt spid="12"/>
                                        </p:tgtEl>
                                        <p:attrNameLst>
                                          <p:attrName>ppt_x</p:attrName>
                                          <p:attrName>ppt_y</p:attrName>
                                        </p:attrNameLst>
                                      </p:cBhvr>
                                      <p:rCtr x="169" y="-6343"/>
                                    </p:animMotion>
                                  </p:childTnLst>
                                </p:cTn>
                              </p:par>
                            </p:childTnLst>
                          </p:cTn>
                        </p:par>
                        <p:par>
                          <p:cTn id="22" fill="hold">
                            <p:stCondLst>
                              <p:cond delay="2500"/>
                            </p:stCondLst>
                            <p:childTnLst>
                              <p:par>
                                <p:cTn id="23" presetID="1" presetClass="exit" presetSubtype="0" fill="hold" grpId="2" nodeType="afterEffect">
                                  <p:stCondLst>
                                    <p:cond delay="50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0" grpId="1" animBg="1"/>
      <p:bldP spid="10" grpId="2" animBg="1"/>
      <p:bldP spid="11" grpId="0" animBg="1"/>
      <p:bldP spid="12" grpId="0" animBg="1"/>
      <p:bldP spid="12" grpId="1" animBg="1"/>
      <p:bldP spid="12"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1045A9-7F07-F25E-C6EC-D6107363955D}"/>
              </a:ext>
            </a:extLst>
          </p:cNvPr>
          <p:cNvSpPr>
            <a:spLocks noGrp="1"/>
          </p:cNvSpPr>
          <p:nvPr>
            <p:ph type="title"/>
          </p:nvPr>
        </p:nvSpPr>
        <p:spPr/>
        <p:txBody>
          <a:bodyPr/>
          <a:lstStyle/>
          <a:p>
            <a:r>
              <a:rPr lang="en-AU" dirty="0"/>
              <a:t>Cache construction</a:t>
            </a:r>
          </a:p>
        </p:txBody>
      </p:sp>
      <p:sp>
        <p:nvSpPr>
          <p:cNvPr id="62" name="Content Placeholder 61">
            <a:extLst>
              <a:ext uri="{FF2B5EF4-FFF2-40B4-BE49-F238E27FC236}">
                <a16:creationId xmlns:a16="http://schemas.microsoft.com/office/drawing/2014/main" id="{161ABBBD-763B-D97A-9822-D23613B185B6}"/>
              </a:ext>
            </a:extLst>
          </p:cNvPr>
          <p:cNvSpPr>
            <a:spLocks noGrp="1"/>
          </p:cNvSpPr>
          <p:nvPr>
            <p:ph idx="1"/>
          </p:nvPr>
        </p:nvSpPr>
        <p:spPr/>
        <p:txBody>
          <a:bodyPr/>
          <a:lstStyle/>
          <a:p>
            <a:r>
              <a:rPr lang="en-AU" dirty="0"/>
              <a:t>Arranged as matrix</a:t>
            </a:r>
          </a:p>
          <a:p>
            <a:endParaRPr lang="en-AU" dirty="0"/>
          </a:p>
          <a:p>
            <a:r>
              <a:rPr lang="en-AU" dirty="0"/>
              <a:t>Memory locations mapped to sets</a:t>
            </a:r>
          </a:p>
          <a:p>
            <a:endParaRPr lang="en-AU" dirty="0"/>
          </a:p>
          <a:p>
            <a:r>
              <a:rPr lang="en-AU" dirty="0"/>
              <a:t>Can be stored in any of the </a:t>
            </a:r>
            <a:br>
              <a:rPr lang="en-AU" dirty="0"/>
            </a:br>
            <a:r>
              <a:rPr lang="en-AU" dirty="0"/>
              <a:t>ways of the set</a:t>
            </a:r>
          </a:p>
          <a:p>
            <a:endParaRPr lang="en-AU" dirty="0"/>
          </a:p>
          <a:p>
            <a:r>
              <a:rPr lang="en-AU" dirty="0"/>
              <a:t>Replacement policy decides</a:t>
            </a:r>
            <a:br>
              <a:rPr lang="en-AU" dirty="0"/>
            </a:br>
            <a:r>
              <a:rPr lang="en-AU" dirty="0"/>
              <a:t>where</a:t>
            </a:r>
          </a:p>
        </p:txBody>
      </p:sp>
      <p:sp>
        <p:nvSpPr>
          <p:cNvPr id="4" name="Slide Number Placeholder 3">
            <a:extLst>
              <a:ext uri="{FF2B5EF4-FFF2-40B4-BE49-F238E27FC236}">
                <a16:creationId xmlns:a16="http://schemas.microsoft.com/office/drawing/2014/main" id="{9AE49D0D-6AAD-CB1F-D3C1-D38A36F505E3}"/>
              </a:ext>
            </a:extLst>
          </p:cNvPr>
          <p:cNvSpPr>
            <a:spLocks noGrp="1"/>
          </p:cNvSpPr>
          <p:nvPr>
            <p:ph type="sldNum" sz="quarter" idx="4"/>
          </p:nvPr>
        </p:nvSpPr>
        <p:spPr/>
        <p:txBody>
          <a:bodyPr/>
          <a:lstStyle/>
          <a:p>
            <a:fld id="{F618F0A8-2269-4F57-B536-6BB83F2D29DD}" type="slidenum">
              <a:rPr lang="en-AU" smtClean="0"/>
              <a:pPr/>
              <a:t>9</a:t>
            </a:fld>
            <a:endParaRPr lang="en-AU" dirty="0"/>
          </a:p>
        </p:txBody>
      </p:sp>
      <p:grpSp>
        <p:nvGrpSpPr>
          <p:cNvPr id="52" name="Group 51">
            <a:extLst>
              <a:ext uri="{FF2B5EF4-FFF2-40B4-BE49-F238E27FC236}">
                <a16:creationId xmlns:a16="http://schemas.microsoft.com/office/drawing/2014/main" id="{84C86FE0-0B82-F97D-FC1E-68C62FDD4964}"/>
              </a:ext>
            </a:extLst>
          </p:cNvPr>
          <p:cNvGrpSpPr/>
          <p:nvPr/>
        </p:nvGrpSpPr>
        <p:grpSpPr>
          <a:xfrm>
            <a:off x="6470087" y="3617086"/>
            <a:ext cx="4454150" cy="2227075"/>
            <a:chOff x="2160000" y="2880000"/>
            <a:chExt cx="2880000" cy="1440000"/>
          </a:xfrm>
        </p:grpSpPr>
        <p:grpSp>
          <p:nvGrpSpPr>
            <p:cNvPr id="11" name="Group 10">
              <a:extLst>
                <a:ext uri="{FF2B5EF4-FFF2-40B4-BE49-F238E27FC236}">
                  <a16:creationId xmlns:a16="http://schemas.microsoft.com/office/drawing/2014/main" id="{C76AEB47-6F72-CC5A-63F5-CAFA3C9E73B1}"/>
                </a:ext>
              </a:extLst>
            </p:cNvPr>
            <p:cNvGrpSpPr/>
            <p:nvPr/>
          </p:nvGrpSpPr>
          <p:grpSpPr>
            <a:xfrm>
              <a:off x="3960000" y="2880000"/>
              <a:ext cx="360000" cy="1440000"/>
              <a:chOff x="3960000" y="2880000"/>
              <a:chExt cx="360000" cy="1440000"/>
            </a:xfrm>
          </p:grpSpPr>
          <p:sp>
            <p:nvSpPr>
              <p:cNvPr id="6" name="Rectangle 5">
                <a:extLst>
                  <a:ext uri="{FF2B5EF4-FFF2-40B4-BE49-F238E27FC236}">
                    <a16:creationId xmlns:a16="http://schemas.microsoft.com/office/drawing/2014/main" id="{5144E111-31D8-68A2-9941-CA5DC130A8FB}"/>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434EFEF4-9638-3747-9B92-BEA0DE0E196D}"/>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9B0DF9E-6F0B-697C-34F6-90F042F2FB7F}"/>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5464760-3EFE-D1B9-E34E-D6062962508C}"/>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a:extLst>
                <a:ext uri="{FF2B5EF4-FFF2-40B4-BE49-F238E27FC236}">
                  <a16:creationId xmlns:a16="http://schemas.microsoft.com/office/drawing/2014/main" id="{5785BA30-D1E0-F970-9559-9176FAF6A851}"/>
                </a:ext>
              </a:extLst>
            </p:cNvPr>
            <p:cNvGrpSpPr/>
            <p:nvPr/>
          </p:nvGrpSpPr>
          <p:grpSpPr>
            <a:xfrm>
              <a:off x="2520000" y="2880000"/>
              <a:ext cx="360000" cy="1440000"/>
              <a:chOff x="3960000" y="2880000"/>
              <a:chExt cx="360000" cy="1440000"/>
            </a:xfrm>
          </p:grpSpPr>
          <p:sp>
            <p:nvSpPr>
              <p:cNvPr id="13" name="Rectangle 12">
                <a:extLst>
                  <a:ext uri="{FF2B5EF4-FFF2-40B4-BE49-F238E27FC236}">
                    <a16:creationId xmlns:a16="http://schemas.microsoft.com/office/drawing/2014/main" id="{0969929A-7C36-578D-0AD9-AC8BB1668211}"/>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9CEE9383-9314-4335-B39E-BF7D2EFF1812}"/>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6EE074B6-2570-C178-2C15-A850CD42B3E2}"/>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A339FE2C-1918-B3A7-F5EB-EFB949939382}"/>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6D875955-34BB-824F-9428-1EECEEB26E09}"/>
                </a:ext>
              </a:extLst>
            </p:cNvPr>
            <p:cNvGrpSpPr/>
            <p:nvPr/>
          </p:nvGrpSpPr>
          <p:grpSpPr>
            <a:xfrm>
              <a:off x="4320000" y="2880000"/>
              <a:ext cx="360000" cy="1440000"/>
              <a:chOff x="3960000" y="2880000"/>
              <a:chExt cx="360000" cy="1440000"/>
            </a:xfrm>
          </p:grpSpPr>
          <p:sp>
            <p:nvSpPr>
              <p:cNvPr id="18" name="Rectangle 17">
                <a:extLst>
                  <a:ext uri="{FF2B5EF4-FFF2-40B4-BE49-F238E27FC236}">
                    <a16:creationId xmlns:a16="http://schemas.microsoft.com/office/drawing/2014/main" id="{010B1003-C934-EBD6-1654-808A3389F3CA}"/>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A7B859A5-3AC0-9377-88B7-045E9C6F61FF}"/>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259251C-460A-9F41-02E6-37FDBC63E556}"/>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BDB31326-F3E5-4CD7-99DC-9A3D4F8CF05B}"/>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2" name="Group 21">
              <a:extLst>
                <a:ext uri="{FF2B5EF4-FFF2-40B4-BE49-F238E27FC236}">
                  <a16:creationId xmlns:a16="http://schemas.microsoft.com/office/drawing/2014/main" id="{E913D525-5848-9EB7-BD22-80F5A7A8BFF8}"/>
                </a:ext>
              </a:extLst>
            </p:cNvPr>
            <p:cNvGrpSpPr/>
            <p:nvPr/>
          </p:nvGrpSpPr>
          <p:grpSpPr>
            <a:xfrm>
              <a:off x="2160000" y="2880000"/>
              <a:ext cx="360000" cy="1440000"/>
              <a:chOff x="3960000" y="2880000"/>
              <a:chExt cx="360000" cy="1440000"/>
            </a:xfrm>
          </p:grpSpPr>
          <p:sp>
            <p:nvSpPr>
              <p:cNvPr id="23" name="Rectangle 22">
                <a:extLst>
                  <a:ext uri="{FF2B5EF4-FFF2-40B4-BE49-F238E27FC236}">
                    <a16:creationId xmlns:a16="http://schemas.microsoft.com/office/drawing/2014/main" id="{995A6EEA-E47C-603A-6558-C4BDF409C0F2}"/>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24758ABE-E9B7-798A-8A2F-BA6327E46F16}"/>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8ED92E71-FF81-4123-8AB7-6698EAFFA4F1}"/>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ACC7971B-FD6B-167D-DB98-0783A810A0EE}"/>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7" name="Group 26">
              <a:extLst>
                <a:ext uri="{FF2B5EF4-FFF2-40B4-BE49-F238E27FC236}">
                  <a16:creationId xmlns:a16="http://schemas.microsoft.com/office/drawing/2014/main" id="{79F05177-44CD-CDDC-6CFD-C0E0CF1819D1}"/>
                </a:ext>
              </a:extLst>
            </p:cNvPr>
            <p:cNvGrpSpPr/>
            <p:nvPr/>
          </p:nvGrpSpPr>
          <p:grpSpPr>
            <a:xfrm>
              <a:off x="3240000" y="2880000"/>
              <a:ext cx="360000" cy="1440000"/>
              <a:chOff x="3960000" y="2880000"/>
              <a:chExt cx="360000" cy="1440000"/>
            </a:xfrm>
          </p:grpSpPr>
          <p:sp>
            <p:nvSpPr>
              <p:cNvPr id="28" name="Rectangle 27">
                <a:extLst>
                  <a:ext uri="{FF2B5EF4-FFF2-40B4-BE49-F238E27FC236}">
                    <a16:creationId xmlns:a16="http://schemas.microsoft.com/office/drawing/2014/main" id="{70FFA03D-C6F6-4BF9-115C-E3FE2D1AE973}"/>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3709114E-712E-DA52-A9B2-A8C33841C136}"/>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9BA89FF4-99AA-0DB5-CC76-21056B9DFF55}"/>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2F6E0996-088D-C9F0-F2C5-931135941C88}"/>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2" name="Group 31">
              <a:extLst>
                <a:ext uri="{FF2B5EF4-FFF2-40B4-BE49-F238E27FC236}">
                  <a16:creationId xmlns:a16="http://schemas.microsoft.com/office/drawing/2014/main" id="{E38BA144-7638-141D-C5AA-D0114144396B}"/>
                </a:ext>
              </a:extLst>
            </p:cNvPr>
            <p:cNvGrpSpPr/>
            <p:nvPr/>
          </p:nvGrpSpPr>
          <p:grpSpPr>
            <a:xfrm>
              <a:off x="2880000" y="2880000"/>
              <a:ext cx="360000" cy="1440000"/>
              <a:chOff x="3960000" y="2880000"/>
              <a:chExt cx="360000" cy="1440000"/>
            </a:xfrm>
          </p:grpSpPr>
          <p:sp>
            <p:nvSpPr>
              <p:cNvPr id="33" name="Rectangle 32">
                <a:extLst>
                  <a:ext uri="{FF2B5EF4-FFF2-40B4-BE49-F238E27FC236}">
                    <a16:creationId xmlns:a16="http://schemas.microsoft.com/office/drawing/2014/main" id="{611F1E9D-3224-1ACB-7BB3-ADB3702BBDBA}"/>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25587A64-4B3D-9F4D-540D-9717A31ADD3B}"/>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508EB9D4-3D5D-4D27-AAD2-D8DAA838BCC6}"/>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9AD170CF-C396-E599-33E7-79E5E1F17530}"/>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7" name="Group 36">
              <a:extLst>
                <a:ext uri="{FF2B5EF4-FFF2-40B4-BE49-F238E27FC236}">
                  <a16:creationId xmlns:a16="http://schemas.microsoft.com/office/drawing/2014/main" id="{016E16B8-A88B-7E7A-954A-C29CB08BFF89}"/>
                </a:ext>
              </a:extLst>
            </p:cNvPr>
            <p:cNvGrpSpPr/>
            <p:nvPr/>
          </p:nvGrpSpPr>
          <p:grpSpPr>
            <a:xfrm>
              <a:off x="3600000" y="2880000"/>
              <a:ext cx="360000" cy="1440000"/>
              <a:chOff x="3960000" y="2880000"/>
              <a:chExt cx="360000" cy="1440000"/>
            </a:xfrm>
          </p:grpSpPr>
          <p:sp>
            <p:nvSpPr>
              <p:cNvPr id="38" name="Rectangle 37">
                <a:extLst>
                  <a:ext uri="{FF2B5EF4-FFF2-40B4-BE49-F238E27FC236}">
                    <a16:creationId xmlns:a16="http://schemas.microsoft.com/office/drawing/2014/main" id="{D4415E29-4C1E-9867-7EFE-D285327851C6}"/>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CC47C3B5-C66B-F840-3163-344770219804}"/>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589E69E5-87B9-5890-6C11-4A681CE282D8}"/>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0C684F38-195B-CD9F-975F-7E3FDF1D318D}"/>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7" name="Group 46">
              <a:extLst>
                <a:ext uri="{FF2B5EF4-FFF2-40B4-BE49-F238E27FC236}">
                  <a16:creationId xmlns:a16="http://schemas.microsoft.com/office/drawing/2014/main" id="{8BDC5E37-E587-4FA8-3EFE-D9048D2E2CA9}"/>
                </a:ext>
              </a:extLst>
            </p:cNvPr>
            <p:cNvGrpSpPr/>
            <p:nvPr/>
          </p:nvGrpSpPr>
          <p:grpSpPr>
            <a:xfrm>
              <a:off x="4680000" y="2880000"/>
              <a:ext cx="360000" cy="1440000"/>
              <a:chOff x="3960000" y="2880000"/>
              <a:chExt cx="360000" cy="1440000"/>
            </a:xfrm>
          </p:grpSpPr>
          <p:sp>
            <p:nvSpPr>
              <p:cNvPr id="48" name="Rectangle 47">
                <a:extLst>
                  <a:ext uri="{FF2B5EF4-FFF2-40B4-BE49-F238E27FC236}">
                    <a16:creationId xmlns:a16="http://schemas.microsoft.com/office/drawing/2014/main" id="{46660B4B-0A14-F2F0-E47A-1A7A50C80444}"/>
                  </a:ext>
                </a:extLst>
              </p:cNvPr>
              <p:cNvSpPr>
                <a:spLocks/>
              </p:cNvSpPr>
              <p:nvPr/>
            </p:nvSpPr>
            <p:spPr>
              <a:xfrm>
                <a:off x="3960000" y="396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8FCE988F-3C53-8611-F2BF-C27371BE6234}"/>
                  </a:ext>
                </a:extLst>
              </p:cNvPr>
              <p:cNvSpPr>
                <a:spLocks/>
              </p:cNvSpPr>
              <p:nvPr/>
            </p:nvSpPr>
            <p:spPr>
              <a:xfrm>
                <a:off x="3960000" y="288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C0298A42-59E9-B3CB-1209-BFDA99407B9A}"/>
                  </a:ext>
                </a:extLst>
              </p:cNvPr>
              <p:cNvSpPr>
                <a:spLocks/>
              </p:cNvSpPr>
              <p:nvPr/>
            </p:nvSpPr>
            <p:spPr>
              <a:xfrm>
                <a:off x="3960000" y="324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ECD94FAA-33DD-0726-857A-C2757C946CAC}"/>
                  </a:ext>
                </a:extLst>
              </p:cNvPr>
              <p:cNvSpPr>
                <a:spLocks/>
              </p:cNvSpPr>
              <p:nvPr/>
            </p:nvSpPr>
            <p:spPr>
              <a:xfrm>
                <a:off x="3960000" y="3600000"/>
                <a:ext cx="360000" cy="360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56" name="Group 55">
            <a:extLst>
              <a:ext uri="{FF2B5EF4-FFF2-40B4-BE49-F238E27FC236}">
                <a16:creationId xmlns:a16="http://schemas.microsoft.com/office/drawing/2014/main" id="{56EBEC80-32E1-A7D6-D7C6-5A8CD461786F}"/>
              </a:ext>
            </a:extLst>
          </p:cNvPr>
          <p:cNvGrpSpPr/>
          <p:nvPr/>
        </p:nvGrpSpPr>
        <p:grpSpPr>
          <a:xfrm>
            <a:off x="6474123" y="5844160"/>
            <a:ext cx="4450114" cy="931176"/>
            <a:chOff x="4096683" y="5680531"/>
            <a:chExt cx="4450114" cy="931176"/>
          </a:xfrm>
        </p:grpSpPr>
        <p:sp>
          <p:nvSpPr>
            <p:cNvPr id="54" name="Left Brace 53">
              <a:extLst>
                <a:ext uri="{FF2B5EF4-FFF2-40B4-BE49-F238E27FC236}">
                  <a16:creationId xmlns:a16="http://schemas.microsoft.com/office/drawing/2014/main" id="{244E28E5-D066-E582-39A0-6159B5CBAD59}"/>
                </a:ext>
              </a:extLst>
            </p:cNvPr>
            <p:cNvSpPr/>
            <p:nvPr/>
          </p:nvSpPr>
          <p:spPr>
            <a:xfrm rot="5400000" flipH="1" flipV="1">
              <a:off x="6043355" y="3733859"/>
              <a:ext cx="556769" cy="4450114"/>
            </a:xfrm>
            <a:prstGeom prst="leftBrace">
              <a:avLst>
                <a:gd name="adj1" fmla="val 42739"/>
                <a:gd name="adj2" fmla="val 50000"/>
              </a:avLst>
            </a:prstGeom>
            <a:noFill/>
            <a:ln w="25400" cap="flat" cmpd="sng" algn="ctr">
              <a:solidFill>
                <a:srgbClr val="FF0000"/>
              </a:solidFill>
              <a:prstDash val="solid"/>
              <a:tailEnd type="none" w="med"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
                <a:cs typeface=""/>
              </a:endParaRPr>
            </a:p>
          </p:txBody>
        </p:sp>
        <p:sp>
          <p:nvSpPr>
            <p:cNvPr id="55" name="TextBox 54">
              <a:extLst>
                <a:ext uri="{FF2B5EF4-FFF2-40B4-BE49-F238E27FC236}">
                  <a16:creationId xmlns:a16="http://schemas.microsoft.com/office/drawing/2014/main" id="{1B93E2EC-8DF0-59C2-492D-4F16C391FE2E}"/>
                </a:ext>
              </a:extLst>
            </p:cNvPr>
            <p:cNvSpPr txBox="1"/>
            <p:nvPr/>
          </p:nvSpPr>
          <p:spPr>
            <a:xfrm>
              <a:off x="6013564" y="6211597"/>
              <a:ext cx="61635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rPr>
                <a:t>Sets</a:t>
              </a:r>
            </a:p>
          </p:txBody>
        </p:sp>
      </p:grpSp>
      <p:grpSp>
        <p:nvGrpSpPr>
          <p:cNvPr id="57" name="Group 56">
            <a:extLst>
              <a:ext uri="{FF2B5EF4-FFF2-40B4-BE49-F238E27FC236}">
                <a16:creationId xmlns:a16="http://schemas.microsoft.com/office/drawing/2014/main" id="{407EE305-5A41-0914-FBEB-1BA3A67BBA69}"/>
              </a:ext>
            </a:extLst>
          </p:cNvPr>
          <p:cNvGrpSpPr/>
          <p:nvPr/>
        </p:nvGrpSpPr>
        <p:grpSpPr>
          <a:xfrm rot="5400000">
            <a:off x="4733660" y="4133725"/>
            <a:ext cx="2227074" cy="1144883"/>
            <a:chOff x="4096683" y="5680531"/>
            <a:chExt cx="4450114" cy="885926"/>
          </a:xfrm>
        </p:grpSpPr>
        <p:sp>
          <p:nvSpPr>
            <p:cNvPr id="58" name="Left Brace 57">
              <a:extLst>
                <a:ext uri="{FF2B5EF4-FFF2-40B4-BE49-F238E27FC236}">
                  <a16:creationId xmlns:a16="http://schemas.microsoft.com/office/drawing/2014/main" id="{9EC30FEF-06C3-62EF-60AB-231C380EB0EC}"/>
                </a:ext>
              </a:extLst>
            </p:cNvPr>
            <p:cNvSpPr/>
            <p:nvPr/>
          </p:nvSpPr>
          <p:spPr>
            <a:xfrm rot="5400000" flipH="1" flipV="1">
              <a:off x="6043355" y="3733859"/>
              <a:ext cx="556769" cy="4450114"/>
            </a:xfrm>
            <a:prstGeom prst="leftBrace">
              <a:avLst>
                <a:gd name="adj1" fmla="val 42739"/>
                <a:gd name="adj2" fmla="val 50000"/>
              </a:avLst>
            </a:prstGeom>
            <a:noFill/>
            <a:ln w="25400" cap="flat" cmpd="sng" algn="ctr">
              <a:solidFill>
                <a:srgbClr val="FF0000"/>
              </a:solidFill>
              <a:prstDash val="solid"/>
              <a:tailEnd type="none" w="med"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
                <a:cs typeface=""/>
              </a:endParaRPr>
            </a:p>
          </p:txBody>
        </p:sp>
        <p:sp>
          <p:nvSpPr>
            <p:cNvPr id="59" name="TextBox 58">
              <a:extLst>
                <a:ext uri="{FF2B5EF4-FFF2-40B4-BE49-F238E27FC236}">
                  <a16:creationId xmlns:a16="http://schemas.microsoft.com/office/drawing/2014/main" id="{5B9CB2B8-0BDD-9113-35EB-B3E4BC957E73}"/>
                </a:ext>
              </a:extLst>
            </p:cNvPr>
            <p:cNvSpPr txBox="1"/>
            <p:nvPr/>
          </p:nvSpPr>
          <p:spPr>
            <a:xfrm>
              <a:off x="5570291" y="6256846"/>
              <a:ext cx="1502896" cy="30961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rPr>
                <a:t>Ways</a:t>
              </a:r>
            </a:p>
          </p:txBody>
        </p:sp>
      </p:grpSp>
    </p:spTree>
    <p:extLst>
      <p:ext uri="{BB962C8B-B14F-4D97-AF65-F5344CB8AC3E}">
        <p14:creationId xmlns:p14="http://schemas.microsoft.com/office/powerpoint/2010/main" val="123942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11461</TotalTime>
  <Words>2146</Words>
  <Application>Microsoft Office PowerPoint</Application>
  <PresentationFormat>Widescreen</PresentationFormat>
  <Paragraphs>635</Paragraphs>
  <Slides>48</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Arial</vt:lpstr>
      <vt:lpstr>Calibri</vt:lpstr>
      <vt:lpstr>Calibri Light</vt:lpstr>
      <vt:lpstr>Courier New</vt:lpstr>
      <vt:lpstr>Times New Roman</vt:lpstr>
      <vt:lpstr>Wingdings</vt:lpstr>
      <vt:lpstr>Office Theme</vt:lpstr>
      <vt:lpstr>Acrobat Document</vt:lpstr>
      <vt:lpstr>Microarchitectural Weird Machines</vt:lpstr>
      <vt:lpstr>Publications</vt:lpstr>
      <vt:lpstr>Emergent Behaviour</vt:lpstr>
      <vt:lpstr>Emergent Behaviour</vt:lpstr>
      <vt:lpstr>More examples</vt:lpstr>
      <vt:lpstr>The memory wall</vt:lpstr>
      <vt:lpstr>Cache operations</vt:lpstr>
      <vt:lpstr>Emergent behaviour</vt:lpstr>
      <vt:lpstr>Cache construction</vt:lpstr>
      <vt:lpstr>More Emergent Behaviour</vt:lpstr>
      <vt:lpstr>Logical State of Cache</vt:lpstr>
      <vt:lpstr>Conditional access</vt:lpstr>
      <vt:lpstr>Speculative execution</vt:lpstr>
      <vt:lpstr>Conditional Speculative Execution</vt:lpstr>
      <vt:lpstr>Weird NOT gate</vt:lpstr>
      <vt:lpstr>Thinking about this</vt:lpstr>
      <vt:lpstr>Combining Chains</vt:lpstr>
      <vt:lpstr>Multiple control chains</vt:lpstr>
      <vt:lpstr>Non-decreasing functions</vt:lpstr>
      <vt:lpstr>OR gates (Adapted from Wang et al., WOOT 2023)</vt:lpstr>
      <vt:lpstr>Replicator</vt:lpstr>
      <vt:lpstr>Composing more – multiple output NAND</vt:lpstr>
      <vt:lpstr>Minority Report</vt:lpstr>
      <vt:lpstr>Circuits</vt:lpstr>
      <vt:lpstr>The Flush+Reload Attack [YF14]</vt:lpstr>
      <vt:lpstr>The RSA Encryption System</vt:lpstr>
      <vt:lpstr>Square and Multiply Exponentiation</vt:lpstr>
      <vt:lpstr>Flush+Reload on Square-and-Multiply</vt:lpstr>
      <vt:lpstr>Reducing Timer Resolution</vt:lpstr>
      <vt:lpstr>Amplification</vt:lpstr>
      <vt:lpstr>Amplification is half the job</vt:lpstr>
      <vt:lpstr>Prime+Probe is NAND</vt:lpstr>
      <vt:lpstr>Prime+Probe is NAND</vt:lpstr>
      <vt:lpstr>Prime+Store: High Resolution Prime+Probe</vt:lpstr>
      <vt:lpstr>How Fast can we Probe?</vt:lpstr>
      <vt:lpstr>How fast can we probe?</vt:lpstr>
      <vt:lpstr>Prime+Scope code</vt:lpstr>
      <vt:lpstr>Using Prime+Store</vt:lpstr>
      <vt:lpstr>Return-based gates (Kaplan 2023)</vt:lpstr>
      <vt:lpstr>Using Prime+Store</vt:lpstr>
      <vt:lpstr> Timing analysis</vt:lpstr>
      <vt:lpstr>Tapped multi-probed gates</vt:lpstr>
      <vt:lpstr>Tapped multi-probed gates</vt:lpstr>
      <vt:lpstr>Tapped multi-probed gates</vt:lpstr>
      <vt:lpstr>Gate operation time</vt:lpstr>
      <vt:lpstr>Gate resolution</vt:lpstr>
      <vt:lpstr>Results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About Time</dc:title>
  <dc:creator>Yuval Yarom</dc:creator>
  <cp:lastModifiedBy>Yuval Yarom</cp:lastModifiedBy>
  <cp:revision>21</cp:revision>
  <dcterms:created xsi:type="dcterms:W3CDTF">2022-11-29T02:45:51Z</dcterms:created>
  <dcterms:modified xsi:type="dcterms:W3CDTF">2024-06-06T13:58:26Z</dcterms:modified>
</cp:coreProperties>
</file>