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 id="2147483672" r:id="rId3"/>
  </p:sldMasterIdLst>
  <p:notesMasterIdLst>
    <p:notesMasterId r:id="rId108"/>
  </p:notesMasterIdLst>
  <p:sldIdLst>
    <p:sldId id="313"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343"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1339" r:id="rId60"/>
    <p:sldId id="1340" r:id="rId61"/>
    <p:sldId id="1341" r:id="rId62"/>
    <p:sldId id="311" r:id="rId63"/>
    <p:sldId id="314" r:id="rId64"/>
    <p:sldId id="317" r:id="rId65"/>
    <p:sldId id="315" r:id="rId66"/>
    <p:sldId id="318" r:id="rId67"/>
    <p:sldId id="316" r:id="rId68"/>
    <p:sldId id="319" r:id="rId69"/>
    <p:sldId id="320" r:id="rId70"/>
    <p:sldId id="321" r:id="rId71"/>
    <p:sldId id="322" r:id="rId72"/>
    <p:sldId id="323" r:id="rId73"/>
    <p:sldId id="324" r:id="rId74"/>
    <p:sldId id="1342" r:id="rId75"/>
    <p:sldId id="325" r:id="rId76"/>
    <p:sldId id="326" r:id="rId77"/>
    <p:sldId id="327" r:id="rId78"/>
    <p:sldId id="329" r:id="rId79"/>
    <p:sldId id="330" r:id="rId80"/>
    <p:sldId id="331" r:id="rId81"/>
    <p:sldId id="332" r:id="rId82"/>
    <p:sldId id="342" r:id="rId83"/>
    <p:sldId id="1314" r:id="rId84"/>
    <p:sldId id="1315" r:id="rId85"/>
    <p:sldId id="1275" r:id="rId86"/>
    <p:sldId id="1335" r:id="rId87"/>
    <p:sldId id="1277" r:id="rId88"/>
    <p:sldId id="1338" r:id="rId89"/>
    <p:sldId id="1279" r:id="rId90"/>
    <p:sldId id="1317" r:id="rId91"/>
    <p:sldId id="1294" r:id="rId92"/>
    <p:sldId id="1319" r:id="rId93"/>
    <p:sldId id="1320" r:id="rId94"/>
    <p:sldId id="1321" r:id="rId95"/>
    <p:sldId id="1298" r:id="rId96"/>
    <p:sldId id="1322" r:id="rId97"/>
    <p:sldId id="1300" r:id="rId98"/>
    <p:sldId id="1323" r:id="rId99"/>
    <p:sldId id="1337" r:id="rId100"/>
    <p:sldId id="1327" r:id="rId101"/>
    <p:sldId id="1328" r:id="rId102"/>
    <p:sldId id="1330" r:id="rId103"/>
    <p:sldId id="1331" r:id="rId104"/>
    <p:sldId id="1332" r:id="rId105"/>
    <p:sldId id="1333" r:id="rId106"/>
    <p:sldId id="312" r:id="rId10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FF"/>
    <a:srgbClr val="A3A3A3"/>
    <a:srgbClr val="4A86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06F433B-0A0D-47EE-9081-07301CFDEC77}">
  <a:tblStyle styleId="{706F433B-0A0D-47EE-9081-07301CFDEC7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487" autoAdjust="0"/>
  </p:normalViewPr>
  <p:slideViewPr>
    <p:cSldViewPr snapToGrid="0">
      <p:cViewPr varScale="1">
        <p:scale>
          <a:sx n="70" d="100"/>
          <a:sy n="70" d="100"/>
        </p:scale>
        <p:origin x="118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tableStyles" Target="tableStyles.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notesMaster" Target="notesMasters/notesMaster1.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presProps" Target="presProps.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viewProps" Target="viewProp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Benchmark</a:t>
            </a:r>
            <a:r>
              <a:rPr lang="en-US" baseline="0" dirty="0"/>
              <a:t> with SPEC2017</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No Mitigation</c:v>
                </c:pt>
              </c:strCache>
            </c:strRef>
          </c:tx>
          <c:spPr>
            <a:solidFill>
              <a:schemeClr val="accent1"/>
            </a:solidFill>
            <a:ln>
              <a:noFill/>
            </a:ln>
            <a:effectLst/>
          </c:spPr>
          <c:invertIfNegative val="0"/>
          <c:cat>
            <c:strRef>
              <c:f>Sheet1!$A$2:$A$5</c:f>
              <c:strCache>
                <c:ptCount val="4"/>
                <c:pt idx="0">
                  <c:v>int_rate</c:v>
                </c:pt>
                <c:pt idx="1">
                  <c:v>int_speed</c:v>
                </c:pt>
                <c:pt idx="2">
                  <c:v>fp_rate</c:v>
                </c:pt>
                <c:pt idx="3">
                  <c:v>fp_speed</c:v>
                </c:pt>
              </c:strCache>
            </c:strRef>
          </c:cat>
          <c:val>
            <c:numRef>
              <c:f>Sheet1!$B$2:$B$5</c:f>
              <c:numCache>
                <c:formatCode>General</c:formatCode>
                <c:ptCount val="4"/>
                <c:pt idx="0">
                  <c:v>1</c:v>
                </c:pt>
                <c:pt idx="1">
                  <c:v>1</c:v>
                </c:pt>
                <c:pt idx="2">
                  <c:v>1</c:v>
                </c:pt>
                <c:pt idx="3">
                  <c:v>1</c:v>
                </c:pt>
              </c:numCache>
            </c:numRef>
          </c:val>
          <c:extLst>
            <c:ext xmlns:c16="http://schemas.microsoft.com/office/drawing/2014/chart" uri="{C3380CC4-5D6E-409C-BE32-E72D297353CC}">
              <c16:uniqueId val="{00000000-8B07-394F-8626-EC2FF03101E3}"/>
            </c:ext>
          </c:extLst>
        </c:ser>
        <c:ser>
          <c:idx val="1"/>
          <c:order val="1"/>
          <c:tx>
            <c:strRef>
              <c:f>Sheet1!$C$1</c:f>
              <c:strCache>
                <c:ptCount val="1"/>
                <c:pt idx="0">
                  <c:v>SLH</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int_rate</c:v>
                </c:pt>
                <c:pt idx="1">
                  <c:v>int_speed</c:v>
                </c:pt>
                <c:pt idx="2">
                  <c:v>fp_rate</c:v>
                </c:pt>
                <c:pt idx="3">
                  <c:v>fp_speed</c:v>
                </c:pt>
              </c:strCache>
            </c:strRef>
          </c:cat>
          <c:val>
            <c:numRef>
              <c:f>Sheet1!$C$2:$C$5</c:f>
              <c:numCache>
                <c:formatCode>General</c:formatCode>
                <c:ptCount val="4"/>
                <c:pt idx="0">
                  <c:v>2.2000000000000002</c:v>
                </c:pt>
                <c:pt idx="1">
                  <c:v>2.1800000000000002</c:v>
                </c:pt>
                <c:pt idx="2">
                  <c:v>1.89</c:v>
                </c:pt>
                <c:pt idx="3">
                  <c:v>1.67</c:v>
                </c:pt>
              </c:numCache>
            </c:numRef>
          </c:val>
          <c:extLst>
            <c:ext xmlns:c16="http://schemas.microsoft.com/office/drawing/2014/chart" uri="{C3380CC4-5D6E-409C-BE32-E72D297353CC}">
              <c16:uniqueId val="{00000001-8B07-394F-8626-EC2FF03101E3}"/>
            </c:ext>
          </c:extLst>
        </c:ser>
        <c:ser>
          <c:idx val="2"/>
          <c:order val="2"/>
          <c:tx>
            <c:strRef>
              <c:f>Sheet1!$D$1</c:f>
              <c:strCache>
                <c:ptCount val="1"/>
                <c:pt idx="0">
                  <c:v>USLH</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int_rate</c:v>
                </c:pt>
                <c:pt idx="1">
                  <c:v>int_speed</c:v>
                </c:pt>
                <c:pt idx="2">
                  <c:v>fp_rate</c:v>
                </c:pt>
                <c:pt idx="3">
                  <c:v>fp_speed</c:v>
                </c:pt>
              </c:strCache>
            </c:strRef>
          </c:cat>
          <c:val>
            <c:numRef>
              <c:f>Sheet1!$D$2:$D$5</c:f>
              <c:numCache>
                <c:formatCode>General</c:formatCode>
                <c:ptCount val="4"/>
                <c:pt idx="0">
                  <c:v>2.52</c:v>
                </c:pt>
                <c:pt idx="1">
                  <c:v>2.46</c:v>
                </c:pt>
                <c:pt idx="2">
                  <c:v>2.7</c:v>
                </c:pt>
                <c:pt idx="3">
                  <c:v>2.42</c:v>
                </c:pt>
              </c:numCache>
            </c:numRef>
          </c:val>
          <c:extLst>
            <c:ext xmlns:c16="http://schemas.microsoft.com/office/drawing/2014/chart" uri="{C3380CC4-5D6E-409C-BE32-E72D297353CC}">
              <c16:uniqueId val="{00000002-8B07-394F-8626-EC2FF03101E3}"/>
            </c:ext>
          </c:extLst>
        </c:ser>
        <c:ser>
          <c:idx val="3"/>
          <c:order val="3"/>
          <c:tx>
            <c:strRef>
              <c:f>Sheet1!$E$1</c:f>
              <c:strCache>
                <c:ptCount val="1"/>
                <c:pt idx="0">
                  <c:v>No Speculation</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int_rate</c:v>
                </c:pt>
                <c:pt idx="1">
                  <c:v>int_speed</c:v>
                </c:pt>
                <c:pt idx="2">
                  <c:v>fp_rate</c:v>
                </c:pt>
                <c:pt idx="3">
                  <c:v>fp_speed</c:v>
                </c:pt>
              </c:strCache>
            </c:strRef>
          </c:cat>
          <c:val>
            <c:numRef>
              <c:f>Sheet1!$E$2:$E$5</c:f>
              <c:numCache>
                <c:formatCode>General</c:formatCode>
                <c:ptCount val="4"/>
                <c:pt idx="0">
                  <c:v>4</c:v>
                </c:pt>
                <c:pt idx="1">
                  <c:v>3.84</c:v>
                </c:pt>
                <c:pt idx="2">
                  <c:v>4.3600000000000003</c:v>
                </c:pt>
                <c:pt idx="3">
                  <c:v>4.3099999999999996</c:v>
                </c:pt>
              </c:numCache>
            </c:numRef>
          </c:val>
          <c:extLst>
            <c:ext xmlns:c16="http://schemas.microsoft.com/office/drawing/2014/chart" uri="{C3380CC4-5D6E-409C-BE32-E72D297353CC}">
              <c16:uniqueId val="{00000004-8B07-394F-8626-EC2FF03101E3}"/>
            </c:ext>
          </c:extLst>
        </c:ser>
        <c:dLbls>
          <c:showLegendKey val="0"/>
          <c:showVal val="0"/>
          <c:showCatName val="0"/>
          <c:showSerName val="0"/>
          <c:showPercent val="0"/>
          <c:showBubbleSize val="0"/>
        </c:dLbls>
        <c:gapWidth val="219"/>
        <c:overlap val="-27"/>
        <c:axId val="594709087"/>
        <c:axId val="1056277631"/>
      </c:barChart>
      <c:catAx>
        <c:axId val="5947090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56277631"/>
        <c:crosses val="autoZero"/>
        <c:auto val="1"/>
        <c:lblAlgn val="ctr"/>
        <c:lblOffset val="100"/>
        <c:noMultiLvlLbl val="0"/>
      </c:catAx>
      <c:valAx>
        <c:axId val="10562776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94709087"/>
        <c:crosses val="autoZero"/>
        <c:crossBetween val="between"/>
      </c:valAx>
      <c:spPr>
        <a:noFill/>
        <a:ln>
          <a:noFill/>
        </a:ln>
        <a:effectLst/>
      </c:spPr>
    </c:plotArea>
    <c:legend>
      <c:legendPos val="b"/>
      <c:layout>
        <c:manualLayout>
          <c:xMode val="edge"/>
          <c:yMode val="edge"/>
          <c:x val="0.31565911403931646"/>
          <c:y val="0.90682241438996614"/>
          <c:w val="0.42310354062884997"/>
          <c:h val="9.223681571478062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255818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240f4bb0f1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240f4bb0f1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Now we modify our program to follow constant time programming. Specifically, it no longer branches on the key.</a:t>
            </a:r>
            <a:endParaRPr/>
          </a:p>
          <a:p>
            <a:pPr marL="0" lvl="0" indent="0" algn="l" rtl="0">
              <a:spcBef>
                <a:spcPts val="0"/>
              </a:spcBef>
              <a:spcAft>
                <a:spcPts val="0"/>
              </a:spcAft>
              <a:buNone/>
            </a:pPr>
            <a:r>
              <a:rPr lang="en"/>
              <a:t>While effective this is an adhoc solution and requires developers to carefully consider the usage of every secret value in their programs.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2406405866_6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2406405866_6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Security type systems help solve this problem by automatically checking or correcting programs that leak secret values via timing side channels. The developer annotates which values in their program are secret and the compiler performs analyzes the program to ensure that secret values are not accidentally leaked via a timing side channel and that secret values can not be assigned to public values.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240f4bb0f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240f4bb0f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Security type systems help solve this problem by automatically checking or correcting programs that leak secret values via timing side channels. The developer annotates which values in their program are secret and the compiler performs analyzes the program to ensure that secret values are not accidentally leaked via a timing side channel and that secret values can not be assigned to public values.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240f4bb0f1_0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240f4bb0f1_0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Security type systems help solve this problem by automatically checking or correcting programs that leak secret values via timing side channels. The developer annotates which values in their program are secret and the compiler performs analyzes the program to ensure that secret values are not accidentally leaked via a timing side channel and that secret values can not be assigned to public values.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240f4bb0f1_0_4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1240f4bb0f1_0_4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Security type systems help solve this problem by automatically checking or correcting programs that leak secret values via timing side channels. The developer annotates which values in their program are secret and the compiler performs analyzes the program to ensure that secret values are not accidentally leaked via a timing side channel and that secret values can not be assigned to public values.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2362f1a2aa_2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12362f1a2aa_2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diagram shows how values flow through the program. On the left, values marked as public can flow to the outside world, but we don’t care because by definition they are public.</a:t>
            </a:r>
            <a:endParaRPr/>
          </a:p>
          <a:p>
            <a:pPr marL="0" lvl="0" indent="0" algn="l" rtl="0">
              <a:spcBef>
                <a:spcPts val="0"/>
              </a:spcBef>
              <a:spcAft>
                <a:spcPts val="0"/>
              </a:spcAft>
              <a:buNone/>
            </a:pPr>
            <a:r>
              <a:rPr lang="en"/>
              <a:t>On the other hand, values that are marked as secret on the right should not flow to the outside world and our security type system ensures that this can not happen using constant time programming..</a:t>
            </a:r>
            <a:endParaRPr/>
          </a:p>
          <a:p>
            <a:pPr marL="0" lvl="0" indent="0" algn="l" rtl="0">
              <a:spcBef>
                <a:spcPts val="0"/>
              </a:spcBef>
              <a:spcAft>
                <a:spcPts val="0"/>
              </a:spcAft>
              <a:buNone/>
            </a:pPr>
            <a:r>
              <a:rPr lang="en"/>
              <a:t>Our diagram shows that there are no paths from secret values to the outside world and therefore our programs are safe..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2406405866_6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12406405866_6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However, after encryption we do eventually want to send the ciphertext to the outside world.</a:t>
            </a:r>
            <a:endParaRPr>
              <a:solidFill>
                <a:schemeClr val="dk1"/>
              </a:solidFill>
            </a:endParaRPr>
          </a:p>
          <a:p>
            <a:pPr marL="0" lvl="0" indent="0" algn="l" rtl="0">
              <a:spcBef>
                <a:spcPts val="0"/>
              </a:spcBef>
              <a:spcAft>
                <a:spcPts val="0"/>
              </a:spcAft>
              <a:buNone/>
            </a:pPr>
            <a:r>
              <a:rPr lang="en">
                <a:solidFill>
                  <a:schemeClr val="dk1"/>
                </a:solidFill>
              </a:rPr>
              <a:t>This is done through a declassify statement. Declassify statements act as a typecast between secret values and public values. Like a typecast, declassify statements have no runtime code execution, they simply provides meaning to the compiler that it is safe to allow a secret value to become public.</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2406405866_6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12406405866_6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However, after encryption we do eventually want to send the ciphertext to the outside world.</a:t>
            </a:r>
            <a:endParaRPr>
              <a:solidFill>
                <a:schemeClr val="dk1"/>
              </a:solidFill>
            </a:endParaRPr>
          </a:p>
          <a:p>
            <a:pPr marL="0" lvl="0" indent="0" algn="l" rtl="0">
              <a:spcBef>
                <a:spcPts val="0"/>
              </a:spcBef>
              <a:spcAft>
                <a:spcPts val="0"/>
              </a:spcAft>
              <a:buNone/>
            </a:pPr>
            <a:r>
              <a:rPr lang="en">
                <a:solidFill>
                  <a:schemeClr val="dk1"/>
                </a:solidFill>
              </a:rPr>
              <a:t>This is done through a declassify statement. Declassify statements act as a typecast between secret values and public values. Like a typecast, declassify statements have no runtime code execution, they simply provides meaning to the compiler that it is safe to allow a secret value to become public.</a:t>
            </a:r>
            <a:endParaRPr/>
          </a:p>
        </p:txBody>
      </p:sp>
    </p:spTree>
    <p:extLst>
      <p:ext uri="{BB962C8B-B14F-4D97-AF65-F5344CB8AC3E}">
        <p14:creationId xmlns:p14="http://schemas.microsoft.com/office/powerpoint/2010/main" val="1188631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240f4bb0f1_0_3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1240f4bb0f1_0_3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However, after encryption we do eventually want to send the ciphertext to the outside world.</a:t>
            </a:r>
            <a:endParaRPr>
              <a:solidFill>
                <a:schemeClr val="dk1"/>
              </a:solidFill>
            </a:endParaRPr>
          </a:p>
          <a:p>
            <a:pPr marL="0" lvl="0" indent="0" algn="l" rtl="0">
              <a:spcBef>
                <a:spcPts val="0"/>
              </a:spcBef>
              <a:spcAft>
                <a:spcPts val="0"/>
              </a:spcAft>
              <a:buNone/>
            </a:pPr>
            <a:r>
              <a:rPr lang="en">
                <a:solidFill>
                  <a:schemeClr val="dk1"/>
                </a:solidFill>
              </a:rPr>
              <a:t>This is done through a declassify statement. Declassify statements act as a typecast between secret values and public values. Like a typecast, declassify statements have no runtime code execution, they simply provides meaning to the compiler that it is safe to allow a secret value to become public.</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1240f4bb0f1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1240f4bb0f1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However, after encryption we do eventually want to send the ciphertext to the outside world.</a:t>
            </a:r>
            <a:endParaRPr>
              <a:solidFill>
                <a:schemeClr val="dk1"/>
              </a:solidFill>
            </a:endParaRPr>
          </a:p>
          <a:p>
            <a:pPr marL="0" lvl="0" indent="0" algn="l" rtl="0">
              <a:spcBef>
                <a:spcPts val="0"/>
              </a:spcBef>
              <a:spcAft>
                <a:spcPts val="0"/>
              </a:spcAft>
              <a:buNone/>
            </a:pPr>
            <a:r>
              <a:rPr lang="en">
                <a:solidFill>
                  <a:schemeClr val="dk1"/>
                </a:solidFill>
              </a:rPr>
              <a:t>This is done through a declassify statement. Declassify statements act as a typecast between secret values and public values. Like a typecast, declassify statements have no runtime code execution, they simply provides meaning to the compiler that it is safe to allow a secret value to become public.</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23cf605be1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23cf605be1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 Alice wants to send a message to Bob</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2406405866_6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2406405866_6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Adding declassification to our flow diagram</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12406405866_6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12406405866_6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we can see that there is a path for secret values to flow to the outside world, but the programmer has asserted that any values that take this path are allowed to.</a:t>
            </a:r>
            <a:endParaRPr>
              <a:solidFill>
                <a:schemeClr val="dk1"/>
              </a:solidFill>
            </a:endParaRPr>
          </a:p>
          <a:p>
            <a:pPr marL="0" lvl="0" indent="0" algn="l" rtl="0">
              <a:spcBef>
                <a:spcPts val="0"/>
              </a:spcBef>
              <a:spcAft>
                <a:spcPts val="0"/>
              </a:spcAft>
              <a:buNone/>
            </a:pPr>
            <a:r>
              <a:rPr lang="en">
                <a:solidFill>
                  <a:schemeClr val="dk1"/>
                </a:solidFill>
              </a:rPr>
              <a:t>This is precisely what tools such as the FaCT compiler do and our programs are once again safe.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1240f4bb0f1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1240f4bb0f1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we can see that there is a path for secret values to flow to the outside world, but the programmer has asserted that any values that take this path are allowed to.</a:t>
            </a:r>
            <a:endParaRPr>
              <a:solidFill>
                <a:schemeClr val="dk1"/>
              </a:solidFill>
            </a:endParaRPr>
          </a:p>
          <a:p>
            <a:pPr marL="0" lvl="0" indent="0" algn="l" rtl="0">
              <a:spcBef>
                <a:spcPts val="0"/>
              </a:spcBef>
              <a:spcAft>
                <a:spcPts val="0"/>
              </a:spcAft>
              <a:buNone/>
            </a:pPr>
            <a:r>
              <a:rPr lang="en">
                <a:solidFill>
                  <a:schemeClr val="dk1"/>
                </a:solidFill>
              </a:rPr>
              <a:t>This is precisely what tools such as the FaCT compiler do and our programs are once again safe.</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12362f1a2aa_2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12362f1a2aa_2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2018 things changed after Spectre was published. Spectre showed that speculative execution in the processor can be exploited.</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12362f1a2aa_2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12362f1a2aa_2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an example of Spectre Variant 1.</a:t>
            </a:r>
            <a:endParaRPr/>
          </a:p>
          <a:p>
            <a:pPr marL="0" lvl="0" indent="0" algn="l" rtl="0">
              <a:spcBef>
                <a:spcPts val="0"/>
              </a:spcBef>
              <a:spcAft>
                <a:spcPts val="0"/>
              </a:spcAft>
              <a:buNone/>
            </a:pPr>
            <a:r>
              <a:rPr lang="en"/>
              <a:t>The processor speculates that the condition on line one is true and execution flows to the body.</a:t>
            </a:r>
            <a:endParaRPr/>
          </a:p>
          <a:p>
            <a:pPr marL="0" lvl="0" indent="0" algn="l" rtl="0">
              <a:spcBef>
                <a:spcPts val="0"/>
              </a:spcBef>
              <a:spcAft>
                <a:spcPts val="0"/>
              </a:spcAft>
              <a:buNone/>
            </a:pPr>
            <a:r>
              <a:rPr lang="en"/>
              <a:t>Importantly this can happen even when the index is larger than the length of the array - ie. the condition is actually false</a:t>
            </a:r>
            <a:endParaRPr/>
          </a:p>
          <a:p>
            <a:pPr marL="0" lvl="0" indent="0" algn="l" rtl="0">
              <a:spcBef>
                <a:spcPts val="0"/>
              </a:spcBef>
              <a:spcAft>
                <a:spcPts val="0"/>
              </a:spcAft>
              <a:buNone/>
            </a:pPr>
            <a:r>
              <a:rPr lang="en"/>
              <a:t>Line two is executed and performs an out-of-bounds access that could access any9 value of the program.</a:t>
            </a:r>
            <a:endParaRPr/>
          </a:p>
          <a:p>
            <a:pPr marL="0" lvl="0" indent="0" algn="l" rtl="0">
              <a:spcBef>
                <a:spcPts val="0"/>
              </a:spcBef>
              <a:spcAft>
                <a:spcPts val="0"/>
              </a:spcAft>
              <a:buNone/>
            </a:pPr>
            <a:r>
              <a:rPr lang="en"/>
              <a:t>The value is then leaked through a side channel, in this example it is leaked in to the cache on line three.</a:t>
            </a:r>
            <a:endParaRPr/>
          </a:p>
          <a:p>
            <a:pPr marL="0" lvl="0" indent="0" algn="l" rtl="0">
              <a:spcBef>
                <a:spcPts val="0"/>
              </a:spcBef>
              <a:spcAft>
                <a:spcPts val="0"/>
              </a:spcAft>
              <a:buNone/>
            </a:pPr>
            <a:r>
              <a:rPr lang="en"/>
              <a:t>The processor will eventually squash the erroneous execution and restart execution on line one and correctly skip the branch entirely, but the value has already been leaked during speculative execution.</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Using spectre secret values can be smuggled past the compiler. All values in this snippet are public, yet the program can speculatively access and leak any value even secret values.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1219c4ac46d_1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1219c4ac46d_1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an example of Spectre Variant 1.</a:t>
            </a:r>
            <a:endParaRPr/>
          </a:p>
          <a:p>
            <a:pPr marL="0" lvl="0" indent="0" algn="l" rtl="0">
              <a:spcBef>
                <a:spcPts val="0"/>
              </a:spcBef>
              <a:spcAft>
                <a:spcPts val="0"/>
              </a:spcAft>
              <a:buNone/>
            </a:pPr>
            <a:r>
              <a:rPr lang="en"/>
              <a:t>The processor speculates that the condition on line one is true and execution flows to the body.</a:t>
            </a:r>
            <a:endParaRPr/>
          </a:p>
          <a:p>
            <a:pPr marL="0" lvl="0" indent="0" algn="l" rtl="0">
              <a:spcBef>
                <a:spcPts val="0"/>
              </a:spcBef>
              <a:spcAft>
                <a:spcPts val="0"/>
              </a:spcAft>
              <a:buNone/>
            </a:pPr>
            <a:r>
              <a:rPr lang="en"/>
              <a:t>Importantly this can happen even when the index is larger than the length of the array - ie. the condition is actually false</a:t>
            </a:r>
            <a:endParaRPr/>
          </a:p>
          <a:p>
            <a:pPr marL="0" lvl="0" indent="0" algn="l" rtl="0">
              <a:spcBef>
                <a:spcPts val="0"/>
              </a:spcBef>
              <a:spcAft>
                <a:spcPts val="0"/>
              </a:spcAft>
              <a:buNone/>
            </a:pPr>
            <a:r>
              <a:rPr lang="en"/>
              <a:t>Line two is executed and performs an out-of-bounds access that could access any9 value of the program.</a:t>
            </a:r>
            <a:endParaRPr/>
          </a:p>
          <a:p>
            <a:pPr marL="0" lvl="0" indent="0" algn="l" rtl="0">
              <a:spcBef>
                <a:spcPts val="0"/>
              </a:spcBef>
              <a:spcAft>
                <a:spcPts val="0"/>
              </a:spcAft>
              <a:buNone/>
            </a:pPr>
            <a:r>
              <a:rPr lang="en"/>
              <a:t>The value is then leaked through a side channel, in this example it is leaked in to the cache on line three.</a:t>
            </a:r>
            <a:endParaRPr/>
          </a:p>
          <a:p>
            <a:pPr marL="0" lvl="0" indent="0" algn="l" rtl="0">
              <a:spcBef>
                <a:spcPts val="0"/>
              </a:spcBef>
              <a:spcAft>
                <a:spcPts val="0"/>
              </a:spcAft>
              <a:buNone/>
            </a:pPr>
            <a:r>
              <a:rPr lang="en"/>
              <a:t>The processor will eventually squash the erroneous execution and restart execution on line one and correctly skip the branch entirely, but the value has already been leaked during speculative execution.</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Using spectre secret values can be smuggled past the compiler. All values in this snippet are public, yet the program can speculatively access and leak any value even secret values.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1219c4ac46d_1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1219c4ac46d_1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an example of Spectre Variant 1.</a:t>
            </a:r>
            <a:endParaRPr/>
          </a:p>
          <a:p>
            <a:pPr marL="0" lvl="0" indent="0" algn="l" rtl="0">
              <a:spcBef>
                <a:spcPts val="0"/>
              </a:spcBef>
              <a:spcAft>
                <a:spcPts val="0"/>
              </a:spcAft>
              <a:buNone/>
            </a:pPr>
            <a:r>
              <a:rPr lang="en"/>
              <a:t>The processor speculates that the condition on line one is true and execution flows to the body.</a:t>
            </a:r>
            <a:endParaRPr/>
          </a:p>
          <a:p>
            <a:pPr marL="0" lvl="0" indent="0" algn="l" rtl="0">
              <a:spcBef>
                <a:spcPts val="0"/>
              </a:spcBef>
              <a:spcAft>
                <a:spcPts val="0"/>
              </a:spcAft>
              <a:buNone/>
            </a:pPr>
            <a:r>
              <a:rPr lang="en"/>
              <a:t>Importantly this can happen even when the index is larger than the length of the array - ie. the condition is actually false</a:t>
            </a:r>
            <a:endParaRPr/>
          </a:p>
          <a:p>
            <a:pPr marL="0" lvl="0" indent="0" algn="l" rtl="0">
              <a:spcBef>
                <a:spcPts val="0"/>
              </a:spcBef>
              <a:spcAft>
                <a:spcPts val="0"/>
              </a:spcAft>
              <a:buNone/>
            </a:pPr>
            <a:r>
              <a:rPr lang="en"/>
              <a:t>Line two is executed and performs an out-of-bounds access that could access any9 value of the program.</a:t>
            </a:r>
            <a:endParaRPr/>
          </a:p>
          <a:p>
            <a:pPr marL="0" lvl="0" indent="0" algn="l" rtl="0">
              <a:spcBef>
                <a:spcPts val="0"/>
              </a:spcBef>
              <a:spcAft>
                <a:spcPts val="0"/>
              </a:spcAft>
              <a:buNone/>
            </a:pPr>
            <a:r>
              <a:rPr lang="en"/>
              <a:t>The value is then leaked through a side channel, in this example it is leaked in to the cache on line three.</a:t>
            </a:r>
            <a:endParaRPr/>
          </a:p>
          <a:p>
            <a:pPr marL="0" lvl="0" indent="0" algn="l" rtl="0">
              <a:spcBef>
                <a:spcPts val="0"/>
              </a:spcBef>
              <a:spcAft>
                <a:spcPts val="0"/>
              </a:spcAft>
              <a:buNone/>
            </a:pPr>
            <a:r>
              <a:rPr lang="en"/>
              <a:t>The processor will eventually squash the erroneous execution and restart execution on line one and correctly skip the branch entirely, but the value has already been leaked during speculative execution.</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Using spectre secret values can be smuggled past the compiler. All values in this snippet are public, yet the program can speculatively access and leak any value even secret values.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1219c4ac46d_1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1219c4ac46d_1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an example of Spectre Variant 1.</a:t>
            </a:r>
            <a:endParaRPr/>
          </a:p>
          <a:p>
            <a:pPr marL="0" lvl="0" indent="0" algn="l" rtl="0">
              <a:spcBef>
                <a:spcPts val="0"/>
              </a:spcBef>
              <a:spcAft>
                <a:spcPts val="0"/>
              </a:spcAft>
              <a:buNone/>
            </a:pPr>
            <a:r>
              <a:rPr lang="en"/>
              <a:t>The processor speculates that the condition on line one is true and execution flows to the body.</a:t>
            </a:r>
            <a:endParaRPr/>
          </a:p>
          <a:p>
            <a:pPr marL="0" lvl="0" indent="0" algn="l" rtl="0">
              <a:spcBef>
                <a:spcPts val="0"/>
              </a:spcBef>
              <a:spcAft>
                <a:spcPts val="0"/>
              </a:spcAft>
              <a:buNone/>
            </a:pPr>
            <a:r>
              <a:rPr lang="en"/>
              <a:t>Importantly this can happen even when the index is larger than the length of the array - ie. the condition is actually false</a:t>
            </a:r>
            <a:endParaRPr/>
          </a:p>
          <a:p>
            <a:pPr marL="0" lvl="0" indent="0" algn="l" rtl="0">
              <a:spcBef>
                <a:spcPts val="0"/>
              </a:spcBef>
              <a:spcAft>
                <a:spcPts val="0"/>
              </a:spcAft>
              <a:buNone/>
            </a:pPr>
            <a:r>
              <a:rPr lang="en"/>
              <a:t>Line two is executed and performs an out-of-bounds access that could access any9 value of the program.</a:t>
            </a:r>
            <a:endParaRPr/>
          </a:p>
          <a:p>
            <a:pPr marL="0" lvl="0" indent="0" algn="l" rtl="0">
              <a:spcBef>
                <a:spcPts val="0"/>
              </a:spcBef>
              <a:spcAft>
                <a:spcPts val="0"/>
              </a:spcAft>
              <a:buNone/>
            </a:pPr>
            <a:r>
              <a:rPr lang="en"/>
              <a:t>The value is then leaked through a side channel, in this example it is leaked in to the cache on line three.</a:t>
            </a:r>
            <a:endParaRPr/>
          </a:p>
          <a:p>
            <a:pPr marL="0" lvl="0" indent="0" algn="l" rtl="0">
              <a:spcBef>
                <a:spcPts val="0"/>
              </a:spcBef>
              <a:spcAft>
                <a:spcPts val="0"/>
              </a:spcAft>
              <a:buNone/>
            </a:pPr>
            <a:r>
              <a:rPr lang="en"/>
              <a:t>The processor will eventually squash the erroneous execution and restart execution on line one and correctly skip the branch entirely, but the value has already been leaked during speculative execution.</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Using spectre secret values can be smuggled past the compiler. All values in this snippet are public, yet the program can speculatively access and leak any value even secret values.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1219c4ac46d_1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1219c4ac46d_1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Adding Spectre to our flow of values we see that there is now a second path for Secret Values to make their way to the outside world.</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1240f4bb0f1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1240f4bb0f1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Adding Spectre to our flow of values we see that there is now a second path for Secret Values to make their way to the outside world.</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2406405866_6_2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12406405866_6_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She encrypts the message such that Charlie can not read it.</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12406405866_6_3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12406405866_6_3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Fortunately, various mitigations to spectre have been described in the literature. Spectre Variant 1 can be mitigated with Speculative Load Hardening.</a:t>
            </a:r>
            <a:endParaRPr>
              <a:solidFill>
                <a:schemeClr val="dk1"/>
              </a:solidFill>
            </a:endParaRPr>
          </a:p>
          <a:p>
            <a:pPr marL="0" lvl="0" indent="0" algn="l" rtl="0">
              <a:spcBef>
                <a:spcPts val="0"/>
              </a:spcBef>
              <a:spcAft>
                <a:spcPts val="0"/>
              </a:spcAft>
              <a:buNone/>
            </a:pPr>
            <a:r>
              <a:rPr lang="en">
                <a:solidFill>
                  <a:schemeClr val="dk1"/>
                </a:solidFill>
              </a:rPr>
              <a:t>SLH detects misspeculation and poisons any loaded values.</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1240f4bb0f1_0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1240f4bb0f1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an example of Spectre Variant 1.</a:t>
            </a:r>
            <a:endParaRPr/>
          </a:p>
          <a:p>
            <a:pPr marL="0" lvl="0" indent="0" algn="l" rtl="0">
              <a:spcBef>
                <a:spcPts val="0"/>
              </a:spcBef>
              <a:spcAft>
                <a:spcPts val="0"/>
              </a:spcAft>
              <a:buNone/>
            </a:pPr>
            <a:r>
              <a:rPr lang="en"/>
              <a:t>The processor speculates that the condition on line one is true and execution flows to the body.</a:t>
            </a:r>
            <a:endParaRPr/>
          </a:p>
          <a:p>
            <a:pPr marL="0" lvl="0" indent="0" algn="l" rtl="0">
              <a:spcBef>
                <a:spcPts val="0"/>
              </a:spcBef>
              <a:spcAft>
                <a:spcPts val="0"/>
              </a:spcAft>
              <a:buNone/>
            </a:pPr>
            <a:r>
              <a:rPr lang="en"/>
              <a:t>Importantly this can happen even when the index is larger than the length of the array - ie. the condition is actually false</a:t>
            </a:r>
            <a:endParaRPr/>
          </a:p>
          <a:p>
            <a:pPr marL="0" lvl="0" indent="0" algn="l" rtl="0">
              <a:spcBef>
                <a:spcPts val="0"/>
              </a:spcBef>
              <a:spcAft>
                <a:spcPts val="0"/>
              </a:spcAft>
              <a:buNone/>
            </a:pPr>
            <a:r>
              <a:rPr lang="en"/>
              <a:t>Line two is executed and performs an out-of-bounds access that could access any9 value of the program.</a:t>
            </a:r>
            <a:endParaRPr/>
          </a:p>
          <a:p>
            <a:pPr marL="0" lvl="0" indent="0" algn="l" rtl="0">
              <a:spcBef>
                <a:spcPts val="0"/>
              </a:spcBef>
              <a:spcAft>
                <a:spcPts val="0"/>
              </a:spcAft>
              <a:buNone/>
            </a:pPr>
            <a:r>
              <a:rPr lang="en"/>
              <a:t>The value is then leaked through a side channel, in this example it is leaked in to the cache on line three.</a:t>
            </a:r>
            <a:endParaRPr/>
          </a:p>
          <a:p>
            <a:pPr marL="0" lvl="0" indent="0" algn="l" rtl="0">
              <a:spcBef>
                <a:spcPts val="0"/>
              </a:spcBef>
              <a:spcAft>
                <a:spcPts val="0"/>
              </a:spcAft>
              <a:buNone/>
            </a:pPr>
            <a:r>
              <a:rPr lang="en"/>
              <a:t>The processor will eventually squash the erroneous execution and restart execution on line one and correctly skip the branch entirely, but the value has already been leaked during speculative execution.</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Using spectre secret values can be smuggled past the compiler. All values in this snippet are public, yet the program can speculatively access and leak any value even secret values.</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1240f4bb0f1_0_2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1240f4bb0f1_0_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an example of Spectre Variant 1.</a:t>
            </a:r>
            <a:endParaRPr/>
          </a:p>
          <a:p>
            <a:pPr marL="0" lvl="0" indent="0" algn="l" rtl="0">
              <a:spcBef>
                <a:spcPts val="0"/>
              </a:spcBef>
              <a:spcAft>
                <a:spcPts val="0"/>
              </a:spcAft>
              <a:buNone/>
            </a:pPr>
            <a:r>
              <a:rPr lang="en"/>
              <a:t>The processor speculates that the condition on line one is true and execution flows to the body.</a:t>
            </a:r>
            <a:endParaRPr/>
          </a:p>
          <a:p>
            <a:pPr marL="0" lvl="0" indent="0" algn="l" rtl="0">
              <a:spcBef>
                <a:spcPts val="0"/>
              </a:spcBef>
              <a:spcAft>
                <a:spcPts val="0"/>
              </a:spcAft>
              <a:buNone/>
            </a:pPr>
            <a:r>
              <a:rPr lang="en"/>
              <a:t>Importantly this can happen even when the index is larger than the length of the array - ie. the condition is actually false</a:t>
            </a:r>
            <a:endParaRPr/>
          </a:p>
          <a:p>
            <a:pPr marL="0" lvl="0" indent="0" algn="l" rtl="0">
              <a:spcBef>
                <a:spcPts val="0"/>
              </a:spcBef>
              <a:spcAft>
                <a:spcPts val="0"/>
              </a:spcAft>
              <a:buNone/>
            </a:pPr>
            <a:r>
              <a:rPr lang="en"/>
              <a:t>Line two is executed and performs an out-of-bounds access that could access any9 value of the program.</a:t>
            </a:r>
            <a:endParaRPr/>
          </a:p>
          <a:p>
            <a:pPr marL="0" lvl="0" indent="0" algn="l" rtl="0">
              <a:spcBef>
                <a:spcPts val="0"/>
              </a:spcBef>
              <a:spcAft>
                <a:spcPts val="0"/>
              </a:spcAft>
              <a:buNone/>
            </a:pPr>
            <a:r>
              <a:rPr lang="en"/>
              <a:t>The value is then leaked through a side channel, in this example it is leaked in to the cache on line three.</a:t>
            </a:r>
            <a:endParaRPr/>
          </a:p>
          <a:p>
            <a:pPr marL="0" lvl="0" indent="0" algn="l" rtl="0">
              <a:spcBef>
                <a:spcPts val="0"/>
              </a:spcBef>
              <a:spcAft>
                <a:spcPts val="0"/>
              </a:spcAft>
              <a:buNone/>
            </a:pPr>
            <a:r>
              <a:rPr lang="en"/>
              <a:t>The processor will eventually squash the erroneous execution and restart execution on line one and correctly skip the branch entirely, but the value has already been leaked during speculative execution.</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Using spectre secret values can be smuggled past the compiler. All values in this snippet are public, yet the program can speculatively access and leak any value even secret values.</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1219c4ac46d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1219c4ac46d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In effect, Speculative Load Hardening poisons any secret values that have been obtained via Spectre V1 and cuts the path from Secret Values to the outside world.</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t>While previous works have investigated how speculative execution attacks interact with security type systems and transform secret values to public values,</a:t>
            </a:r>
            <a:endParaRPr/>
          </a:p>
          <a:p>
            <a:pPr marL="0" lvl="0" indent="0" algn="l" rtl="0">
              <a:spcBef>
                <a:spcPts val="0"/>
              </a:spcBef>
              <a:spcAft>
                <a:spcPts val="0"/>
              </a:spcAft>
              <a:buNone/>
            </a:pPr>
            <a:r>
              <a:rPr lang="en"/>
              <a:t>to the best of our knowledge no work has looked at how Speculative execution interacts with declassification. Unfortunately, we show that the interaction subtly can break existing security models.</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1219c4ac46d_1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1219c4ac46d_1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In effect, Speculative Load Hardening poisons any secret values that have been obtained via Spectre V1 and cuts the path from Secret Values to the outside world.</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t>While previous works have investigated how speculative execution attacks interact with security type systems and transform secret values to public values,</a:t>
            </a:r>
            <a:endParaRPr/>
          </a:p>
          <a:p>
            <a:pPr marL="0" lvl="0" indent="0" algn="l" rtl="0">
              <a:spcBef>
                <a:spcPts val="0"/>
              </a:spcBef>
              <a:spcAft>
                <a:spcPts val="0"/>
              </a:spcAft>
              <a:buNone/>
            </a:pPr>
            <a:r>
              <a:rPr lang="en"/>
              <a:t>to the best of our knowledge no work has looked at how Speculative execution interacts with declassification. Unfortunately, we show that the interaction subtly can break existing security models.</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12406405866_6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12406405866_6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 we have our program</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12406405866_6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12406405866_6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But consider what happens if the processor misspeculates this loop, completely skipping it. Then the encryption is also completely skipped.</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12406405866_6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12406405866_6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This declassify statement is reached and the unencrypted message is converted to a public value and returned to the caller who may leak it.</a:t>
            </a:r>
            <a:endParaRPr>
              <a:solidFill>
                <a:schemeClr val="dk1"/>
              </a:solidFill>
            </a:endParaRPr>
          </a:p>
          <a:p>
            <a:pPr marL="0" lvl="0" indent="0" algn="l" rtl="0">
              <a:spcBef>
                <a:spcPts val="0"/>
              </a:spcBef>
              <a:spcAft>
                <a:spcPts val="0"/>
              </a:spcAft>
              <a:buNone/>
            </a:pPr>
            <a:r>
              <a:rPr lang="en">
                <a:solidFill>
                  <a:schemeClr val="dk1"/>
                </a:solidFill>
              </a:rPr>
              <a:t>In effect, this declassify statement does not accurately represent the developer’s wishes since declassification is now done at the wrong time and when the variable ‘ciphertext’ contains the wrong data.</a:t>
            </a:r>
            <a:endParaRPr>
              <a:solidFill>
                <a:schemeClr val="dk1"/>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1240f4bb0f1_0_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1240f4bb0f1_0_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This declassify statement is reached and the unencrypted message is converted to a public value and returned to the caller who may leak it.</a:t>
            </a:r>
            <a:endParaRPr>
              <a:solidFill>
                <a:schemeClr val="dk1"/>
              </a:solidFill>
            </a:endParaRPr>
          </a:p>
          <a:p>
            <a:pPr marL="0" lvl="0" indent="0" algn="l" rtl="0">
              <a:spcBef>
                <a:spcPts val="0"/>
              </a:spcBef>
              <a:spcAft>
                <a:spcPts val="0"/>
              </a:spcAft>
              <a:buNone/>
            </a:pPr>
            <a:r>
              <a:rPr lang="en">
                <a:solidFill>
                  <a:schemeClr val="dk1"/>
                </a:solidFill>
              </a:rPr>
              <a:t>In effect, this declassify statement does not accurately represent the developer’s wishes since declassification is now done at the wrong time and when the variable ‘ciphertext’ contains the wrong data.</a:t>
            </a:r>
            <a:endParaRPr>
              <a:solidFill>
                <a:schemeClr val="dk1"/>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123627dd609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123627dd609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Adding mistimed declassification to our diagram. We see that there is once again a path from secret values to the outside world.</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2406405866_6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2406405866_6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And this is the program Alice uses.</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1240f4bb0f1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1240f4bb0f1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Adding mistimed declassification to our diagram. We see that there is once again a path from secret values to the outside world.</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1240f4bb0f1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1240f4bb0f1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 in the previous example we can cause these branches to be mispredicted and skip the last few rounds of encryption.</a:t>
            </a:r>
            <a:endParaRPr/>
          </a:p>
          <a:p>
            <a:pPr marL="0" lvl="0" indent="0" algn="l" rtl="0">
              <a:spcBef>
                <a:spcPts val="0"/>
              </a:spcBef>
              <a:spcAft>
                <a:spcPts val="0"/>
              </a:spcAft>
              <a:buNone/>
            </a:pPr>
            <a:r>
              <a:rPr lang="en"/>
              <a:t>We show that it is possible to recover the key from improper AES encryption.</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1219c4ac444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1219c4ac444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 in the previous example we can cause these branches to be mispredicted and skip the last few rounds of encryption.</a:t>
            </a:r>
            <a:endParaRPr/>
          </a:p>
          <a:p>
            <a:pPr marL="0" lvl="0" indent="0" algn="l" rtl="0">
              <a:spcBef>
                <a:spcPts val="0"/>
              </a:spcBef>
              <a:spcAft>
                <a:spcPts val="0"/>
              </a:spcAft>
              <a:buNone/>
            </a:pPr>
            <a:r>
              <a:rPr lang="en"/>
              <a:t>We show that it is possible to recover the key from improper AES encryption.</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1240f4bb0f1_0_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 name="Google Shape;505;g1240f4bb0f1_0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 in the previous example we can cause these branches to be mispredicted and skip the last few rounds of encryption.</a:t>
            </a:r>
            <a:endParaRPr/>
          </a:p>
          <a:p>
            <a:pPr marL="0" lvl="0" indent="0" algn="l" rtl="0">
              <a:spcBef>
                <a:spcPts val="0"/>
              </a:spcBef>
              <a:spcAft>
                <a:spcPts val="0"/>
              </a:spcAft>
              <a:buNone/>
            </a:pPr>
            <a:r>
              <a:rPr lang="en"/>
              <a:t>We show that it is possible to recover the key from improper AES encryption.</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1240f4bb0f1_0_4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5" name="Google Shape;515;g1240f4bb0f1_0_4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 in the previous example we can cause these branches to be mispredicted and skip the last few rounds of encryption.</a:t>
            </a:r>
            <a:endParaRPr/>
          </a:p>
          <a:p>
            <a:pPr marL="0" lvl="0" indent="0" algn="l" rtl="0">
              <a:spcBef>
                <a:spcPts val="0"/>
              </a:spcBef>
              <a:spcAft>
                <a:spcPts val="0"/>
              </a:spcAft>
              <a:buNone/>
            </a:pPr>
            <a:r>
              <a:rPr lang="en"/>
              <a:t>We show that it is possible to recover the key from improper AES encryption.</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12406405866_6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12406405866_6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Fortunately, we are able to mitigate this problem. We replace declassify statements with instructions that block speculation. For example lfence on Intel processors.</a:t>
            </a:r>
            <a:endParaRPr>
              <a:solidFill>
                <a:schemeClr val="dk1"/>
              </a:solidFill>
            </a:endParaRPr>
          </a:p>
          <a:p>
            <a:pPr marL="0" lvl="0" indent="0" algn="l" rtl="0">
              <a:spcBef>
                <a:spcPts val="0"/>
              </a:spcBef>
              <a:spcAft>
                <a:spcPts val="0"/>
              </a:spcAft>
              <a:buNone/>
            </a:pPr>
            <a:r>
              <a:rPr lang="en">
                <a:solidFill>
                  <a:schemeClr val="dk1"/>
                </a:solidFill>
              </a:rPr>
              <a:t>The processor can not speculatively execute any instructions below the fence until all instructions above the fence complete execution. In other words execution can only proceed past the declassify if </a:t>
            </a:r>
            <a:endParaRPr>
              <a:solidFill>
                <a:schemeClr val="dk1"/>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1219c4ac46d_1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1219c4ac46d_1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Fortunately, we are able to mitigate this problem. We replace declassify statements with instructions that block speculation. For example lfence on Intel processors.</a:t>
            </a:r>
            <a:endParaRPr>
              <a:solidFill>
                <a:schemeClr val="dk1"/>
              </a:solidFill>
            </a:endParaRPr>
          </a:p>
          <a:p>
            <a:pPr marL="0" lvl="0" indent="0" algn="l" rtl="0">
              <a:spcBef>
                <a:spcPts val="0"/>
              </a:spcBef>
              <a:spcAft>
                <a:spcPts val="0"/>
              </a:spcAft>
              <a:buNone/>
            </a:pPr>
            <a:r>
              <a:rPr lang="en">
                <a:solidFill>
                  <a:schemeClr val="dk1"/>
                </a:solidFill>
              </a:rPr>
              <a:t>The processor can not speculatively execute any instructions below the fence until all instructions above the fence complete execution. In other words execution can only proceed past the declassify if </a:t>
            </a:r>
            <a:endParaRPr>
              <a:solidFill>
                <a:schemeClr val="dk1"/>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1240f4bb0f1_0_2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g1240f4bb0f1_0_2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Fortunately, we are able to mitigate this problem. We replace declassify statements with instructions that block speculation. For example lfence on Intel processors.</a:t>
            </a:r>
            <a:endParaRPr>
              <a:solidFill>
                <a:schemeClr val="dk1"/>
              </a:solidFill>
            </a:endParaRPr>
          </a:p>
          <a:p>
            <a:pPr marL="0" lvl="0" indent="0" algn="l" rtl="0">
              <a:spcBef>
                <a:spcPts val="0"/>
              </a:spcBef>
              <a:spcAft>
                <a:spcPts val="0"/>
              </a:spcAft>
              <a:buNone/>
            </a:pPr>
            <a:r>
              <a:rPr lang="en">
                <a:solidFill>
                  <a:schemeClr val="dk1"/>
                </a:solidFill>
              </a:rPr>
              <a:t>The processor can not speculatively execute any instructions below the fence until all instructions above the fence complete execution. In other words execution can only proceed past the declassify if </a:t>
            </a:r>
            <a:endParaRPr>
              <a:solidFill>
                <a:schemeClr val="dk1"/>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12406405866_6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0" name="Google Shape;550;g12406405866_6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Adding fenced declassify to our overview. We see that like SLH this prevents from erroneously being converted into public values. This once again cuts the path from secret values to the outside world.</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1240f4bb0f1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 name="Google Shape;573;g1240f4bb0f1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Adding fenced declassify to our overview. We see that like SLH this prevents from erroneously being converted into public values. This once again cuts the path from secret values to the outside world.</a:t>
            </a: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2406405866_6_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12406405866_6_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It applies a one-time-pad a bit at a time and is theoretically unbreakable.</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123cf605be1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8" name="Google Shape;598;g123cf605be1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measure the performance impact of our mitigation and show that for several encryption algorithms the overhead is negligible.</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g1240f4bb0f1_0_3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5" name="Google Shape;605;g1240f4bb0f1_0_3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an example of Spectre Variant 1.</a:t>
            </a:r>
            <a:endParaRPr/>
          </a:p>
          <a:p>
            <a:pPr marL="0" lvl="0" indent="0" algn="l" rtl="0">
              <a:spcBef>
                <a:spcPts val="0"/>
              </a:spcBef>
              <a:spcAft>
                <a:spcPts val="0"/>
              </a:spcAft>
              <a:buNone/>
            </a:pPr>
            <a:r>
              <a:rPr lang="en"/>
              <a:t>The processor speculates that the condition on line one is true and execution flows to the body.</a:t>
            </a:r>
            <a:endParaRPr/>
          </a:p>
          <a:p>
            <a:pPr marL="0" lvl="0" indent="0" algn="l" rtl="0">
              <a:spcBef>
                <a:spcPts val="0"/>
              </a:spcBef>
              <a:spcAft>
                <a:spcPts val="0"/>
              </a:spcAft>
              <a:buNone/>
            </a:pPr>
            <a:r>
              <a:rPr lang="en"/>
              <a:t>Importantly this can happen even when the index is larger than the length of the array - ie. the condition is actually false</a:t>
            </a:r>
            <a:endParaRPr/>
          </a:p>
          <a:p>
            <a:pPr marL="0" lvl="0" indent="0" algn="l" rtl="0">
              <a:spcBef>
                <a:spcPts val="0"/>
              </a:spcBef>
              <a:spcAft>
                <a:spcPts val="0"/>
              </a:spcAft>
              <a:buNone/>
            </a:pPr>
            <a:r>
              <a:rPr lang="en"/>
              <a:t>Line two is executed and performs an out-of-bounds access that could access any9 value of the program.</a:t>
            </a:r>
            <a:endParaRPr/>
          </a:p>
          <a:p>
            <a:pPr marL="0" lvl="0" indent="0" algn="l" rtl="0">
              <a:spcBef>
                <a:spcPts val="0"/>
              </a:spcBef>
              <a:spcAft>
                <a:spcPts val="0"/>
              </a:spcAft>
              <a:buNone/>
            </a:pPr>
            <a:r>
              <a:rPr lang="en"/>
              <a:t>The value is then leaked through a side channel, in this example it is leaked in to the cache on line three.</a:t>
            </a:r>
            <a:endParaRPr/>
          </a:p>
          <a:p>
            <a:pPr marL="0" lvl="0" indent="0" algn="l" rtl="0">
              <a:spcBef>
                <a:spcPts val="0"/>
              </a:spcBef>
              <a:spcAft>
                <a:spcPts val="0"/>
              </a:spcAft>
              <a:buNone/>
            </a:pPr>
            <a:r>
              <a:rPr lang="en"/>
              <a:t>The processor will eventually squash the erroneous execution and restart execution on line one and correctly skip the branch entirely, but the value has already been leaked during speculative execution.</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Using spectre secret values can be smuggled past the compiler. All values in this snippet are public, yet the program can speculatively access and leak any value even secret values.</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1240f4bb0f1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2" name="Google Shape;612;g1240f4bb0f1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an example of Spectre Variant 1.</a:t>
            </a:r>
            <a:endParaRPr/>
          </a:p>
          <a:p>
            <a:pPr marL="0" lvl="0" indent="0" algn="l" rtl="0">
              <a:spcBef>
                <a:spcPts val="0"/>
              </a:spcBef>
              <a:spcAft>
                <a:spcPts val="0"/>
              </a:spcAft>
              <a:buNone/>
            </a:pPr>
            <a:r>
              <a:rPr lang="en"/>
              <a:t>The processor speculates that the condition on line one is true and execution flows to the body.</a:t>
            </a:r>
            <a:endParaRPr/>
          </a:p>
          <a:p>
            <a:pPr marL="0" lvl="0" indent="0" algn="l" rtl="0">
              <a:spcBef>
                <a:spcPts val="0"/>
              </a:spcBef>
              <a:spcAft>
                <a:spcPts val="0"/>
              </a:spcAft>
              <a:buNone/>
            </a:pPr>
            <a:r>
              <a:rPr lang="en"/>
              <a:t>Importantly this can happen even when the index is larger than the length of the array - ie. the condition is actually false</a:t>
            </a:r>
            <a:endParaRPr/>
          </a:p>
          <a:p>
            <a:pPr marL="0" lvl="0" indent="0" algn="l" rtl="0">
              <a:spcBef>
                <a:spcPts val="0"/>
              </a:spcBef>
              <a:spcAft>
                <a:spcPts val="0"/>
              </a:spcAft>
              <a:buNone/>
            </a:pPr>
            <a:r>
              <a:rPr lang="en"/>
              <a:t>Line two is executed and performs an out-of-bounds access that could access any9 value of the program.</a:t>
            </a:r>
            <a:endParaRPr/>
          </a:p>
          <a:p>
            <a:pPr marL="0" lvl="0" indent="0" algn="l" rtl="0">
              <a:spcBef>
                <a:spcPts val="0"/>
              </a:spcBef>
              <a:spcAft>
                <a:spcPts val="0"/>
              </a:spcAft>
              <a:buNone/>
            </a:pPr>
            <a:r>
              <a:rPr lang="en"/>
              <a:t>The value is then leaked through a side channel, in this example it is leaked in to the cache on line three.</a:t>
            </a:r>
            <a:endParaRPr/>
          </a:p>
          <a:p>
            <a:pPr marL="0" lvl="0" indent="0" algn="l" rtl="0">
              <a:spcBef>
                <a:spcPts val="0"/>
              </a:spcBef>
              <a:spcAft>
                <a:spcPts val="0"/>
              </a:spcAft>
              <a:buNone/>
            </a:pPr>
            <a:r>
              <a:rPr lang="en"/>
              <a:t>The processor will eventually squash the erroneous execution and restart execution on line one and correctly skip the branch entirely, but the value has already been leaked during speculative execution.</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Using spectre secret values can be smuggled past the compiler. All values in this snippet are public, yet the program can speculatively access and leak any value even secret values.</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1240f4bb0f1_0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9" name="Google Shape;619;g1240f4bb0f1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an example of Spectre Variant 1.</a:t>
            </a:r>
            <a:endParaRPr/>
          </a:p>
          <a:p>
            <a:pPr marL="0" lvl="0" indent="0" algn="l" rtl="0">
              <a:spcBef>
                <a:spcPts val="0"/>
              </a:spcBef>
              <a:spcAft>
                <a:spcPts val="0"/>
              </a:spcAft>
              <a:buNone/>
            </a:pPr>
            <a:r>
              <a:rPr lang="en"/>
              <a:t>The processor speculates that the condition on line one is true and execution flows to the body.</a:t>
            </a:r>
            <a:endParaRPr/>
          </a:p>
          <a:p>
            <a:pPr marL="0" lvl="0" indent="0" algn="l" rtl="0">
              <a:spcBef>
                <a:spcPts val="0"/>
              </a:spcBef>
              <a:spcAft>
                <a:spcPts val="0"/>
              </a:spcAft>
              <a:buNone/>
            </a:pPr>
            <a:r>
              <a:rPr lang="en"/>
              <a:t>Importantly this can happen even when the index is larger than the length of the array - ie. the condition is actually false</a:t>
            </a:r>
            <a:endParaRPr/>
          </a:p>
          <a:p>
            <a:pPr marL="0" lvl="0" indent="0" algn="l" rtl="0">
              <a:spcBef>
                <a:spcPts val="0"/>
              </a:spcBef>
              <a:spcAft>
                <a:spcPts val="0"/>
              </a:spcAft>
              <a:buNone/>
            </a:pPr>
            <a:r>
              <a:rPr lang="en"/>
              <a:t>Line two is executed and performs an out-of-bounds access that could access any9 value of the program.</a:t>
            </a:r>
            <a:endParaRPr/>
          </a:p>
          <a:p>
            <a:pPr marL="0" lvl="0" indent="0" algn="l" rtl="0">
              <a:spcBef>
                <a:spcPts val="0"/>
              </a:spcBef>
              <a:spcAft>
                <a:spcPts val="0"/>
              </a:spcAft>
              <a:buNone/>
            </a:pPr>
            <a:r>
              <a:rPr lang="en"/>
              <a:t>The value is then leaked through a side channel, in this example it is leaked in to the cache on line three.</a:t>
            </a:r>
            <a:endParaRPr/>
          </a:p>
          <a:p>
            <a:pPr marL="0" lvl="0" indent="0" algn="l" rtl="0">
              <a:spcBef>
                <a:spcPts val="0"/>
              </a:spcBef>
              <a:spcAft>
                <a:spcPts val="0"/>
              </a:spcAft>
              <a:buNone/>
            </a:pPr>
            <a:r>
              <a:rPr lang="en"/>
              <a:t>The processor will eventually squash the erroneous execution and restart execution on line one and correctly skip the branch entirely, but the value has already been leaked during speculative execution.</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Using spectre secret values can be smuggled past the compiler. All values in this snippet are public, yet the program can speculatively access and leak any value even secret values.</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1240f4bb0f1_0_3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6" name="Google Shape;626;g1240f4bb0f1_0_3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an example of Spectre Variant 1.</a:t>
            </a:r>
            <a:endParaRPr/>
          </a:p>
          <a:p>
            <a:pPr marL="0" lvl="0" indent="0" algn="l" rtl="0">
              <a:spcBef>
                <a:spcPts val="0"/>
              </a:spcBef>
              <a:spcAft>
                <a:spcPts val="0"/>
              </a:spcAft>
              <a:buNone/>
            </a:pPr>
            <a:r>
              <a:rPr lang="en"/>
              <a:t>The processor speculates that the condition on line one is true and execution flows to the body.</a:t>
            </a:r>
            <a:endParaRPr/>
          </a:p>
          <a:p>
            <a:pPr marL="0" lvl="0" indent="0" algn="l" rtl="0">
              <a:spcBef>
                <a:spcPts val="0"/>
              </a:spcBef>
              <a:spcAft>
                <a:spcPts val="0"/>
              </a:spcAft>
              <a:buNone/>
            </a:pPr>
            <a:r>
              <a:rPr lang="en"/>
              <a:t>Importantly this can happen even when the index is larger than the length of the array - ie. the condition is actually false</a:t>
            </a:r>
            <a:endParaRPr/>
          </a:p>
          <a:p>
            <a:pPr marL="0" lvl="0" indent="0" algn="l" rtl="0">
              <a:spcBef>
                <a:spcPts val="0"/>
              </a:spcBef>
              <a:spcAft>
                <a:spcPts val="0"/>
              </a:spcAft>
              <a:buNone/>
            </a:pPr>
            <a:r>
              <a:rPr lang="en"/>
              <a:t>Line two is executed and performs an out-of-bounds access that could access any9 value of the program.</a:t>
            </a:r>
            <a:endParaRPr/>
          </a:p>
          <a:p>
            <a:pPr marL="0" lvl="0" indent="0" algn="l" rtl="0">
              <a:spcBef>
                <a:spcPts val="0"/>
              </a:spcBef>
              <a:spcAft>
                <a:spcPts val="0"/>
              </a:spcAft>
              <a:buNone/>
            </a:pPr>
            <a:r>
              <a:rPr lang="en"/>
              <a:t>The value is then leaked through a side channel, in this example it is leaked in to the cache on line three.</a:t>
            </a:r>
            <a:endParaRPr/>
          </a:p>
          <a:p>
            <a:pPr marL="0" lvl="0" indent="0" algn="l" rtl="0">
              <a:spcBef>
                <a:spcPts val="0"/>
              </a:spcBef>
              <a:spcAft>
                <a:spcPts val="0"/>
              </a:spcAft>
              <a:buNone/>
            </a:pPr>
            <a:r>
              <a:rPr lang="en"/>
              <a:t>The processor will eventually squash the erroneous execution and restart execution on line one and correctly skip the branch entirely, but the value has already been leaked during speculative execution.</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Using spectre secret values can be smuggled past the compiler. All values in this snippet are public, yet the program can speculatively access and leak any value even secret values.</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g1240f4bb0f1_0_3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3" name="Google Shape;633;g1240f4bb0f1_0_3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an example of Spectre Variant 1.</a:t>
            </a:r>
            <a:endParaRPr/>
          </a:p>
          <a:p>
            <a:pPr marL="0" lvl="0" indent="0" algn="l" rtl="0">
              <a:spcBef>
                <a:spcPts val="0"/>
              </a:spcBef>
              <a:spcAft>
                <a:spcPts val="0"/>
              </a:spcAft>
              <a:buNone/>
            </a:pPr>
            <a:r>
              <a:rPr lang="en"/>
              <a:t>The processor speculates that the condition on line one is true and execution flows to the body.</a:t>
            </a:r>
            <a:endParaRPr/>
          </a:p>
          <a:p>
            <a:pPr marL="0" lvl="0" indent="0" algn="l" rtl="0">
              <a:spcBef>
                <a:spcPts val="0"/>
              </a:spcBef>
              <a:spcAft>
                <a:spcPts val="0"/>
              </a:spcAft>
              <a:buNone/>
            </a:pPr>
            <a:r>
              <a:rPr lang="en"/>
              <a:t>Importantly this can happen even when the index is larger than the length of the array - ie. the condition is actually false</a:t>
            </a:r>
            <a:endParaRPr/>
          </a:p>
          <a:p>
            <a:pPr marL="0" lvl="0" indent="0" algn="l" rtl="0">
              <a:spcBef>
                <a:spcPts val="0"/>
              </a:spcBef>
              <a:spcAft>
                <a:spcPts val="0"/>
              </a:spcAft>
              <a:buNone/>
            </a:pPr>
            <a:r>
              <a:rPr lang="en"/>
              <a:t>Line two is executed and performs an out-of-bounds access that could access any9 value of the program.</a:t>
            </a:r>
            <a:endParaRPr/>
          </a:p>
          <a:p>
            <a:pPr marL="0" lvl="0" indent="0" algn="l" rtl="0">
              <a:spcBef>
                <a:spcPts val="0"/>
              </a:spcBef>
              <a:spcAft>
                <a:spcPts val="0"/>
              </a:spcAft>
              <a:buNone/>
            </a:pPr>
            <a:r>
              <a:rPr lang="en"/>
              <a:t>The value is then leaked through a side channel, in this example it is leaked in to the cache on line three.</a:t>
            </a:r>
            <a:endParaRPr/>
          </a:p>
          <a:p>
            <a:pPr marL="0" lvl="0" indent="0" algn="l" rtl="0">
              <a:spcBef>
                <a:spcPts val="0"/>
              </a:spcBef>
              <a:spcAft>
                <a:spcPts val="0"/>
              </a:spcAft>
              <a:buNone/>
            </a:pPr>
            <a:r>
              <a:rPr lang="en"/>
              <a:t>The processor will eventually squash the erroneous execution and restart execution on line one and correctly skip the branch entirely, but the value has already been leaked during speculative execution.</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Using spectre secret values can be smuggled past the compiler. All values in this snippet are public, yet the program can speculatively access and leak any value even secret values.</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1240f4bb0f1_0_3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1240f4bb0f1_0_3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an example of Spectre Variant 1.</a:t>
            </a:r>
            <a:endParaRPr/>
          </a:p>
          <a:p>
            <a:pPr marL="0" lvl="0" indent="0" algn="l" rtl="0">
              <a:spcBef>
                <a:spcPts val="0"/>
              </a:spcBef>
              <a:spcAft>
                <a:spcPts val="0"/>
              </a:spcAft>
              <a:buNone/>
            </a:pPr>
            <a:r>
              <a:rPr lang="en"/>
              <a:t>The processor speculates that the condition on line one is true and execution flows to the body.</a:t>
            </a:r>
            <a:endParaRPr/>
          </a:p>
          <a:p>
            <a:pPr marL="0" lvl="0" indent="0" algn="l" rtl="0">
              <a:spcBef>
                <a:spcPts val="0"/>
              </a:spcBef>
              <a:spcAft>
                <a:spcPts val="0"/>
              </a:spcAft>
              <a:buNone/>
            </a:pPr>
            <a:r>
              <a:rPr lang="en"/>
              <a:t>Importantly this can happen even when the index is larger than the length of the array - ie. the condition is actually false</a:t>
            </a:r>
            <a:endParaRPr/>
          </a:p>
          <a:p>
            <a:pPr marL="0" lvl="0" indent="0" algn="l" rtl="0">
              <a:spcBef>
                <a:spcPts val="0"/>
              </a:spcBef>
              <a:spcAft>
                <a:spcPts val="0"/>
              </a:spcAft>
              <a:buNone/>
            </a:pPr>
            <a:r>
              <a:rPr lang="en"/>
              <a:t>Line two is executed and performs an out-of-bounds access that could access any9 value of the program.</a:t>
            </a:r>
            <a:endParaRPr/>
          </a:p>
          <a:p>
            <a:pPr marL="0" lvl="0" indent="0" algn="l" rtl="0">
              <a:spcBef>
                <a:spcPts val="0"/>
              </a:spcBef>
              <a:spcAft>
                <a:spcPts val="0"/>
              </a:spcAft>
              <a:buNone/>
            </a:pPr>
            <a:r>
              <a:rPr lang="en"/>
              <a:t>The value is then leaked through a side channel, in this example it is leaked in to the cache on line three.</a:t>
            </a:r>
            <a:endParaRPr/>
          </a:p>
          <a:p>
            <a:pPr marL="0" lvl="0" indent="0" algn="l" rtl="0">
              <a:spcBef>
                <a:spcPts val="0"/>
              </a:spcBef>
              <a:spcAft>
                <a:spcPts val="0"/>
              </a:spcAft>
              <a:buNone/>
            </a:pPr>
            <a:r>
              <a:rPr lang="en"/>
              <a:t>The processor will eventually squash the erroneous execution and restart execution on line one and correctly skip the branch entirely, but the value has already been leaked during speculative execution.</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Using spectre secret values can be smuggled past the compiler. All values in this snippet are public, yet the program can speculatively access and leak any value even secret values.</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g1240f4bb0f1_0_3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5" name="Google Shape;605;g1240f4bb0f1_0_3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an example of Spectre Variant 1.</a:t>
            </a:r>
            <a:endParaRPr/>
          </a:p>
          <a:p>
            <a:pPr marL="0" lvl="0" indent="0" algn="l" rtl="0">
              <a:spcBef>
                <a:spcPts val="0"/>
              </a:spcBef>
              <a:spcAft>
                <a:spcPts val="0"/>
              </a:spcAft>
              <a:buNone/>
            </a:pPr>
            <a:r>
              <a:rPr lang="en"/>
              <a:t>The processor speculates that the condition on line one is true and execution flows to the body.</a:t>
            </a:r>
            <a:endParaRPr/>
          </a:p>
          <a:p>
            <a:pPr marL="0" lvl="0" indent="0" algn="l" rtl="0">
              <a:spcBef>
                <a:spcPts val="0"/>
              </a:spcBef>
              <a:spcAft>
                <a:spcPts val="0"/>
              </a:spcAft>
              <a:buNone/>
            </a:pPr>
            <a:r>
              <a:rPr lang="en"/>
              <a:t>Importantly this can happen even when the index is larger than the length of the array - ie. the condition is actually false</a:t>
            </a:r>
            <a:endParaRPr/>
          </a:p>
          <a:p>
            <a:pPr marL="0" lvl="0" indent="0" algn="l" rtl="0">
              <a:spcBef>
                <a:spcPts val="0"/>
              </a:spcBef>
              <a:spcAft>
                <a:spcPts val="0"/>
              </a:spcAft>
              <a:buNone/>
            </a:pPr>
            <a:r>
              <a:rPr lang="en"/>
              <a:t>Line two is executed and performs an out-of-bounds access that could access any9 value of the program.</a:t>
            </a:r>
            <a:endParaRPr/>
          </a:p>
          <a:p>
            <a:pPr marL="0" lvl="0" indent="0" algn="l" rtl="0">
              <a:spcBef>
                <a:spcPts val="0"/>
              </a:spcBef>
              <a:spcAft>
                <a:spcPts val="0"/>
              </a:spcAft>
              <a:buNone/>
            </a:pPr>
            <a:r>
              <a:rPr lang="en"/>
              <a:t>The value is then leaked through a side channel, in this example it is leaked in to the cache on line three.</a:t>
            </a:r>
            <a:endParaRPr/>
          </a:p>
          <a:p>
            <a:pPr marL="0" lvl="0" indent="0" algn="l" rtl="0">
              <a:spcBef>
                <a:spcPts val="0"/>
              </a:spcBef>
              <a:spcAft>
                <a:spcPts val="0"/>
              </a:spcAft>
              <a:buNone/>
            </a:pPr>
            <a:r>
              <a:rPr lang="en"/>
              <a:t>The processor will eventually squash the erroneous execution and restart execution on line one and correctly skip the branch entirely, but the value has already been leaked during speculative execution.</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Using spectre secret values can be smuggled past the compiler. All values in this snippet are public, yet the program can speculatively access and leak any value even secret values.</a:t>
            </a:r>
            <a:endParaRPr/>
          </a:p>
        </p:txBody>
      </p:sp>
    </p:spTree>
    <p:extLst>
      <p:ext uri="{BB962C8B-B14F-4D97-AF65-F5344CB8AC3E}">
        <p14:creationId xmlns:p14="http://schemas.microsoft.com/office/powerpoint/2010/main" val="412814929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1240f4bb0f1_0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9" name="Google Shape;619;g1240f4bb0f1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an example of Spectre Variant 1.</a:t>
            </a:r>
            <a:endParaRPr/>
          </a:p>
          <a:p>
            <a:pPr marL="0" lvl="0" indent="0" algn="l" rtl="0">
              <a:spcBef>
                <a:spcPts val="0"/>
              </a:spcBef>
              <a:spcAft>
                <a:spcPts val="0"/>
              </a:spcAft>
              <a:buNone/>
            </a:pPr>
            <a:r>
              <a:rPr lang="en"/>
              <a:t>The processor speculates that the condition on line one is true and execution flows to the body.</a:t>
            </a:r>
            <a:endParaRPr/>
          </a:p>
          <a:p>
            <a:pPr marL="0" lvl="0" indent="0" algn="l" rtl="0">
              <a:spcBef>
                <a:spcPts val="0"/>
              </a:spcBef>
              <a:spcAft>
                <a:spcPts val="0"/>
              </a:spcAft>
              <a:buNone/>
            </a:pPr>
            <a:r>
              <a:rPr lang="en"/>
              <a:t>Importantly this can happen even when the index is larger than the length of the array - ie. the condition is actually false</a:t>
            </a:r>
            <a:endParaRPr/>
          </a:p>
          <a:p>
            <a:pPr marL="0" lvl="0" indent="0" algn="l" rtl="0">
              <a:spcBef>
                <a:spcPts val="0"/>
              </a:spcBef>
              <a:spcAft>
                <a:spcPts val="0"/>
              </a:spcAft>
              <a:buNone/>
            </a:pPr>
            <a:r>
              <a:rPr lang="en"/>
              <a:t>Line two is executed and performs an out-of-bounds access that could access any9 value of the program.</a:t>
            </a:r>
            <a:endParaRPr/>
          </a:p>
          <a:p>
            <a:pPr marL="0" lvl="0" indent="0" algn="l" rtl="0">
              <a:spcBef>
                <a:spcPts val="0"/>
              </a:spcBef>
              <a:spcAft>
                <a:spcPts val="0"/>
              </a:spcAft>
              <a:buNone/>
            </a:pPr>
            <a:r>
              <a:rPr lang="en"/>
              <a:t>The value is then leaked through a side channel, in this example it is leaked in to the cache on line three.</a:t>
            </a:r>
            <a:endParaRPr/>
          </a:p>
          <a:p>
            <a:pPr marL="0" lvl="0" indent="0" algn="l" rtl="0">
              <a:spcBef>
                <a:spcPts val="0"/>
              </a:spcBef>
              <a:spcAft>
                <a:spcPts val="0"/>
              </a:spcAft>
              <a:buNone/>
            </a:pPr>
            <a:r>
              <a:rPr lang="en"/>
              <a:t>The processor will eventually squash the erroneous execution and restart execution on line one and correctly skip the branch entirely, but the value has already been leaked during speculative execution.</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Using spectre secret values can be smuggled past the compiler. All values in this snippet are public, yet the program can speculatively access and leak any value even secret values.</a:t>
            </a:r>
            <a:endParaRPr/>
          </a:p>
        </p:txBody>
      </p:sp>
    </p:spTree>
    <p:extLst>
      <p:ext uri="{BB962C8B-B14F-4D97-AF65-F5344CB8AC3E}">
        <p14:creationId xmlns:p14="http://schemas.microsoft.com/office/powerpoint/2010/main" val="138613702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g1240f4bb0f1_0_3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5" name="Google Shape;605;g1240f4bb0f1_0_3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an example of Spectre Variant 1.</a:t>
            </a:r>
            <a:endParaRPr/>
          </a:p>
          <a:p>
            <a:pPr marL="0" lvl="0" indent="0" algn="l" rtl="0">
              <a:spcBef>
                <a:spcPts val="0"/>
              </a:spcBef>
              <a:spcAft>
                <a:spcPts val="0"/>
              </a:spcAft>
              <a:buNone/>
            </a:pPr>
            <a:r>
              <a:rPr lang="en"/>
              <a:t>The processor speculates that the condition on line one is true and execution flows to the body.</a:t>
            </a:r>
            <a:endParaRPr/>
          </a:p>
          <a:p>
            <a:pPr marL="0" lvl="0" indent="0" algn="l" rtl="0">
              <a:spcBef>
                <a:spcPts val="0"/>
              </a:spcBef>
              <a:spcAft>
                <a:spcPts val="0"/>
              </a:spcAft>
              <a:buNone/>
            </a:pPr>
            <a:r>
              <a:rPr lang="en"/>
              <a:t>Importantly this can happen even when the index is larger than the length of the array - ie. the condition is actually false</a:t>
            </a:r>
            <a:endParaRPr/>
          </a:p>
          <a:p>
            <a:pPr marL="0" lvl="0" indent="0" algn="l" rtl="0">
              <a:spcBef>
                <a:spcPts val="0"/>
              </a:spcBef>
              <a:spcAft>
                <a:spcPts val="0"/>
              </a:spcAft>
              <a:buNone/>
            </a:pPr>
            <a:r>
              <a:rPr lang="en"/>
              <a:t>Line two is executed and performs an out-of-bounds access that could access any9 value of the program.</a:t>
            </a:r>
            <a:endParaRPr/>
          </a:p>
          <a:p>
            <a:pPr marL="0" lvl="0" indent="0" algn="l" rtl="0">
              <a:spcBef>
                <a:spcPts val="0"/>
              </a:spcBef>
              <a:spcAft>
                <a:spcPts val="0"/>
              </a:spcAft>
              <a:buNone/>
            </a:pPr>
            <a:r>
              <a:rPr lang="en"/>
              <a:t>The value is then leaked through a side channel, in this example it is leaked in to the cache on line three.</a:t>
            </a:r>
            <a:endParaRPr/>
          </a:p>
          <a:p>
            <a:pPr marL="0" lvl="0" indent="0" algn="l" rtl="0">
              <a:spcBef>
                <a:spcPts val="0"/>
              </a:spcBef>
              <a:spcAft>
                <a:spcPts val="0"/>
              </a:spcAft>
              <a:buNone/>
            </a:pPr>
            <a:r>
              <a:rPr lang="en"/>
              <a:t>The processor will eventually squash the erroneous execution and restart execution on line one and correctly skip the branch entirely, but the value has already been leaked during speculative execution.</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Using spectre secret values can be smuggled past the compiler. All values in this snippet are public, yet the program can speculatively access and leak any value even secret values.</a:t>
            </a:r>
            <a:endParaRPr/>
          </a:p>
        </p:txBody>
      </p:sp>
    </p:spTree>
    <p:extLst>
      <p:ext uri="{BB962C8B-B14F-4D97-AF65-F5344CB8AC3E}">
        <p14:creationId xmlns:p14="http://schemas.microsoft.com/office/powerpoint/2010/main" val="497721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2406405866_6_3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2406405866_6_3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Unfortunately for Alice, in the real world our programs have side effects on the environment. Since this program branches on key material.</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123cf605be1_0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9" name="Google Shape;649;g123cf605be1_0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Further we provide an optimization to Selective SLH that relies on the observation that indexes into memory using secret values are already protected by constant time and do not need to be masked by SLH.</a:t>
            </a:r>
            <a:br>
              <a:rPr lang="en"/>
            </a:br>
            <a:r>
              <a:rPr lang="en"/>
              <a:t>We show that for some implementations as much as 95% of masking operations can be removed.</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12362f1a2aa_2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12362f1a2aa_2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an example of Spectre Variant 1.</a:t>
            </a:r>
            <a:endParaRPr/>
          </a:p>
          <a:p>
            <a:pPr marL="0" lvl="0" indent="0" algn="l" rtl="0">
              <a:spcBef>
                <a:spcPts val="0"/>
              </a:spcBef>
              <a:spcAft>
                <a:spcPts val="0"/>
              </a:spcAft>
              <a:buNone/>
            </a:pPr>
            <a:r>
              <a:rPr lang="en"/>
              <a:t>The processor speculates that the condition on line one is true and execution flows to the body.</a:t>
            </a:r>
            <a:endParaRPr/>
          </a:p>
          <a:p>
            <a:pPr marL="0" lvl="0" indent="0" algn="l" rtl="0">
              <a:spcBef>
                <a:spcPts val="0"/>
              </a:spcBef>
              <a:spcAft>
                <a:spcPts val="0"/>
              </a:spcAft>
              <a:buNone/>
            </a:pPr>
            <a:r>
              <a:rPr lang="en"/>
              <a:t>Importantly this can happen even when the index is larger than the length of the array - ie. the condition is actually false</a:t>
            </a:r>
            <a:endParaRPr/>
          </a:p>
          <a:p>
            <a:pPr marL="0" lvl="0" indent="0" algn="l" rtl="0">
              <a:spcBef>
                <a:spcPts val="0"/>
              </a:spcBef>
              <a:spcAft>
                <a:spcPts val="0"/>
              </a:spcAft>
              <a:buNone/>
            </a:pPr>
            <a:r>
              <a:rPr lang="en"/>
              <a:t>Line two is executed and performs an out-of-bounds access that could access any9 value of the program.</a:t>
            </a:r>
            <a:endParaRPr/>
          </a:p>
          <a:p>
            <a:pPr marL="0" lvl="0" indent="0" algn="l" rtl="0">
              <a:spcBef>
                <a:spcPts val="0"/>
              </a:spcBef>
              <a:spcAft>
                <a:spcPts val="0"/>
              </a:spcAft>
              <a:buNone/>
            </a:pPr>
            <a:r>
              <a:rPr lang="en"/>
              <a:t>The value is then leaked through a side channel, in this example it is leaked in to the cache on line three.</a:t>
            </a:r>
            <a:endParaRPr/>
          </a:p>
          <a:p>
            <a:pPr marL="0" lvl="0" indent="0" algn="l" rtl="0">
              <a:spcBef>
                <a:spcPts val="0"/>
              </a:spcBef>
              <a:spcAft>
                <a:spcPts val="0"/>
              </a:spcAft>
              <a:buNone/>
            </a:pPr>
            <a:r>
              <a:rPr lang="en"/>
              <a:t>The processor will eventually squash the erroneous execution and restart execution on line one and correctly skip the branch entirely, but the value has already been leaked during speculative execution.</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Using spectre secret values can be smuggled past the compiler. All values in this snippet are public, yet the program can speculatively access and leak any value even secret values.</a:t>
            </a:r>
            <a:endParaRPr/>
          </a:p>
        </p:txBody>
      </p:sp>
    </p:spTree>
    <p:extLst>
      <p:ext uri="{BB962C8B-B14F-4D97-AF65-F5344CB8AC3E}">
        <p14:creationId xmlns:p14="http://schemas.microsoft.com/office/powerpoint/2010/main" val="33846057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12362f1a2aa_2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12362f1a2aa_2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an example of Spectre Variant 1.</a:t>
            </a:r>
            <a:endParaRPr/>
          </a:p>
          <a:p>
            <a:pPr marL="0" lvl="0" indent="0" algn="l" rtl="0">
              <a:spcBef>
                <a:spcPts val="0"/>
              </a:spcBef>
              <a:spcAft>
                <a:spcPts val="0"/>
              </a:spcAft>
              <a:buNone/>
            </a:pPr>
            <a:r>
              <a:rPr lang="en"/>
              <a:t>The processor speculates that the condition on line one is true and execution flows to the body.</a:t>
            </a:r>
            <a:endParaRPr/>
          </a:p>
          <a:p>
            <a:pPr marL="0" lvl="0" indent="0" algn="l" rtl="0">
              <a:spcBef>
                <a:spcPts val="0"/>
              </a:spcBef>
              <a:spcAft>
                <a:spcPts val="0"/>
              </a:spcAft>
              <a:buNone/>
            </a:pPr>
            <a:r>
              <a:rPr lang="en"/>
              <a:t>Importantly this can happen even when the index is larger than the length of the array - ie. the condition is actually false</a:t>
            </a:r>
            <a:endParaRPr/>
          </a:p>
          <a:p>
            <a:pPr marL="0" lvl="0" indent="0" algn="l" rtl="0">
              <a:spcBef>
                <a:spcPts val="0"/>
              </a:spcBef>
              <a:spcAft>
                <a:spcPts val="0"/>
              </a:spcAft>
              <a:buNone/>
            </a:pPr>
            <a:r>
              <a:rPr lang="en"/>
              <a:t>Line two is executed and performs an out-of-bounds access that could access any9 value of the program.</a:t>
            </a:r>
            <a:endParaRPr/>
          </a:p>
          <a:p>
            <a:pPr marL="0" lvl="0" indent="0" algn="l" rtl="0">
              <a:spcBef>
                <a:spcPts val="0"/>
              </a:spcBef>
              <a:spcAft>
                <a:spcPts val="0"/>
              </a:spcAft>
              <a:buNone/>
            </a:pPr>
            <a:r>
              <a:rPr lang="en"/>
              <a:t>The value is then leaked through a side channel, in this example it is leaked in to the cache on line three.</a:t>
            </a:r>
            <a:endParaRPr/>
          </a:p>
          <a:p>
            <a:pPr marL="0" lvl="0" indent="0" algn="l" rtl="0">
              <a:spcBef>
                <a:spcPts val="0"/>
              </a:spcBef>
              <a:spcAft>
                <a:spcPts val="0"/>
              </a:spcAft>
              <a:buNone/>
            </a:pPr>
            <a:r>
              <a:rPr lang="en"/>
              <a:t>The processor will eventually squash the erroneous execution and restart execution on line one and correctly skip the branch entirely, but the value has already been leaked during speculative execution.</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Using spectre secret values can be smuggled past the compiler. All values in this snippet are public, yet the program can speculatively access and leak any value even secret values.</a:t>
            </a:r>
            <a:endParaRPr/>
          </a:p>
        </p:txBody>
      </p:sp>
    </p:spTree>
    <p:extLst>
      <p:ext uri="{BB962C8B-B14F-4D97-AF65-F5344CB8AC3E}">
        <p14:creationId xmlns:p14="http://schemas.microsoft.com/office/powerpoint/2010/main" val="42236926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12362f1a2aa_2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12362f1a2aa_2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an example of Spectre Variant 1.</a:t>
            </a:r>
            <a:endParaRPr/>
          </a:p>
          <a:p>
            <a:pPr marL="0" lvl="0" indent="0" algn="l" rtl="0">
              <a:spcBef>
                <a:spcPts val="0"/>
              </a:spcBef>
              <a:spcAft>
                <a:spcPts val="0"/>
              </a:spcAft>
              <a:buNone/>
            </a:pPr>
            <a:r>
              <a:rPr lang="en"/>
              <a:t>The processor speculates that the condition on line one is true and execution flows to the body.</a:t>
            </a:r>
            <a:endParaRPr/>
          </a:p>
          <a:p>
            <a:pPr marL="0" lvl="0" indent="0" algn="l" rtl="0">
              <a:spcBef>
                <a:spcPts val="0"/>
              </a:spcBef>
              <a:spcAft>
                <a:spcPts val="0"/>
              </a:spcAft>
              <a:buNone/>
            </a:pPr>
            <a:r>
              <a:rPr lang="en"/>
              <a:t>Importantly this can happen even when the index is larger than the length of the array - ie. the condition is actually false</a:t>
            </a:r>
            <a:endParaRPr/>
          </a:p>
          <a:p>
            <a:pPr marL="0" lvl="0" indent="0" algn="l" rtl="0">
              <a:spcBef>
                <a:spcPts val="0"/>
              </a:spcBef>
              <a:spcAft>
                <a:spcPts val="0"/>
              </a:spcAft>
              <a:buNone/>
            </a:pPr>
            <a:r>
              <a:rPr lang="en"/>
              <a:t>Line two is executed and performs an out-of-bounds access that could access any9 value of the program.</a:t>
            </a:r>
            <a:endParaRPr/>
          </a:p>
          <a:p>
            <a:pPr marL="0" lvl="0" indent="0" algn="l" rtl="0">
              <a:spcBef>
                <a:spcPts val="0"/>
              </a:spcBef>
              <a:spcAft>
                <a:spcPts val="0"/>
              </a:spcAft>
              <a:buNone/>
            </a:pPr>
            <a:r>
              <a:rPr lang="en"/>
              <a:t>The value is then leaked through a side channel, in this example it is leaked in to the cache on line three.</a:t>
            </a:r>
            <a:endParaRPr/>
          </a:p>
          <a:p>
            <a:pPr marL="0" lvl="0" indent="0" algn="l" rtl="0">
              <a:spcBef>
                <a:spcPts val="0"/>
              </a:spcBef>
              <a:spcAft>
                <a:spcPts val="0"/>
              </a:spcAft>
              <a:buNone/>
            </a:pPr>
            <a:r>
              <a:rPr lang="en"/>
              <a:t>The processor will eventually squash the erroneous execution and restart execution on line one and correctly skip the branch entirely, but the value has already been leaked during speculative execution.</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Using spectre secret values can be smuggled past the compiler. All values in this snippet are public, yet the program can speculatively access and leak any value even secret values.</a:t>
            </a:r>
            <a:endParaRPr/>
          </a:p>
        </p:txBody>
      </p:sp>
    </p:spTree>
    <p:extLst>
      <p:ext uri="{BB962C8B-B14F-4D97-AF65-F5344CB8AC3E}">
        <p14:creationId xmlns:p14="http://schemas.microsoft.com/office/powerpoint/2010/main" val="121031943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12362f1a2aa_2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12362f1a2aa_2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an example of Spectre Variant 1.</a:t>
            </a:r>
            <a:endParaRPr/>
          </a:p>
          <a:p>
            <a:pPr marL="0" lvl="0" indent="0" algn="l" rtl="0">
              <a:spcBef>
                <a:spcPts val="0"/>
              </a:spcBef>
              <a:spcAft>
                <a:spcPts val="0"/>
              </a:spcAft>
              <a:buNone/>
            </a:pPr>
            <a:r>
              <a:rPr lang="en"/>
              <a:t>The processor speculates that the condition on line one is true and execution flows to the body.</a:t>
            </a:r>
            <a:endParaRPr/>
          </a:p>
          <a:p>
            <a:pPr marL="0" lvl="0" indent="0" algn="l" rtl="0">
              <a:spcBef>
                <a:spcPts val="0"/>
              </a:spcBef>
              <a:spcAft>
                <a:spcPts val="0"/>
              </a:spcAft>
              <a:buNone/>
            </a:pPr>
            <a:r>
              <a:rPr lang="en"/>
              <a:t>Importantly this can happen even when the index is larger than the length of the array - ie. the condition is actually false</a:t>
            </a:r>
            <a:endParaRPr/>
          </a:p>
          <a:p>
            <a:pPr marL="0" lvl="0" indent="0" algn="l" rtl="0">
              <a:spcBef>
                <a:spcPts val="0"/>
              </a:spcBef>
              <a:spcAft>
                <a:spcPts val="0"/>
              </a:spcAft>
              <a:buNone/>
            </a:pPr>
            <a:r>
              <a:rPr lang="en"/>
              <a:t>Line two is executed and performs an out-of-bounds access that could access any9 value of the program.</a:t>
            </a:r>
            <a:endParaRPr/>
          </a:p>
          <a:p>
            <a:pPr marL="0" lvl="0" indent="0" algn="l" rtl="0">
              <a:spcBef>
                <a:spcPts val="0"/>
              </a:spcBef>
              <a:spcAft>
                <a:spcPts val="0"/>
              </a:spcAft>
              <a:buNone/>
            </a:pPr>
            <a:r>
              <a:rPr lang="en"/>
              <a:t>The value is then leaked through a side channel, in this example it is leaked in to the cache on line three.</a:t>
            </a:r>
            <a:endParaRPr/>
          </a:p>
          <a:p>
            <a:pPr marL="0" lvl="0" indent="0" algn="l" rtl="0">
              <a:spcBef>
                <a:spcPts val="0"/>
              </a:spcBef>
              <a:spcAft>
                <a:spcPts val="0"/>
              </a:spcAft>
              <a:buNone/>
            </a:pPr>
            <a:r>
              <a:rPr lang="en"/>
              <a:t>The processor will eventually squash the erroneous execution and restart execution on line one and correctly skip the branch entirely, but the value has already been leaked during speculative execution.</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Using spectre secret values can be smuggled past the compiler. All values in this snippet are public, yet the program can speculatively access and leak any value even secret values.</a:t>
            </a:r>
            <a:endParaRPr/>
          </a:p>
        </p:txBody>
      </p:sp>
    </p:spTree>
    <p:extLst>
      <p:ext uri="{BB962C8B-B14F-4D97-AF65-F5344CB8AC3E}">
        <p14:creationId xmlns:p14="http://schemas.microsoft.com/office/powerpoint/2010/main" val="346692401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12362f1a2aa_2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12362f1a2aa_2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an example of Spectre Variant 1.</a:t>
            </a:r>
            <a:endParaRPr/>
          </a:p>
          <a:p>
            <a:pPr marL="0" lvl="0" indent="0" algn="l" rtl="0">
              <a:spcBef>
                <a:spcPts val="0"/>
              </a:spcBef>
              <a:spcAft>
                <a:spcPts val="0"/>
              </a:spcAft>
              <a:buNone/>
            </a:pPr>
            <a:r>
              <a:rPr lang="en"/>
              <a:t>The processor speculates that the condition on line one is true and execution flows to the body.</a:t>
            </a:r>
            <a:endParaRPr/>
          </a:p>
          <a:p>
            <a:pPr marL="0" lvl="0" indent="0" algn="l" rtl="0">
              <a:spcBef>
                <a:spcPts val="0"/>
              </a:spcBef>
              <a:spcAft>
                <a:spcPts val="0"/>
              </a:spcAft>
              <a:buNone/>
            </a:pPr>
            <a:r>
              <a:rPr lang="en"/>
              <a:t>Importantly this can happen even when the index is larger than the length of the array - ie. the condition is actually false</a:t>
            </a:r>
            <a:endParaRPr/>
          </a:p>
          <a:p>
            <a:pPr marL="0" lvl="0" indent="0" algn="l" rtl="0">
              <a:spcBef>
                <a:spcPts val="0"/>
              </a:spcBef>
              <a:spcAft>
                <a:spcPts val="0"/>
              </a:spcAft>
              <a:buNone/>
            </a:pPr>
            <a:r>
              <a:rPr lang="en"/>
              <a:t>Line two is executed and performs an out-of-bounds access that could access any9 value of the program.</a:t>
            </a:r>
            <a:endParaRPr/>
          </a:p>
          <a:p>
            <a:pPr marL="0" lvl="0" indent="0" algn="l" rtl="0">
              <a:spcBef>
                <a:spcPts val="0"/>
              </a:spcBef>
              <a:spcAft>
                <a:spcPts val="0"/>
              </a:spcAft>
              <a:buNone/>
            </a:pPr>
            <a:r>
              <a:rPr lang="en"/>
              <a:t>The value is then leaked through a side channel, in this example it is leaked in to the cache on line three.</a:t>
            </a:r>
            <a:endParaRPr/>
          </a:p>
          <a:p>
            <a:pPr marL="0" lvl="0" indent="0" algn="l" rtl="0">
              <a:spcBef>
                <a:spcPts val="0"/>
              </a:spcBef>
              <a:spcAft>
                <a:spcPts val="0"/>
              </a:spcAft>
              <a:buNone/>
            </a:pPr>
            <a:r>
              <a:rPr lang="en"/>
              <a:t>The processor will eventually squash the erroneous execution and restart execution on line one and correctly skip the branch entirely, but the value has already been leaked during speculative execution.</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Using spectre secret values can be smuggled past the compiler. All values in this snippet are public, yet the program can speculatively access and leak any value even secret values.</a:t>
            </a:r>
            <a:endParaRPr/>
          </a:p>
        </p:txBody>
      </p:sp>
    </p:spTree>
    <p:extLst>
      <p:ext uri="{BB962C8B-B14F-4D97-AF65-F5344CB8AC3E}">
        <p14:creationId xmlns:p14="http://schemas.microsoft.com/office/powerpoint/2010/main" val="358696706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12362f1a2aa_2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12362f1a2aa_2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an example of Spectre Variant 1.</a:t>
            </a:r>
            <a:endParaRPr/>
          </a:p>
          <a:p>
            <a:pPr marL="0" lvl="0" indent="0" algn="l" rtl="0">
              <a:spcBef>
                <a:spcPts val="0"/>
              </a:spcBef>
              <a:spcAft>
                <a:spcPts val="0"/>
              </a:spcAft>
              <a:buNone/>
            </a:pPr>
            <a:r>
              <a:rPr lang="en"/>
              <a:t>The processor speculates that the condition on line one is true and execution flows to the body.</a:t>
            </a:r>
            <a:endParaRPr/>
          </a:p>
          <a:p>
            <a:pPr marL="0" lvl="0" indent="0" algn="l" rtl="0">
              <a:spcBef>
                <a:spcPts val="0"/>
              </a:spcBef>
              <a:spcAft>
                <a:spcPts val="0"/>
              </a:spcAft>
              <a:buNone/>
            </a:pPr>
            <a:r>
              <a:rPr lang="en"/>
              <a:t>Importantly this can happen even when the index is larger than the length of the array - ie. the condition is actually false</a:t>
            </a:r>
            <a:endParaRPr/>
          </a:p>
          <a:p>
            <a:pPr marL="0" lvl="0" indent="0" algn="l" rtl="0">
              <a:spcBef>
                <a:spcPts val="0"/>
              </a:spcBef>
              <a:spcAft>
                <a:spcPts val="0"/>
              </a:spcAft>
              <a:buNone/>
            </a:pPr>
            <a:r>
              <a:rPr lang="en"/>
              <a:t>Line two is executed and performs an out-of-bounds access that could access any9 value of the program.</a:t>
            </a:r>
            <a:endParaRPr/>
          </a:p>
          <a:p>
            <a:pPr marL="0" lvl="0" indent="0" algn="l" rtl="0">
              <a:spcBef>
                <a:spcPts val="0"/>
              </a:spcBef>
              <a:spcAft>
                <a:spcPts val="0"/>
              </a:spcAft>
              <a:buNone/>
            </a:pPr>
            <a:r>
              <a:rPr lang="en"/>
              <a:t>The value is then leaked through a side channel, in this example it is leaked in to the cache on line three.</a:t>
            </a:r>
            <a:endParaRPr/>
          </a:p>
          <a:p>
            <a:pPr marL="0" lvl="0" indent="0" algn="l" rtl="0">
              <a:spcBef>
                <a:spcPts val="0"/>
              </a:spcBef>
              <a:spcAft>
                <a:spcPts val="0"/>
              </a:spcAft>
              <a:buNone/>
            </a:pPr>
            <a:r>
              <a:rPr lang="en"/>
              <a:t>The processor will eventually squash the erroneous execution and restart execution on line one and correctly skip the branch entirely, but the value has already been leaked during speculative execution.</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Using spectre secret values can be smuggled past the compiler. All values in this snippet are public, yet the program can speculatively access and leak any value even secret values.</a:t>
            </a:r>
            <a:endParaRPr/>
          </a:p>
        </p:txBody>
      </p:sp>
    </p:spTree>
    <p:extLst>
      <p:ext uri="{BB962C8B-B14F-4D97-AF65-F5344CB8AC3E}">
        <p14:creationId xmlns:p14="http://schemas.microsoft.com/office/powerpoint/2010/main" val="271250420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12362f1a2aa_2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12362f1a2aa_2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dirty="0" err="1"/>
              <a:t>Patrignani</a:t>
            </a:r>
            <a:r>
              <a:rPr lang="en-AU" dirty="0"/>
              <a:t> and </a:t>
            </a:r>
            <a:r>
              <a:rPr lang="en-AU" dirty="0" err="1"/>
              <a:t>Guarnieri</a:t>
            </a:r>
            <a:endParaRPr dirty="0"/>
          </a:p>
        </p:txBody>
      </p:sp>
    </p:spTree>
    <p:extLst>
      <p:ext uri="{BB962C8B-B14F-4D97-AF65-F5344CB8AC3E}">
        <p14:creationId xmlns:p14="http://schemas.microsoft.com/office/powerpoint/2010/main" val="147332980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12362f1a2aa_2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12362f1a2aa_2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an example of Spectre Variant 1.</a:t>
            </a:r>
            <a:endParaRPr/>
          </a:p>
          <a:p>
            <a:pPr marL="0" lvl="0" indent="0" algn="l" rtl="0">
              <a:spcBef>
                <a:spcPts val="0"/>
              </a:spcBef>
              <a:spcAft>
                <a:spcPts val="0"/>
              </a:spcAft>
              <a:buNone/>
            </a:pPr>
            <a:r>
              <a:rPr lang="en"/>
              <a:t>The processor speculates that the condition on line one is true and execution flows to the body.</a:t>
            </a:r>
            <a:endParaRPr/>
          </a:p>
          <a:p>
            <a:pPr marL="0" lvl="0" indent="0" algn="l" rtl="0">
              <a:spcBef>
                <a:spcPts val="0"/>
              </a:spcBef>
              <a:spcAft>
                <a:spcPts val="0"/>
              </a:spcAft>
              <a:buNone/>
            </a:pPr>
            <a:r>
              <a:rPr lang="en"/>
              <a:t>Importantly this can happen even when the index is larger than the length of the array - ie. the condition is actually false</a:t>
            </a:r>
            <a:endParaRPr/>
          </a:p>
          <a:p>
            <a:pPr marL="0" lvl="0" indent="0" algn="l" rtl="0">
              <a:spcBef>
                <a:spcPts val="0"/>
              </a:spcBef>
              <a:spcAft>
                <a:spcPts val="0"/>
              </a:spcAft>
              <a:buNone/>
            </a:pPr>
            <a:r>
              <a:rPr lang="en"/>
              <a:t>Line two is executed and performs an out-of-bounds access that could access any9 value of the program.</a:t>
            </a:r>
            <a:endParaRPr/>
          </a:p>
          <a:p>
            <a:pPr marL="0" lvl="0" indent="0" algn="l" rtl="0">
              <a:spcBef>
                <a:spcPts val="0"/>
              </a:spcBef>
              <a:spcAft>
                <a:spcPts val="0"/>
              </a:spcAft>
              <a:buNone/>
            </a:pPr>
            <a:r>
              <a:rPr lang="en"/>
              <a:t>The value is then leaked through a side channel, in this example it is leaked in to the cache on line three.</a:t>
            </a:r>
            <a:endParaRPr/>
          </a:p>
          <a:p>
            <a:pPr marL="0" lvl="0" indent="0" algn="l" rtl="0">
              <a:spcBef>
                <a:spcPts val="0"/>
              </a:spcBef>
              <a:spcAft>
                <a:spcPts val="0"/>
              </a:spcAft>
              <a:buNone/>
            </a:pPr>
            <a:r>
              <a:rPr lang="en"/>
              <a:t>The processor will eventually squash the erroneous execution and restart execution on line one and correctly skip the branch entirely, but the value has already been leaked during speculative execution.</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Using spectre secret values can be smuggled past the compiler. All values in this snippet are public, yet the program can speculatively access and leak any value even secret values.</a:t>
            </a:r>
            <a:endParaRPr/>
          </a:p>
        </p:txBody>
      </p:sp>
    </p:spTree>
    <p:extLst>
      <p:ext uri="{BB962C8B-B14F-4D97-AF65-F5344CB8AC3E}">
        <p14:creationId xmlns:p14="http://schemas.microsoft.com/office/powerpoint/2010/main" val="149459904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12362f1a2aa_2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12362f1a2aa_2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an example of Spectre Variant 1.</a:t>
            </a:r>
            <a:endParaRPr/>
          </a:p>
          <a:p>
            <a:pPr marL="0" lvl="0" indent="0" algn="l" rtl="0">
              <a:spcBef>
                <a:spcPts val="0"/>
              </a:spcBef>
              <a:spcAft>
                <a:spcPts val="0"/>
              </a:spcAft>
              <a:buNone/>
            </a:pPr>
            <a:r>
              <a:rPr lang="en"/>
              <a:t>The processor speculates that the condition on line one is true and execution flows to the body.</a:t>
            </a:r>
            <a:endParaRPr/>
          </a:p>
          <a:p>
            <a:pPr marL="0" lvl="0" indent="0" algn="l" rtl="0">
              <a:spcBef>
                <a:spcPts val="0"/>
              </a:spcBef>
              <a:spcAft>
                <a:spcPts val="0"/>
              </a:spcAft>
              <a:buNone/>
            </a:pPr>
            <a:r>
              <a:rPr lang="en"/>
              <a:t>Importantly this can happen even when the index is larger than the length of the array - ie. the condition is actually false</a:t>
            </a:r>
            <a:endParaRPr/>
          </a:p>
          <a:p>
            <a:pPr marL="0" lvl="0" indent="0" algn="l" rtl="0">
              <a:spcBef>
                <a:spcPts val="0"/>
              </a:spcBef>
              <a:spcAft>
                <a:spcPts val="0"/>
              </a:spcAft>
              <a:buNone/>
            </a:pPr>
            <a:r>
              <a:rPr lang="en"/>
              <a:t>Line two is executed and performs an out-of-bounds access that could access any9 value of the program.</a:t>
            </a:r>
            <a:endParaRPr/>
          </a:p>
          <a:p>
            <a:pPr marL="0" lvl="0" indent="0" algn="l" rtl="0">
              <a:spcBef>
                <a:spcPts val="0"/>
              </a:spcBef>
              <a:spcAft>
                <a:spcPts val="0"/>
              </a:spcAft>
              <a:buNone/>
            </a:pPr>
            <a:r>
              <a:rPr lang="en"/>
              <a:t>The value is then leaked through a side channel, in this example it is leaked in to the cache on line three.</a:t>
            </a:r>
            <a:endParaRPr/>
          </a:p>
          <a:p>
            <a:pPr marL="0" lvl="0" indent="0" algn="l" rtl="0">
              <a:spcBef>
                <a:spcPts val="0"/>
              </a:spcBef>
              <a:spcAft>
                <a:spcPts val="0"/>
              </a:spcAft>
              <a:buNone/>
            </a:pPr>
            <a:r>
              <a:rPr lang="en"/>
              <a:t>The processor will eventually squash the erroneous execution and restart execution on line one and correctly skip the branch entirely, but the value has already been leaked during speculative execution.</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Using spectre secret values can be smuggled past the compiler. All values in this snippet are public, yet the program can speculatively access and leak any value even secret values.</a:t>
            </a:r>
            <a:endParaRPr/>
          </a:p>
        </p:txBody>
      </p:sp>
    </p:spTree>
    <p:extLst>
      <p:ext uri="{BB962C8B-B14F-4D97-AF65-F5344CB8AC3E}">
        <p14:creationId xmlns:p14="http://schemas.microsoft.com/office/powerpoint/2010/main" val="2870524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2406405866_6_2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12406405866_6_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value of Alice’s key influences the execution time of the program.</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3401728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93499490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06127679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4063B-2A12-7344-A478-264A388FF3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338480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latin typeface="Segoe UI" panose="020B0502040204020203" pitchFamily="34" charset="0"/>
                <a:cs typeface="Segoe UI" panose="020B0502040204020203" pitchFamily="34" charset="0"/>
              </a:rPr>
              <a:t>First, let’s briefly look at how people used to use browsers 20 years ago, when I was a toddler. That’s me right there!</a:t>
            </a:r>
          </a:p>
          <a:p>
            <a:pPr marL="158750" indent="0">
              <a:buNone/>
            </a:pPr>
            <a:endParaRPr lang="en-US" dirty="0">
              <a:latin typeface="Segoe UI" panose="020B0502040204020203" pitchFamily="34" charset="0"/>
              <a:cs typeface="Segoe UI" panose="020B0502040204020203" pitchFamily="34" charset="0"/>
            </a:endParaRPr>
          </a:p>
          <a:p>
            <a:pPr marL="158750" indent="0">
              <a:buNone/>
            </a:pPr>
            <a:r>
              <a:rPr lang="en-US" dirty="0">
                <a:latin typeface="Segoe UI" panose="020B0502040204020203" pitchFamily="34" charset="0"/>
                <a:cs typeface="Segoe UI" panose="020B0502040204020203" pitchFamily="34" charset="0"/>
              </a:rPr>
              <a:t>According to my parents, we had separate applications for email, word processing, MSN messenger (I have no idea what that is), etc.</a:t>
            </a:r>
          </a:p>
          <a:p>
            <a:pPr marL="158750" indent="0">
              <a:buNone/>
            </a:pPr>
            <a:endParaRPr lang="en-US" dirty="0">
              <a:latin typeface="Segoe UI" panose="020B0502040204020203" pitchFamily="34" charset="0"/>
              <a:cs typeface="Segoe UI" panose="020B0502040204020203" pitchFamily="34" charset="0"/>
            </a:endParaRPr>
          </a:p>
          <a:p>
            <a:pPr marL="158750" indent="0">
              <a:buNone/>
            </a:pPr>
            <a:r>
              <a:rPr lang="en-US" dirty="0">
                <a:latin typeface="Segoe UI" panose="020B0502040204020203" pitchFamily="34" charset="0"/>
                <a:cs typeface="Segoe UI" panose="020B0502040204020203" pitchFamily="34" charset="0"/>
              </a:rPr>
              <a:t>Browsers were strictly for searching stuff on Google, or shopping books – and ONLY books – on Amazon.</a:t>
            </a:r>
          </a:p>
          <a:p>
            <a:pPr marL="158750" indent="0">
              <a:buNone/>
            </a:pPr>
            <a:endParaRPr lang="en-US" dirty="0">
              <a:latin typeface="Segoe UI" panose="020B0502040204020203" pitchFamily="34" charset="0"/>
              <a:cs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2813" rtl="0" eaLnBrk="0" fontAlgn="base" latinLnBrk="0" hangingPunct="0">
              <a:lnSpc>
                <a:spcPct val="100000"/>
              </a:lnSpc>
              <a:spcBef>
                <a:spcPct val="0"/>
              </a:spcBef>
              <a:spcAft>
                <a:spcPct val="0"/>
              </a:spcAft>
              <a:buClrTx/>
              <a:buSzTx/>
              <a:buFontTx/>
              <a:buNone/>
              <a:tabLst/>
              <a:defRPr/>
            </a:pPr>
            <a:fld id="{6193F16C-CFED-4156-8EA5-26DDDB47BB32}" type="slidenum">
              <a:rPr kumimoji="0" lang="x-non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2813" rtl="0" eaLnBrk="0" fontAlgn="base" latinLnBrk="0" hangingPunct="0">
                <a:lnSpc>
                  <a:spcPct val="100000"/>
                </a:lnSpc>
                <a:spcBef>
                  <a:spcPct val="0"/>
                </a:spcBef>
                <a:spcAft>
                  <a:spcPct val="0"/>
                </a:spcAft>
                <a:buClrTx/>
                <a:buSzTx/>
                <a:buFontTx/>
                <a:buNone/>
                <a:tabLst/>
                <a:defRPr/>
              </a:pPr>
              <a:t>81</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3234891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Now, we check our email in the browser. We also make documents there, send bank transfers, book doctor’s appointments, and look at social media. Browsers have taken over every aspect of our lives.</a:t>
            </a:r>
          </a:p>
          <a:p>
            <a:endParaRPr lang="en-US" dirty="0"/>
          </a:p>
          <a:p>
            <a:r>
              <a:rPr lang="en-US" dirty="0"/>
              <a:t>Because these tasks deal with credit cards and passwords, the consequence is that browsers have many secrets within.</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2813" rtl="0" eaLnBrk="0" fontAlgn="base" latinLnBrk="0" hangingPunct="0">
              <a:lnSpc>
                <a:spcPct val="100000"/>
              </a:lnSpc>
              <a:spcBef>
                <a:spcPct val="0"/>
              </a:spcBef>
              <a:spcAft>
                <a:spcPct val="0"/>
              </a:spcAft>
              <a:buClrTx/>
              <a:buSzTx/>
              <a:buFontTx/>
              <a:buNone/>
              <a:tabLst/>
              <a:defRPr/>
            </a:pPr>
            <a:fld id="{6193F16C-CFED-4156-8EA5-26DDDB47BB32}" type="slidenum">
              <a:rPr kumimoji="0" lang="x-non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2813" rtl="0" eaLnBrk="0" fontAlgn="base" latinLnBrk="0" hangingPunct="0">
                <a:lnSpc>
                  <a:spcPct val="100000"/>
                </a:lnSpc>
                <a:spcBef>
                  <a:spcPct val="0"/>
                </a:spcBef>
                <a:spcAft>
                  <a:spcPct val="0"/>
                </a:spcAft>
                <a:buClrTx/>
                <a:buSzTx/>
                <a:buFontTx/>
                <a:buNone/>
                <a:tabLst/>
                <a:defRPr/>
              </a:pPr>
              <a:t>82</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79179824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latin typeface="Segoe UI" panose="020B0502040204020203" pitchFamily="34" charset="0"/>
                <a:cs typeface="Segoe UI" panose="020B0502040204020203" pitchFamily="34" charset="0"/>
              </a:rPr>
              <a:t>Unfortunately, because browsers are important, people try to extract secrets from them.</a:t>
            </a:r>
          </a:p>
          <a:p>
            <a:pPr marL="0" lvl="0" indent="0" algn="l" rtl="0">
              <a:spcBef>
                <a:spcPts val="0"/>
              </a:spcBef>
              <a:spcAft>
                <a:spcPts val="0"/>
              </a:spcAft>
              <a:buNone/>
            </a:pPr>
            <a:endParaRPr lang="en-US" dirty="0">
              <a:latin typeface="Segoe UI" panose="020B0502040204020203" pitchFamily="34" charset="0"/>
              <a:cs typeface="Segoe UI" panose="020B0502040204020203" pitchFamily="34" charset="0"/>
            </a:endParaRPr>
          </a:p>
          <a:p>
            <a:pPr marL="0" lvl="0" indent="0" algn="l" rtl="0">
              <a:spcBef>
                <a:spcPts val="0"/>
              </a:spcBef>
              <a:spcAft>
                <a:spcPts val="0"/>
              </a:spcAft>
              <a:buNone/>
            </a:pPr>
            <a:r>
              <a:rPr lang="en-US" dirty="0">
                <a:latin typeface="Segoe UI" panose="020B0502040204020203" pitchFamily="34" charset="0"/>
                <a:cs typeface="Segoe UI" panose="020B0502040204020203" pitchFamily="34" charset="0"/>
              </a:rPr>
              <a:t>With the advent of </a:t>
            </a:r>
            <a:r>
              <a:rPr lang="en-US" dirty="0" err="1">
                <a:latin typeface="Segoe UI" panose="020B0502040204020203" pitchFamily="34" charset="0"/>
                <a:cs typeface="Segoe UI" panose="020B0502040204020203" pitchFamily="34" charset="0"/>
              </a:rPr>
              <a:t>Spectre</a:t>
            </a:r>
            <a:r>
              <a:rPr lang="en-US" dirty="0">
                <a:latin typeface="Segoe UI" panose="020B0502040204020203" pitchFamily="34" charset="0"/>
                <a:cs typeface="Segoe UI" panose="020B0502040204020203" pitchFamily="34" charset="0"/>
              </a:rPr>
              <a:t>, disaster followed. Chrome used to have a </a:t>
            </a:r>
            <a:r>
              <a:rPr lang="en-US" dirty="0" err="1">
                <a:latin typeface="Segoe UI" panose="020B0502040204020203" pitchFamily="34" charset="0"/>
                <a:cs typeface="Segoe UI" panose="020B0502040204020203" pitchFamily="34" charset="0"/>
              </a:rPr>
              <a:t>uni</a:t>
            </a:r>
            <a:r>
              <a:rPr lang="en-US" dirty="0">
                <a:latin typeface="Segoe UI" panose="020B0502040204020203" pitchFamily="34" charset="0"/>
                <a:cs typeface="Segoe UI" panose="020B0502040204020203" pitchFamily="34" charset="0"/>
              </a:rPr>
              <a:t>-process design where several tabs were rendered in one process, therefore sharing an address space.</a:t>
            </a:r>
          </a:p>
          <a:p>
            <a:pPr marL="0" lvl="0" indent="0" algn="l" rtl="0">
              <a:spcBef>
                <a:spcPts val="0"/>
              </a:spcBef>
              <a:spcAft>
                <a:spcPts val="0"/>
              </a:spcAft>
              <a:buNone/>
            </a:pPr>
            <a:endParaRPr lang="en-US" dirty="0">
              <a:latin typeface="Segoe UI" panose="020B0502040204020203" pitchFamily="34" charset="0"/>
              <a:cs typeface="Segoe UI" panose="020B0502040204020203" pitchFamily="34" charset="0"/>
            </a:endParaRPr>
          </a:p>
          <a:p>
            <a:pPr marL="0" lvl="0" indent="0" algn="l" rtl="0">
              <a:spcBef>
                <a:spcPts val="0"/>
              </a:spcBef>
              <a:spcAft>
                <a:spcPts val="0"/>
              </a:spcAft>
              <a:buNone/>
            </a:pPr>
            <a:r>
              <a:rPr lang="en-US" dirty="0">
                <a:latin typeface="Segoe UI" panose="020B0502040204020203" pitchFamily="34" charset="0"/>
                <a:cs typeface="Segoe UI" panose="020B0502040204020203" pitchFamily="34" charset="0"/>
              </a:rPr>
              <a:t>While this design was resource-efficient, an adversary could read all the information in the other tabs.</a:t>
            </a:r>
          </a:p>
          <a:p>
            <a:pPr marL="0" lvl="0" indent="0" algn="l" rtl="0">
              <a:spcBef>
                <a:spcPts val="0"/>
              </a:spcBef>
              <a:spcAft>
                <a:spcPts val="0"/>
              </a:spcAft>
              <a:buNone/>
            </a:pPr>
            <a:endParaRPr lang="en-US"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912813" rtl="0" eaLnBrk="0" fontAlgn="base" latinLnBrk="0" hangingPunct="0">
              <a:lnSpc>
                <a:spcPct val="100000"/>
              </a:lnSpc>
              <a:spcBef>
                <a:spcPct val="0"/>
              </a:spcBef>
              <a:spcAft>
                <a:spcPct val="0"/>
              </a:spcAft>
              <a:buClrTx/>
              <a:buSzTx/>
              <a:buFontTx/>
              <a:buNone/>
              <a:tabLst/>
              <a:defRPr/>
            </a:pPr>
            <a:fld id="{6193F16C-CFED-4156-8EA5-26DDDB47BB32}" type="slidenum">
              <a:rPr kumimoji="0" lang="x-non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2813" rtl="0" eaLnBrk="0" fontAlgn="base" latinLnBrk="0" hangingPunct="0">
                <a:lnSpc>
                  <a:spcPct val="100000"/>
                </a:lnSpc>
                <a:spcBef>
                  <a:spcPct val="0"/>
                </a:spcBef>
                <a:spcAft>
                  <a:spcPct val="0"/>
                </a:spcAft>
                <a:buClrTx/>
                <a:buSzTx/>
                <a:buFontTx/>
                <a:buNone/>
                <a:tabLst/>
                <a:defRPr/>
              </a:pPr>
              <a:t>83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17148273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latin typeface="Segoe UI" panose="020B0502040204020203" pitchFamily="34" charset="0"/>
                <a:cs typeface="Segoe UI" panose="020B0502040204020203" pitchFamily="34" charset="0"/>
              </a:rPr>
              <a:t>Unfortunately, because browsers are important, people try to extract secrets from them.</a:t>
            </a:r>
          </a:p>
          <a:p>
            <a:pPr marL="0" lvl="0" indent="0" algn="l" rtl="0">
              <a:spcBef>
                <a:spcPts val="0"/>
              </a:spcBef>
              <a:spcAft>
                <a:spcPts val="0"/>
              </a:spcAft>
              <a:buNone/>
            </a:pPr>
            <a:endParaRPr lang="en-US" dirty="0">
              <a:latin typeface="Segoe UI" panose="020B0502040204020203" pitchFamily="34" charset="0"/>
              <a:cs typeface="Segoe UI" panose="020B0502040204020203" pitchFamily="34" charset="0"/>
            </a:endParaRPr>
          </a:p>
          <a:p>
            <a:pPr marL="0" lvl="0" indent="0" algn="l" rtl="0">
              <a:spcBef>
                <a:spcPts val="0"/>
              </a:spcBef>
              <a:spcAft>
                <a:spcPts val="0"/>
              </a:spcAft>
              <a:buNone/>
            </a:pPr>
            <a:r>
              <a:rPr lang="en-US" dirty="0">
                <a:latin typeface="Segoe UI" panose="020B0502040204020203" pitchFamily="34" charset="0"/>
                <a:cs typeface="Segoe UI" panose="020B0502040204020203" pitchFamily="34" charset="0"/>
              </a:rPr>
              <a:t>With the advent of </a:t>
            </a:r>
            <a:r>
              <a:rPr lang="en-US" dirty="0" err="1">
                <a:latin typeface="Segoe UI" panose="020B0502040204020203" pitchFamily="34" charset="0"/>
                <a:cs typeface="Segoe UI" panose="020B0502040204020203" pitchFamily="34" charset="0"/>
              </a:rPr>
              <a:t>Spectre</a:t>
            </a:r>
            <a:r>
              <a:rPr lang="en-US" dirty="0">
                <a:latin typeface="Segoe UI" panose="020B0502040204020203" pitchFamily="34" charset="0"/>
                <a:cs typeface="Segoe UI" panose="020B0502040204020203" pitchFamily="34" charset="0"/>
              </a:rPr>
              <a:t>, disaster followed. Chrome used to have a </a:t>
            </a:r>
            <a:r>
              <a:rPr lang="en-US" dirty="0" err="1">
                <a:latin typeface="Segoe UI" panose="020B0502040204020203" pitchFamily="34" charset="0"/>
                <a:cs typeface="Segoe UI" panose="020B0502040204020203" pitchFamily="34" charset="0"/>
              </a:rPr>
              <a:t>uni</a:t>
            </a:r>
            <a:r>
              <a:rPr lang="en-US" dirty="0">
                <a:latin typeface="Segoe UI" panose="020B0502040204020203" pitchFamily="34" charset="0"/>
                <a:cs typeface="Segoe UI" panose="020B0502040204020203" pitchFamily="34" charset="0"/>
              </a:rPr>
              <a:t>-process design where several tabs were rendered in one process, therefore sharing an address space.</a:t>
            </a:r>
          </a:p>
          <a:p>
            <a:pPr marL="0" lvl="0" indent="0" algn="l" rtl="0">
              <a:spcBef>
                <a:spcPts val="0"/>
              </a:spcBef>
              <a:spcAft>
                <a:spcPts val="0"/>
              </a:spcAft>
              <a:buNone/>
            </a:pPr>
            <a:endParaRPr lang="en-US" dirty="0">
              <a:latin typeface="Segoe UI" panose="020B0502040204020203" pitchFamily="34" charset="0"/>
              <a:cs typeface="Segoe UI" panose="020B0502040204020203" pitchFamily="34" charset="0"/>
            </a:endParaRPr>
          </a:p>
          <a:p>
            <a:pPr marL="0" lvl="0" indent="0" algn="l" rtl="0">
              <a:spcBef>
                <a:spcPts val="0"/>
              </a:spcBef>
              <a:spcAft>
                <a:spcPts val="0"/>
              </a:spcAft>
              <a:buNone/>
            </a:pPr>
            <a:r>
              <a:rPr lang="en-US" dirty="0">
                <a:latin typeface="Segoe UI" panose="020B0502040204020203" pitchFamily="34" charset="0"/>
                <a:cs typeface="Segoe UI" panose="020B0502040204020203" pitchFamily="34" charset="0"/>
              </a:rPr>
              <a:t>While this design was resource-efficient, an adversary could read all the information in the other tabs.</a:t>
            </a:r>
          </a:p>
          <a:p>
            <a:pPr marL="0" lvl="0" indent="0" algn="l" rtl="0">
              <a:spcBef>
                <a:spcPts val="0"/>
              </a:spcBef>
              <a:spcAft>
                <a:spcPts val="0"/>
              </a:spcAft>
              <a:buNone/>
            </a:pPr>
            <a:endParaRPr lang="en-US" dirty="0">
              <a:latin typeface="Segoe UI" panose="020B0502040204020203" pitchFamily="34" charset="0"/>
              <a:cs typeface="Segoe UI" panose="020B0502040204020203" pitchFamily="34" charset="0"/>
            </a:endParaRPr>
          </a:p>
          <a:p>
            <a:pPr marL="0" lvl="0" indent="0" algn="l" rtl="0">
              <a:spcBef>
                <a:spcPts val="0"/>
              </a:spcBef>
              <a:spcAft>
                <a:spcPts val="0"/>
              </a:spcAft>
              <a:buNone/>
            </a:pPr>
            <a:endParaRPr lang="en-US"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912813" rtl="0" eaLnBrk="0" fontAlgn="base" latinLnBrk="0" hangingPunct="0">
              <a:lnSpc>
                <a:spcPct val="100000"/>
              </a:lnSpc>
              <a:spcBef>
                <a:spcPct val="0"/>
              </a:spcBef>
              <a:spcAft>
                <a:spcPct val="0"/>
              </a:spcAft>
              <a:buClrTx/>
              <a:buSzTx/>
              <a:buFontTx/>
              <a:buNone/>
              <a:tabLst/>
              <a:defRPr/>
            </a:pPr>
            <a:fld id="{6193F16C-CFED-4156-8EA5-26DDDB47BB32}" type="slidenum">
              <a:rPr kumimoji="0" lang="x-non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2813" rtl="0" eaLnBrk="0" fontAlgn="base" latinLnBrk="0" hangingPunct="0">
                <a:lnSpc>
                  <a:spcPct val="100000"/>
                </a:lnSpc>
                <a:spcBef>
                  <a:spcPct val="0"/>
                </a:spcBef>
                <a:spcAft>
                  <a:spcPct val="0"/>
                </a:spcAft>
                <a:buClrTx/>
                <a:buSzTx/>
                <a:buFontTx/>
                <a:buNone/>
                <a:tabLst/>
                <a:defRPr/>
              </a:pPr>
              <a:t>84</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6525602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latin typeface="Segoe UI" panose="020B0502040204020203" pitchFamily="34" charset="0"/>
                <a:cs typeface="Segoe UI" panose="020B0502040204020203" pitchFamily="34" charset="0"/>
              </a:rPr>
              <a:t>Responding to this, Chrome’s developers introduced site isolation, which renders different websites in different processes.</a:t>
            </a:r>
          </a:p>
          <a:p>
            <a:pPr marL="0" lvl="0" indent="0" algn="l" rtl="0">
              <a:spcBef>
                <a:spcPts val="0"/>
              </a:spcBef>
              <a:spcAft>
                <a:spcPts val="0"/>
              </a:spcAft>
              <a:buNone/>
            </a:pPr>
            <a:endParaRPr lang="en-US" dirty="0">
              <a:latin typeface="Segoe UI" panose="020B0502040204020203" pitchFamily="34" charset="0"/>
              <a:cs typeface="Segoe UI" panose="020B0502040204020203" pitchFamily="34" charset="0"/>
            </a:endParaRPr>
          </a:p>
          <a:p>
            <a:pPr marL="0" lvl="0" indent="0" algn="l" rtl="0">
              <a:spcBef>
                <a:spcPts val="0"/>
              </a:spcBef>
              <a:spcAft>
                <a:spcPts val="0"/>
              </a:spcAft>
              <a:buNone/>
            </a:pPr>
            <a:r>
              <a:rPr lang="en-US" dirty="0">
                <a:latin typeface="Segoe UI" panose="020B0502040204020203" pitchFamily="34" charset="0"/>
                <a:cs typeface="Segoe UI" panose="020B0502040204020203" pitchFamily="34" charset="0"/>
              </a:rPr>
              <a:t>In this scenario, even if the attacker mounts a </a:t>
            </a:r>
            <a:r>
              <a:rPr lang="en-US" dirty="0" err="1">
                <a:latin typeface="Segoe UI" panose="020B0502040204020203" pitchFamily="34" charset="0"/>
                <a:cs typeface="Segoe UI" panose="020B0502040204020203" pitchFamily="34" charset="0"/>
              </a:rPr>
              <a:t>Spectre</a:t>
            </a:r>
            <a:r>
              <a:rPr lang="en-US" dirty="0">
                <a:latin typeface="Segoe UI" panose="020B0502040204020203" pitchFamily="34" charset="0"/>
                <a:cs typeface="Segoe UI" panose="020B0502040204020203" pitchFamily="34" charset="0"/>
              </a:rPr>
              <a:t> attack in one tab, there is nothing from other tabs in the attacker’s address space.</a:t>
            </a:r>
          </a:p>
          <a:p>
            <a:pPr marL="0" lvl="0" indent="0" algn="l" rtl="0">
              <a:spcBef>
                <a:spcPts val="0"/>
              </a:spcBef>
              <a:spcAft>
                <a:spcPts val="0"/>
              </a:spcAft>
              <a:buNone/>
            </a:pPr>
            <a:endParaRPr lang="en-US" dirty="0">
              <a:latin typeface="Segoe UI" panose="020B0502040204020203" pitchFamily="34" charset="0"/>
              <a:cs typeface="Segoe UI" panose="020B0502040204020203" pitchFamily="34" charset="0"/>
            </a:endParaRPr>
          </a:p>
          <a:p>
            <a:pPr marL="0" lvl="0" indent="0" algn="l" rtl="0">
              <a:spcBef>
                <a:spcPts val="0"/>
              </a:spcBef>
              <a:spcAft>
                <a:spcPts val="0"/>
              </a:spcAft>
              <a:buNone/>
            </a:pPr>
            <a:r>
              <a:rPr lang="en-US" dirty="0">
                <a:latin typeface="Segoe UI" panose="020B0502040204020203" pitchFamily="34" charset="0"/>
                <a:cs typeface="Segoe UI" panose="020B0502040204020203" pitchFamily="34" charset="0"/>
              </a:rPr>
              <a:t>As a result, the attacker can no longer exfiltrate secrets.</a:t>
            </a:r>
          </a:p>
          <a:p>
            <a:pPr marL="0" lvl="0" indent="0" algn="l" rtl="0">
              <a:spcBef>
                <a:spcPts val="0"/>
              </a:spcBef>
              <a:spcAft>
                <a:spcPts val="0"/>
              </a:spcAft>
              <a:buNone/>
            </a:pPr>
            <a:endParaRPr lang="en-US"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912813" rtl="0" eaLnBrk="0" fontAlgn="base" latinLnBrk="0" hangingPunct="0">
              <a:lnSpc>
                <a:spcPct val="100000"/>
              </a:lnSpc>
              <a:spcBef>
                <a:spcPct val="0"/>
              </a:spcBef>
              <a:spcAft>
                <a:spcPct val="0"/>
              </a:spcAft>
              <a:buClrTx/>
              <a:buSzTx/>
              <a:buFontTx/>
              <a:buNone/>
              <a:tabLst/>
              <a:defRPr/>
            </a:pPr>
            <a:fld id="{6193F16C-CFED-4156-8EA5-26DDDB47BB32}" type="slidenum">
              <a:rPr kumimoji="0" lang="x-non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2813" rtl="0" eaLnBrk="0" fontAlgn="base" latinLnBrk="0" hangingPunct="0">
                <a:lnSpc>
                  <a:spcPct val="100000"/>
                </a:lnSpc>
                <a:spcBef>
                  <a:spcPct val="0"/>
                </a:spcBef>
                <a:spcAft>
                  <a:spcPct val="0"/>
                </a:spcAft>
                <a:buClrTx/>
                <a:buSzTx/>
                <a:buFontTx/>
                <a:buNone/>
                <a:tabLst/>
                <a:defRPr/>
              </a:pPr>
              <a:t>85</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476676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latin typeface="Segoe UI" panose="020B0502040204020203" pitchFamily="34" charset="0"/>
                <a:cs typeface="Segoe UI" panose="020B0502040204020203" pitchFamily="34" charset="0"/>
              </a:rPr>
              <a:t>Responding to this, Chrome’s developers introduced site isolation, which renders different websites in different processes.</a:t>
            </a:r>
          </a:p>
          <a:p>
            <a:pPr marL="0" lvl="0" indent="0" algn="l" rtl="0">
              <a:spcBef>
                <a:spcPts val="0"/>
              </a:spcBef>
              <a:spcAft>
                <a:spcPts val="0"/>
              </a:spcAft>
              <a:buNone/>
            </a:pPr>
            <a:endParaRPr lang="en-US" dirty="0">
              <a:latin typeface="Segoe UI" panose="020B0502040204020203" pitchFamily="34" charset="0"/>
              <a:cs typeface="Segoe UI" panose="020B0502040204020203" pitchFamily="34" charset="0"/>
            </a:endParaRPr>
          </a:p>
          <a:p>
            <a:pPr marL="0" lvl="0" indent="0" algn="l" rtl="0">
              <a:spcBef>
                <a:spcPts val="0"/>
              </a:spcBef>
              <a:spcAft>
                <a:spcPts val="0"/>
              </a:spcAft>
              <a:buNone/>
            </a:pPr>
            <a:r>
              <a:rPr lang="en-US" dirty="0">
                <a:latin typeface="Segoe UI" panose="020B0502040204020203" pitchFamily="34" charset="0"/>
                <a:cs typeface="Segoe UI" panose="020B0502040204020203" pitchFamily="34" charset="0"/>
              </a:rPr>
              <a:t>In this scenario, even if the attacker mounts a </a:t>
            </a:r>
            <a:r>
              <a:rPr lang="en-US" dirty="0" err="1">
                <a:latin typeface="Segoe UI" panose="020B0502040204020203" pitchFamily="34" charset="0"/>
                <a:cs typeface="Segoe UI" panose="020B0502040204020203" pitchFamily="34" charset="0"/>
              </a:rPr>
              <a:t>Spectre</a:t>
            </a:r>
            <a:r>
              <a:rPr lang="en-US" dirty="0">
                <a:latin typeface="Segoe UI" panose="020B0502040204020203" pitchFamily="34" charset="0"/>
                <a:cs typeface="Segoe UI" panose="020B0502040204020203" pitchFamily="34" charset="0"/>
              </a:rPr>
              <a:t> attack in one tab, there is nothing from other tabs in the attacker’s address space.</a:t>
            </a:r>
          </a:p>
          <a:p>
            <a:pPr marL="0" lvl="0" indent="0" algn="l" rtl="0">
              <a:spcBef>
                <a:spcPts val="0"/>
              </a:spcBef>
              <a:spcAft>
                <a:spcPts val="0"/>
              </a:spcAft>
              <a:buNone/>
            </a:pPr>
            <a:endParaRPr lang="en-US" dirty="0">
              <a:latin typeface="Segoe UI" panose="020B0502040204020203" pitchFamily="34" charset="0"/>
              <a:cs typeface="Segoe UI" panose="020B0502040204020203" pitchFamily="34" charset="0"/>
            </a:endParaRPr>
          </a:p>
          <a:p>
            <a:pPr marL="0" lvl="0" indent="0" algn="l" rtl="0">
              <a:spcBef>
                <a:spcPts val="0"/>
              </a:spcBef>
              <a:spcAft>
                <a:spcPts val="0"/>
              </a:spcAft>
              <a:buNone/>
            </a:pPr>
            <a:r>
              <a:rPr lang="en-US" dirty="0">
                <a:latin typeface="Segoe UI" panose="020B0502040204020203" pitchFamily="34" charset="0"/>
                <a:cs typeface="Segoe UI" panose="020B0502040204020203" pitchFamily="34" charset="0"/>
              </a:rPr>
              <a:t>As a result, the attacker can no longer exfiltrate secrets.</a:t>
            </a:r>
          </a:p>
          <a:p>
            <a:pPr marL="0" lvl="0" indent="0" algn="l" rtl="0">
              <a:spcBef>
                <a:spcPts val="0"/>
              </a:spcBef>
              <a:spcAft>
                <a:spcPts val="0"/>
              </a:spcAft>
              <a:buNone/>
            </a:pPr>
            <a:endParaRPr lang="en-US" dirty="0">
              <a:latin typeface="Segoe UI" panose="020B0502040204020203" pitchFamily="34" charset="0"/>
              <a:cs typeface="Segoe UI" panose="020B0502040204020203" pitchFamily="34" charset="0"/>
            </a:endParaRPr>
          </a:p>
          <a:p>
            <a:pPr marL="0" lvl="0" indent="0" algn="l" rtl="0">
              <a:spcBef>
                <a:spcPts val="0"/>
              </a:spcBef>
              <a:spcAft>
                <a:spcPts val="0"/>
              </a:spcAft>
              <a:buNone/>
            </a:pPr>
            <a:endParaRPr lang="en-US"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912813" rtl="0" eaLnBrk="0" fontAlgn="base" latinLnBrk="0" hangingPunct="0">
              <a:lnSpc>
                <a:spcPct val="100000"/>
              </a:lnSpc>
              <a:spcBef>
                <a:spcPct val="0"/>
              </a:spcBef>
              <a:spcAft>
                <a:spcPct val="0"/>
              </a:spcAft>
              <a:buClrTx/>
              <a:buSzTx/>
              <a:buFontTx/>
              <a:buNone/>
              <a:tabLst/>
              <a:defRPr/>
            </a:pPr>
            <a:fld id="{6193F16C-CFED-4156-8EA5-26DDDB47BB32}" type="slidenum">
              <a:rPr kumimoji="0" lang="x-non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2813" rtl="0" eaLnBrk="0" fontAlgn="base" latinLnBrk="0" hangingPunct="0">
                <a:lnSpc>
                  <a:spcPct val="100000"/>
                </a:lnSpc>
                <a:spcBef>
                  <a:spcPct val="0"/>
                </a:spcBef>
                <a:spcAft>
                  <a:spcPct val="0"/>
                </a:spcAft>
                <a:buClrTx/>
                <a:buSzTx/>
                <a:buFontTx/>
                <a:buNone/>
                <a:tabLst/>
                <a:defRPr/>
              </a:pPr>
              <a:t>86</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75882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2406405866_6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12406405866_6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And by measuring the execution time of the program, Charlie can learn something about Alice’s key. This is known as a timing side channel.</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latin typeface="Segoe UI" panose="020B0502040204020203" pitchFamily="34" charset="0"/>
                <a:cs typeface="Segoe UI" panose="020B0502040204020203" pitchFamily="34" charset="0"/>
              </a:rPr>
              <a:t>And so, we come to the research question that motivates this work: have we mitigated </a:t>
            </a:r>
            <a:r>
              <a:rPr lang="en-US" dirty="0" err="1">
                <a:latin typeface="Segoe UI" panose="020B0502040204020203" pitchFamily="34" charset="0"/>
                <a:cs typeface="Segoe UI" panose="020B0502040204020203" pitchFamily="34" charset="0"/>
              </a:rPr>
              <a:t>Spectre</a:t>
            </a:r>
            <a:r>
              <a:rPr lang="en-US" dirty="0">
                <a:latin typeface="Segoe UI" panose="020B0502040204020203" pitchFamily="34" charset="0"/>
                <a:cs typeface="Segoe UI" panose="020B0502040204020203" pitchFamily="34" charset="0"/>
              </a:rPr>
              <a:t> in the browser?</a:t>
            </a:r>
          </a:p>
        </p:txBody>
      </p:sp>
      <p:sp>
        <p:nvSpPr>
          <p:cNvPr id="4" name="Slide Number Placeholder 3"/>
          <p:cNvSpPr>
            <a:spLocks noGrp="1"/>
          </p:cNvSpPr>
          <p:nvPr>
            <p:ph type="sldNum" sz="quarter" idx="5"/>
          </p:nvPr>
        </p:nvSpPr>
        <p:spPr/>
        <p:txBody>
          <a:bodyPr/>
          <a:lstStyle/>
          <a:p>
            <a:pPr marL="0" marR="0" lvl="0" indent="0" algn="r" defTabSz="912813" rtl="0" eaLnBrk="0" fontAlgn="base" latinLnBrk="0" hangingPunct="0">
              <a:lnSpc>
                <a:spcPct val="100000"/>
              </a:lnSpc>
              <a:spcBef>
                <a:spcPct val="0"/>
              </a:spcBef>
              <a:spcAft>
                <a:spcPct val="0"/>
              </a:spcAft>
              <a:buClrTx/>
              <a:buSzTx/>
              <a:buFontTx/>
              <a:buNone/>
              <a:tabLst/>
              <a:defRPr/>
            </a:pPr>
            <a:fld id="{6193F16C-CFED-4156-8EA5-26DDDB47BB32}" type="slidenum">
              <a:rPr kumimoji="0" lang="x-non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2813" rtl="0" eaLnBrk="0" fontAlgn="base" latinLnBrk="0" hangingPunct="0">
                <a:lnSpc>
                  <a:spcPct val="100000"/>
                </a:lnSpc>
                <a:spcBef>
                  <a:spcPct val="0"/>
                </a:spcBef>
                <a:spcAft>
                  <a:spcPct val="0"/>
                </a:spcAft>
                <a:buClrTx/>
                <a:buSzTx/>
                <a:buFontTx/>
                <a:buNone/>
                <a:tabLst/>
                <a:defRPr/>
              </a:pPr>
              <a:t>87</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5097135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In this paper we present Spook.js, a speculative execution attack to leak secrets from Chrome despite the presence of site isolation.</a:t>
            </a:r>
            <a:endParaRPr lang="en-US" dirty="0"/>
          </a:p>
          <a:p>
            <a:endParaRPr lang="en-US" dirty="0"/>
          </a:p>
          <a:p>
            <a:r>
              <a:rPr lang="en-US" dirty="0"/>
              <a:t>While there are countermeasures that we must first break, we show that practical </a:t>
            </a:r>
            <a:r>
              <a:rPr lang="en-US" dirty="0" err="1"/>
              <a:t>Spectre</a:t>
            </a:r>
            <a:r>
              <a:rPr lang="en-US" dirty="0"/>
              <a:t> attacks in Chrome are still possible, like the antelope we leaked below.</a:t>
            </a:r>
          </a:p>
          <a:p>
            <a:endParaRPr lang="en-US" dirty="0"/>
          </a:p>
          <a:p>
            <a:r>
              <a:rPr lang="en-US" dirty="0"/>
              <a:t>We also show leakage on Chrome-based browsers like Brave and Edge. Spook.js works on both Intel CPUs and the Apple M1, and leaks fast, up to 500 bytes per second.</a:t>
            </a:r>
          </a:p>
          <a:p>
            <a:endParaRPr lang="en-US" dirty="0"/>
          </a:p>
          <a:p>
            <a:r>
              <a:rPr lang="en-US" dirty="0"/>
              <a:t>In the next streak of slides, I’ll first introduce what each problem to us was, then cover how we solved it.</a:t>
            </a:r>
          </a:p>
        </p:txBody>
      </p:sp>
      <p:sp>
        <p:nvSpPr>
          <p:cNvPr id="4" name="Slide Number Placeholder 3"/>
          <p:cNvSpPr>
            <a:spLocks noGrp="1"/>
          </p:cNvSpPr>
          <p:nvPr>
            <p:ph type="sldNum" sz="quarter" idx="5"/>
          </p:nvPr>
        </p:nvSpPr>
        <p:spPr/>
        <p:txBody>
          <a:bodyPr/>
          <a:lstStyle/>
          <a:p>
            <a:pPr marL="0" marR="0" lvl="0" indent="0" algn="r" defTabSz="912813" rtl="0" eaLnBrk="0" fontAlgn="base" latinLnBrk="0" hangingPunct="0">
              <a:lnSpc>
                <a:spcPct val="100000"/>
              </a:lnSpc>
              <a:spcBef>
                <a:spcPct val="0"/>
              </a:spcBef>
              <a:spcAft>
                <a:spcPct val="0"/>
              </a:spcAft>
              <a:buClrTx/>
              <a:buSzTx/>
              <a:buFontTx/>
              <a:buNone/>
              <a:tabLst/>
              <a:defRPr/>
            </a:pPr>
            <a:fld id="{6193F16C-CFED-4156-8EA5-26DDDB47BB32}" type="slidenum">
              <a:rPr kumimoji="0" lang="x-non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2813" rtl="0" eaLnBrk="0" fontAlgn="base" latinLnBrk="0" hangingPunct="0">
                <a:lnSpc>
                  <a:spcPct val="100000"/>
                </a:lnSpc>
                <a:spcBef>
                  <a:spcPct val="0"/>
                </a:spcBef>
                <a:spcAft>
                  <a:spcPct val="0"/>
                </a:spcAft>
                <a:buClrTx/>
                <a:buSzTx/>
                <a:buFontTx/>
                <a:buNone/>
                <a:tabLst/>
                <a:defRPr/>
              </a:pPr>
              <a:t>88</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7554911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first problem for us as an attacker is site isolation, as I just discussed before.</a:t>
            </a:r>
          </a:p>
        </p:txBody>
      </p:sp>
      <p:sp>
        <p:nvSpPr>
          <p:cNvPr id="4" name="Slide Number Placeholder 3"/>
          <p:cNvSpPr>
            <a:spLocks noGrp="1"/>
          </p:cNvSpPr>
          <p:nvPr>
            <p:ph type="sldNum" sz="quarter" idx="5"/>
          </p:nvPr>
        </p:nvSpPr>
        <p:spPr/>
        <p:txBody>
          <a:bodyPr/>
          <a:lstStyle/>
          <a:p>
            <a:pPr marL="0" marR="0" lvl="0" indent="0" algn="r" defTabSz="912813" rtl="0" eaLnBrk="0" fontAlgn="base" latinLnBrk="0" hangingPunct="0">
              <a:lnSpc>
                <a:spcPct val="100000"/>
              </a:lnSpc>
              <a:spcBef>
                <a:spcPct val="0"/>
              </a:spcBef>
              <a:spcAft>
                <a:spcPct val="0"/>
              </a:spcAft>
              <a:buClrTx/>
              <a:buSzTx/>
              <a:buFontTx/>
              <a:buNone/>
              <a:tabLst/>
              <a:defRPr/>
            </a:pPr>
            <a:fld id="{6193F16C-CFED-4156-8EA5-26DDDB47BB32}" type="slidenum">
              <a:rPr kumimoji="0" lang="x-non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2813" rtl="0" eaLnBrk="0" fontAlgn="base" latinLnBrk="0" hangingPunct="0">
                <a:lnSpc>
                  <a:spcPct val="100000"/>
                </a:lnSpc>
                <a:spcBef>
                  <a:spcPct val="0"/>
                </a:spcBef>
                <a:spcAft>
                  <a:spcPct val="0"/>
                </a:spcAft>
                <a:buClrTx/>
                <a:buSzTx/>
                <a:buFontTx/>
                <a:buNone/>
                <a:tabLst/>
                <a:defRPr/>
              </a:pPr>
              <a:t>89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7915283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 an ideal world for us, we would have the attacker’s webpage and a webpage with secrets, say bank.com, in the same Chrome process.</a:t>
            </a:r>
          </a:p>
          <a:p>
            <a:endParaRPr lang="en-US" dirty="0"/>
          </a:p>
          <a:p>
            <a:r>
              <a:rPr lang="en-US" dirty="0"/>
              <a:t>Unfortunately, under the principle of site isolation that different sites should be in different processes, what actually happens is to the right, where the attacker and bank.com are isolated at the process level.</a:t>
            </a:r>
          </a:p>
        </p:txBody>
      </p:sp>
      <p:sp>
        <p:nvSpPr>
          <p:cNvPr id="4" name="Slide Number Placeholder 3"/>
          <p:cNvSpPr>
            <a:spLocks noGrp="1"/>
          </p:cNvSpPr>
          <p:nvPr>
            <p:ph type="sldNum" sz="quarter" idx="5"/>
          </p:nvPr>
        </p:nvSpPr>
        <p:spPr/>
        <p:txBody>
          <a:bodyPr/>
          <a:lstStyle/>
          <a:p>
            <a:pPr marL="0" marR="0" lvl="0" indent="0" algn="r" defTabSz="912813" rtl="0" eaLnBrk="0" fontAlgn="base" latinLnBrk="0" hangingPunct="0">
              <a:lnSpc>
                <a:spcPct val="100000"/>
              </a:lnSpc>
              <a:spcBef>
                <a:spcPct val="0"/>
              </a:spcBef>
              <a:spcAft>
                <a:spcPct val="0"/>
              </a:spcAft>
              <a:buClrTx/>
              <a:buSzTx/>
              <a:buFontTx/>
              <a:buNone/>
              <a:tabLst/>
              <a:defRPr/>
            </a:pPr>
            <a:fld id="{6193F16C-CFED-4156-8EA5-26DDDB47BB32}" type="slidenum">
              <a:rPr kumimoji="0" lang="x-non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2813" rtl="0" eaLnBrk="0" fontAlgn="base" latinLnBrk="0" hangingPunct="0">
                <a:lnSpc>
                  <a:spcPct val="100000"/>
                </a:lnSpc>
                <a:spcBef>
                  <a:spcPct val="0"/>
                </a:spcBef>
                <a:spcAft>
                  <a:spcPct val="0"/>
                </a:spcAft>
                <a:buClrTx/>
                <a:buSzTx/>
                <a:buFontTx/>
                <a:buNone/>
                <a:tabLst/>
                <a:defRPr/>
              </a:pPr>
              <a:t>90</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76243247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However, we identify an edge case where site isolation no longer holds.</a:t>
            </a:r>
          </a:p>
          <a:p>
            <a:endParaRPr lang="en-US" dirty="0"/>
          </a:p>
          <a:p>
            <a:r>
              <a:rPr lang="en-US" dirty="0"/>
              <a:t>We introduce Tumblr, a microblogging service, as one of our real examples.</a:t>
            </a:r>
          </a:p>
          <a:p>
            <a:endParaRPr lang="en-US" dirty="0"/>
          </a:p>
          <a:p>
            <a:r>
              <a:rPr lang="en-US" dirty="0"/>
              <a:t>Tumblr hosts both the accounts page – which holds information private to each user – and any blog as subdomains of tumblr.com. We find that Chrome does not always apply site isolation to subdomains of the same page. We call this behavior consolidation.</a:t>
            </a:r>
          </a:p>
          <a:p>
            <a:endParaRPr lang="en-US" dirty="0"/>
          </a:p>
          <a:p>
            <a:r>
              <a:rPr lang="en-US" dirty="0"/>
              <a:t>I should clarify consolidation is by design. Strictly having one process per tab can become expensive on resources, so Chrome will consolidate subdomains under memory pressure because by intuition, it is unlikely that two subdomains belonging to the same site will be hostile towards each other.</a:t>
            </a:r>
          </a:p>
          <a:p>
            <a:endParaRPr lang="en-US" dirty="0"/>
          </a:p>
          <a:p>
            <a:r>
              <a:rPr lang="en-US" dirty="0"/>
              <a:t>A slightly more technical description is that Chrome will consolidate pages with the same effective top-level domain or </a:t>
            </a:r>
            <a:r>
              <a:rPr lang="en-US" dirty="0" err="1"/>
              <a:t>eTLD</a:t>
            </a:r>
            <a:r>
              <a:rPr lang="en-US" dirty="0"/>
              <a:t>, plus the prefix before that. This grouping scheme is called eTLD+1. In general, if we have two subdomains of example.com, foo and bar, because example.com is the eTLD+1, foo and bar can be consolidated.</a:t>
            </a:r>
          </a:p>
        </p:txBody>
      </p:sp>
      <p:sp>
        <p:nvSpPr>
          <p:cNvPr id="4" name="Slide Number Placeholder 3"/>
          <p:cNvSpPr>
            <a:spLocks noGrp="1"/>
          </p:cNvSpPr>
          <p:nvPr>
            <p:ph type="sldNum" sz="quarter" idx="5"/>
          </p:nvPr>
        </p:nvSpPr>
        <p:spPr/>
        <p:txBody>
          <a:bodyPr/>
          <a:lstStyle/>
          <a:p>
            <a:pPr marL="0" marR="0" lvl="0" indent="0" algn="r" defTabSz="912813" rtl="0" eaLnBrk="0" fontAlgn="base" latinLnBrk="0" hangingPunct="0">
              <a:lnSpc>
                <a:spcPct val="100000"/>
              </a:lnSpc>
              <a:spcBef>
                <a:spcPct val="0"/>
              </a:spcBef>
              <a:spcAft>
                <a:spcPct val="0"/>
              </a:spcAft>
              <a:buClrTx/>
              <a:buSzTx/>
              <a:buFontTx/>
              <a:buNone/>
              <a:tabLst/>
              <a:defRPr/>
            </a:pPr>
            <a:fld id="{6193F16C-CFED-4156-8EA5-26DDDB47BB32}" type="slidenum">
              <a:rPr kumimoji="0" lang="x-non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2813" rtl="0" eaLnBrk="0" fontAlgn="base" latinLnBrk="0" hangingPunct="0">
                <a:lnSpc>
                  <a:spcPct val="100000"/>
                </a:lnSpc>
                <a:spcBef>
                  <a:spcPct val="0"/>
                </a:spcBef>
                <a:spcAft>
                  <a:spcPct val="0"/>
                </a:spcAft>
                <a:buClrTx/>
                <a:buSzTx/>
                <a:buFontTx/>
                <a:buNone/>
                <a:tabLst/>
                <a:defRPr/>
              </a:pPr>
              <a:t>91</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2143234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Well, why is consolidation a problem? In addition to any blog on Tumblr and its accounts page being eligible for consolidation, Tumblr blogs host user-supplied JavaScript.</a:t>
            </a:r>
          </a:p>
          <a:p>
            <a:endParaRPr lang="en-US" dirty="0"/>
          </a:p>
          <a:p>
            <a:r>
              <a:rPr lang="en-US" dirty="0"/>
              <a:t>Tumblr does this so that each blog owner can customize the theme of their page.</a:t>
            </a:r>
          </a:p>
          <a:p>
            <a:endParaRPr lang="en-US" dirty="0"/>
          </a:p>
          <a:p>
            <a:r>
              <a:rPr lang="en-US" dirty="0"/>
              <a:t>However, this also lets us create a malicious blog, package our </a:t>
            </a:r>
            <a:r>
              <a:rPr lang="en-US" dirty="0" err="1"/>
              <a:t>Spectre</a:t>
            </a:r>
            <a:r>
              <a:rPr lang="en-US" dirty="0"/>
              <a:t> code as JavaScript, and make the browser run it – all in the same address space as Tumblr’s accounts page!</a:t>
            </a:r>
          </a:p>
          <a:p>
            <a:endParaRPr lang="en-US" dirty="0"/>
          </a:p>
          <a:p>
            <a:r>
              <a:rPr lang="en-US" dirty="0"/>
              <a:t>In fact it’s not only Tumblr, but also Bitbucket, our university website, and Google’s G Suite, just to name a few. What they have in common is that they host user-supplied code and secrets in subdomains, and these subdomains can get consolidated by Chrome.</a:t>
            </a:r>
          </a:p>
          <a:p>
            <a:endParaRPr lang="en-US" dirty="0"/>
          </a:p>
        </p:txBody>
      </p:sp>
      <p:sp>
        <p:nvSpPr>
          <p:cNvPr id="4" name="Slide Number Placeholder 3"/>
          <p:cNvSpPr>
            <a:spLocks noGrp="1"/>
          </p:cNvSpPr>
          <p:nvPr>
            <p:ph type="sldNum" sz="quarter" idx="5"/>
          </p:nvPr>
        </p:nvSpPr>
        <p:spPr/>
        <p:txBody>
          <a:bodyPr/>
          <a:lstStyle/>
          <a:p>
            <a:pPr marL="0" marR="0" lvl="0" indent="0" algn="r" defTabSz="912813" rtl="0" eaLnBrk="0" fontAlgn="base" latinLnBrk="0" hangingPunct="0">
              <a:lnSpc>
                <a:spcPct val="100000"/>
              </a:lnSpc>
              <a:spcBef>
                <a:spcPct val="0"/>
              </a:spcBef>
              <a:spcAft>
                <a:spcPct val="0"/>
              </a:spcAft>
              <a:buClrTx/>
              <a:buSzTx/>
              <a:buFontTx/>
              <a:buNone/>
              <a:tabLst/>
              <a:defRPr/>
            </a:pPr>
            <a:fld id="{6193F16C-CFED-4156-8EA5-26DDDB47BB32}" type="slidenum">
              <a:rPr kumimoji="0" lang="x-non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2813" rtl="0" eaLnBrk="0" fontAlgn="base" latinLnBrk="0" hangingPunct="0">
                <a:lnSpc>
                  <a:spcPct val="100000"/>
                </a:lnSpc>
                <a:spcBef>
                  <a:spcPct val="0"/>
                </a:spcBef>
                <a:spcAft>
                  <a:spcPct val="0"/>
                </a:spcAft>
                <a:buClrTx/>
                <a:buSzTx/>
                <a:buFontTx/>
                <a:buNone/>
                <a:tabLst/>
                <a:defRPr/>
              </a:pPr>
              <a:t>92</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3028468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 now we’ve identified some practical corner cases where site isolation doesn’t take place, and this makes our sad cat happy.</a:t>
            </a:r>
          </a:p>
          <a:p>
            <a:endParaRPr lang="en-US" dirty="0"/>
          </a:p>
          <a:p>
            <a:r>
              <a:rPr lang="en-US" dirty="0"/>
              <a:t>In an ideal situation, we should be able to leak secrets now, since the secrets are in the same address space.</a:t>
            </a:r>
          </a:p>
          <a:p>
            <a:endParaRPr lang="en-US" dirty="0"/>
          </a:p>
          <a:p>
            <a:r>
              <a:rPr lang="en-US" dirty="0"/>
              <a:t>What prevents us from doing that? Next, I’ll cover 32-bit addressing in Chrome.</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2813" rtl="0" eaLnBrk="0" fontAlgn="base" latinLnBrk="0" hangingPunct="0">
              <a:lnSpc>
                <a:spcPct val="100000"/>
              </a:lnSpc>
              <a:spcBef>
                <a:spcPct val="0"/>
              </a:spcBef>
              <a:spcAft>
                <a:spcPct val="0"/>
              </a:spcAft>
              <a:buClrTx/>
              <a:buSzTx/>
              <a:buFontTx/>
              <a:buNone/>
              <a:tabLst/>
              <a:defRPr/>
            </a:pPr>
            <a:fld id="{6193F16C-CFED-4156-8EA5-26DDDB47BB32}" type="slidenum">
              <a:rPr kumimoji="0" lang="x-non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2813" rtl="0" eaLnBrk="0" fontAlgn="base" latinLnBrk="0" hangingPunct="0">
                <a:lnSpc>
                  <a:spcPct val="100000"/>
                </a:lnSpc>
                <a:spcBef>
                  <a:spcPct val="0"/>
                </a:spcBef>
                <a:spcAft>
                  <a:spcPct val="0"/>
                </a:spcAft>
                <a:buClrTx/>
                <a:buSzTx/>
                <a:buFontTx/>
                <a:buNone/>
                <a:tabLst/>
                <a:defRPr/>
              </a:pPr>
              <a:t>93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9156780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On this slide, I will show why a spectre-v1 attack as is will not meet our needs for a practical attack.</a:t>
            </a:r>
          </a:p>
          <a:p>
            <a:endParaRPr lang="en-US" dirty="0"/>
          </a:p>
          <a:p>
            <a:r>
              <a:rPr lang="en-US" dirty="0"/>
              <a:t>So here, we have a spectre-v1 gadget, which I hope looks familiar to you all.</a:t>
            </a:r>
          </a:p>
          <a:p>
            <a:endParaRPr lang="en-US" dirty="0"/>
          </a:p>
          <a:p>
            <a:r>
              <a:rPr lang="en-US" dirty="0"/>
              <a:t>We wish to read a secret that is normally inaccessible. Well, if we </a:t>
            </a:r>
            <a:r>
              <a:rPr lang="en-US" dirty="0" err="1"/>
              <a:t>mistrain</a:t>
            </a:r>
            <a:r>
              <a:rPr lang="en-US" dirty="0"/>
              <a:t> the branch predictors, the CPU will speculate past the if-condition and add the out-of-bounds index to the array’s base pointer.</a:t>
            </a:r>
          </a:p>
          <a:p>
            <a:endParaRPr lang="en-US" dirty="0"/>
          </a:p>
          <a:p>
            <a:r>
              <a:rPr lang="en-US" dirty="0"/>
              <a:t>This will make the result point to our secret, which then gets dereferenced. Finally, we encode the secret by accessing it as an index inside a probe array, which will bring that index into the cache. </a:t>
            </a:r>
          </a:p>
          <a:p>
            <a:endParaRPr lang="en-US" dirty="0"/>
          </a:p>
          <a:p>
            <a:r>
              <a:rPr lang="en-US" dirty="0"/>
              <a:t>We can construct a covert channel under speculation this way, because only the load of the cached element will be fast and all other loads will be slow.</a:t>
            </a:r>
          </a:p>
          <a:p>
            <a:endParaRPr lang="en-US" dirty="0"/>
          </a:p>
          <a:p>
            <a:r>
              <a:rPr lang="en-US" dirty="0"/>
              <a:t>In summary, the spectre-v1 gadget itself is fine, until we look at the data types in Chrome’s JavaScript engine.</a:t>
            </a:r>
          </a:p>
          <a:p>
            <a:endParaRPr lang="en-US" dirty="0"/>
          </a:p>
          <a:p>
            <a:r>
              <a:rPr lang="en-US" dirty="0"/>
              <a:t>The base pointer to read from is 64 bits wide, but we cannot control its value. On the other hand, we can control the index, but it’s only 32 bits wide.</a:t>
            </a:r>
          </a:p>
          <a:p>
            <a:endParaRPr lang="en-US" dirty="0"/>
          </a:p>
          <a:p>
            <a:r>
              <a:rPr lang="en-US" dirty="0"/>
              <a:t>This limits our out-of-bounds reach to 4 GB. In practice, we found the secrets we want to leak are not in this region, but much farther away.</a:t>
            </a:r>
          </a:p>
          <a:p>
            <a:endParaRPr lang="en-US" dirty="0"/>
          </a:p>
          <a:p>
            <a:r>
              <a:rPr lang="en-US" dirty="0"/>
              <a:t>To sum up, while spectre-v1 will work in Chrome, we won’t be able to read anything saucy.</a:t>
            </a:r>
          </a:p>
        </p:txBody>
      </p:sp>
      <p:sp>
        <p:nvSpPr>
          <p:cNvPr id="4" name="Slide Number Placeholder 3"/>
          <p:cNvSpPr>
            <a:spLocks noGrp="1"/>
          </p:cNvSpPr>
          <p:nvPr>
            <p:ph type="sldNum" sz="quarter" idx="5"/>
          </p:nvPr>
        </p:nvSpPr>
        <p:spPr/>
        <p:txBody>
          <a:bodyPr/>
          <a:lstStyle/>
          <a:p>
            <a:pPr marL="0" marR="0" lvl="0" indent="0" algn="r" defTabSz="912813" rtl="0" eaLnBrk="0" fontAlgn="base" latinLnBrk="0" hangingPunct="0">
              <a:lnSpc>
                <a:spcPct val="100000"/>
              </a:lnSpc>
              <a:spcBef>
                <a:spcPct val="0"/>
              </a:spcBef>
              <a:spcAft>
                <a:spcPct val="0"/>
              </a:spcAft>
              <a:buClrTx/>
              <a:buSzTx/>
              <a:buFontTx/>
              <a:buNone/>
              <a:tabLst/>
              <a:defRPr/>
            </a:pPr>
            <a:fld id="{6193F16C-CFED-4156-8EA5-26DDDB47BB32}" type="slidenum">
              <a:rPr kumimoji="0" lang="x-non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2813" rtl="0" eaLnBrk="0" fontAlgn="base" latinLnBrk="0" hangingPunct="0">
                <a:lnSpc>
                  <a:spcPct val="100000"/>
                </a:lnSpc>
                <a:spcBef>
                  <a:spcPct val="0"/>
                </a:spcBef>
                <a:spcAft>
                  <a:spcPct val="0"/>
                </a:spcAft>
                <a:buClrTx/>
                <a:buSzTx/>
                <a:buFontTx/>
                <a:buNone/>
                <a:tabLst/>
                <a:defRPr/>
              </a:pPr>
              <a:t>94</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77458284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 an effort to find a way out, we first looked at how Chrome performs array accesses, more specifically </a:t>
            </a:r>
            <a:r>
              <a:rPr lang="en-US" dirty="0" err="1"/>
              <a:t>TypedArrays</a:t>
            </a:r>
            <a:r>
              <a:rPr lang="en-US" dirty="0"/>
              <a:t> which we use.</a:t>
            </a:r>
          </a:p>
          <a:p>
            <a:r>
              <a:rPr lang="en-US" dirty="0"/>
              <a:t>JavaScript is dynamically typed, so a function that takes two arguments and returns their sum should be able to take in two integers, two strings, etc.</a:t>
            </a:r>
          </a:p>
          <a:p>
            <a:r>
              <a:rPr lang="en-US" dirty="0"/>
              <a:t>However, this flexibility is bad for performance, so if Chrome sees a function being called with one type of argument repeatedly, it will compile the</a:t>
            </a:r>
          </a:p>
          <a:p>
            <a:r>
              <a:rPr lang="en-US" dirty="0"/>
              <a:t>function while inserting a check under the hood for the argument’s type.</a:t>
            </a:r>
          </a:p>
          <a:p>
            <a:r>
              <a:rPr lang="en-US" dirty="0"/>
              <a:t>First, let’s see what happens when we give this code a </a:t>
            </a:r>
            <a:r>
              <a:rPr lang="en-US" dirty="0" err="1"/>
              <a:t>TypedArray</a:t>
            </a:r>
            <a:r>
              <a:rPr lang="en-US" dirty="0"/>
              <a:t> as expected. </a:t>
            </a:r>
          </a:p>
          <a:p>
            <a:r>
              <a:rPr lang="en-US" dirty="0"/>
              <a:t>The if-statement checking the type is true, so the pointer dereference happens without any quirks.</a:t>
            </a:r>
          </a:p>
          <a:p>
            <a:r>
              <a:rPr lang="en-US" dirty="0"/>
              <a:t>But why is this not good? Recall from the previous slide that while the base pointer is 64 bits, we can’t control its value.</a:t>
            </a:r>
          </a:p>
          <a:p>
            <a:r>
              <a:rPr lang="en-US" dirty="0"/>
              <a:t>We can with the index, but since it’s a 32-bit value, our 4 GB problem persists.</a:t>
            </a:r>
          </a:p>
        </p:txBody>
      </p:sp>
      <p:sp>
        <p:nvSpPr>
          <p:cNvPr id="4" name="Slide Number Placeholder 3"/>
          <p:cNvSpPr>
            <a:spLocks noGrp="1"/>
          </p:cNvSpPr>
          <p:nvPr>
            <p:ph type="sldNum" sz="quarter" idx="5"/>
          </p:nvPr>
        </p:nvSpPr>
        <p:spPr/>
        <p:txBody>
          <a:bodyPr/>
          <a:lstStyle/>
          <a:p>
            <a:pPr marL="0" marR="0" lvl="0" indent="0" algn="r" defTabSz="912813" rtl="0" eaLnBrk="0" fontAlgn="base" latinLnBrk="0" hangingPunct="0">
              <a:lnSpc>
                <a:spcPct val="100000"/>
              </a:lnSpc>
              <a:spcBef>
                <a:spcPct val="0"/>
              </a:spcBef>
              <a:spcAft>
                <a:spcPct val="0"/>
              </a:spcAft>
              <a:buClrTx/>
              <a:buSzTx/>
              <a:buFontTx/>
              <a:buNone/>
              <a:tabLst/>
              <a:defRPr/>
            </a:pPr>
            <a:fld id="{6193F16C-CFED-4156-8EA5-26DDDB47BB32}" type="slidenum">
              <a:rPr kumimoji="0" lang="x-non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2813" rtl="0" eaLnBrk="0" fontAlgn="base" latinLnBrk="0" hangingPunct="0">
                <a:lnSpc>
                  <a:spcPct val="100000"/>
                </a:lnSpc>
                <a:spcBef>
                  <a:spcPct val="0"/>
                </a:spcBef>
                <a:spcAft>
                  <a:spcPct val="0"/>
                </a:spcAft>
                <a:buClrTx/>
                <a:buSzTx/>
                <a:buFontTx/>
                <a:buNone/>
                <a:tabLst/>
                <a:defRPr/>
              </a:pPr>
              <a:t>95</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4316904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Therefore, we cannot stick with spectre-v1. The 64-bit base pointer is not accessible, so we need a way around this.</a:t>
            </a:r>
          </a:p>
          <a:p>
            <a:endParaRPr lang="en-US" dirty="0"/>
          </a:p>
          <a:p>
            <a:r>
              <a:rPr lang="en-US" dirty="0"/>
              <a:t>Let’s construct an object that isn’t a </a:t>
            </a:r>
            <a:r>
              <a:rPr lang="en-US" dirty="0" err="1"/>
              <a:t>TypedArray</a:t>
            </a:r>
            <a:r>
              <a:rPr lang="en-US" dirty="0"/>
              <a:t>, but one where we can control the value inside the memory offset that would correspond to the 64-bit pointer in a </a:t>
            </a:r>
            <a:r>
              <a:rPr lang="en-US" dirty="0" err="1"/>
              <a:t>TypedArray</a:t>
            </a:r>
            <a:r>
              <a:rPr lang="en-US" dirty="0"/>
              <a:t> and make a fake pointer.</a:t>
            </a:r>
          </a:p>
          <a:p>
            <a:endParaRPr lang="en-US" dirty="0"/>
          </a:p>
          <a:p>
            <a:r>
              <a:rPr lang="en-US" dirty="0"/>
              <a:t>Well, what happens when we try indexing into it? Unfortunately, because the type is an implementation detail to Chrome, it is not accessible from JavaScript.</a:t>
            </a:r>
          </a:p>
          <a:p>
            <a:endParaRPr lang="en-US" dirty="0"/>
          </a:p>
          <a:p>
            <a:r>
              <a:rPr lang="en-US" dirty="0"/>
              <a:t>The type will first be compared and the if will evaluate to false, so execution flows to the else where an exception gets thrown.</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That’s no good. The line of code where the 64-bit pointer is dereferenced did not run at all.</a:t>
            </a:r>
          </a:p>
          <a:p>
            <a:endParaRPr lang="en-US" dirty="0"/>
          </a:p>
        </p:txBody>
      </p:sp>
      <p:sp>
        <p:nvSpPr>
          <p:cNvPr id="4" name="Slide Number Placeholder 3"/>
          <p:cNvSpPr>
            <a:spLocks noGrp="1"/>
          </p:cNvSpPr>
          <p:nvPr>
            <p:ph type="sldNum" sz="quarter" idx="5"/>
          </p:nvPr>
        </p:nvSpPr>
        <p:spPr/>
        <p:txBody>
          <a:bodyPr/>
          <a:lstStyle/>
          <a:p>
            <a:pPr marL="0" marR="0" lvl="0" indent="0" algn="r" defTabSz="912813" rtl="0" eaLnBrk="0" fontAlgn="base" latinLnBrk="0" hangingPunct="0">
              <a:lnSpc>
                <a:spcPct val="100000"/>
              </a:lnSpc>
              <a:spcBef>
                <a:spcPct val="0"/>
              </a:spcBef>
              <a:spcAft>
                <a:spcPct val="0"/>
              </a:spcAft>
              <a:buClrTx/>
              <a:buSzTx/>
              <a:buFontTx/>
              <a:buNone/>
              <a:tabLst/>
              <a:defRPr/>
            </a:pPr>
            <a:fld id="{6193F16C-CFED-4156-8EA5-26DDDB47BB32}" type="slidenum">
              <a:rPr kumimoji="0" lang="x-non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2813" rtl="0" eaLnBrk="0" fontAlgn="base" latinLnBrk="0" hangingPunct="0">
                <a:lnSpc>
                  <a:spcPct val="100000"/>
                </a:lnSpc>
                <a:spcBef>
                  <a:spcPct val="0"/>
                </a:spcBef>
                <a:spcAft>
                  <a:spcPct val="0"/>
                </a:spcAft>
                <a:buClrTx/>
                <a:buSzTx/>
                <a:buFontTx/>
                <a:buNone/>
                <a:tabLst/>
                <a:defRPr/>
              </a:pPr>
              <a:t>96</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40921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2362f1a2aa_2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12362f1a2aa_2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goto defence to timing side-channels is “constant time programming” in which programs are written such that the execution time of the program does not depend on secret data.</a:t>
            </a:r>
            <a:endParaRPr/>
          </a:p>
          <a:p>
            <a:pPr marL="0" lvl="0" indent="0" algn="l" rtl="0">
              <a:spcBef>
                <a:spcPts val="0"/>
              </a:spcBef>
              <a:spcAft>
                <a:spcPts val="0"/>
              </a:spcAft>
              <a:buNone/>
            </a:pPr>
            <a:r>
              <a:rPr lang="en"/>
              <a:t>In particular, secrets can not be used in the conditions of control flow structures, used as the index for memory accesses, and can not be used as arguments for instructions that have variable timing such as sqrt.</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If we can’t change the type to our needs, what can we do? The answer we devised is to delay the type resolution, and make the CPU speculate past it.</a:t>
            </a:r>
          </a:p>
          <a:p>
            <a:endParaRPr lang="en-US" dirty="0"/>
          </a:p>
          <a:p>
            <a:r>
              <a:rPr lang="en-US" dirty="0"/>
              <a:t>First, we need to flush just the type variable of our malicious object to induce speculation. Here, we’ll symbolize flush with a toilet!</a:t>
            </a:r>
          </a:p>
          <a:p>
            <a:endParaRPr lang="en-US" dirty="0"/>
          </a:p>
          <a:p>
            <a:r>
              <a:rPr lang="en-US" dirty="0"/>
              <a:t>Here, we can </a:t>
            </a:r>
            <a:r>
              <a:rPr lang="en-US" dirty="0" err="1"/>
              <a:t>mistrain</a:t>
            </a:r>
            <a:r>
              <a:rPr lang="en-US" dirty="0"/>
              <a:t> the branch predictors just like Spectre-v1 for the CPU to predict taken.</a:t>
            </a:r>
          </a:p>
          <a:p>
            <a:endParaRPr lang="en-US" dirty="0"/>
          </a:p>
          <a:p>
            <a:r>
              <a:rPr lang="en-US" dirty="0"/>
              <a:t>This makes the body of the if-statement run under speculation.</a:t>
            </a:r>
          </a:p>
          <a:p>
            <a:endParaRPr lang="en-US" dirty="0"/>
          </a:p>
          <a:p>
            <a:r>
              <a:rPr lang="en-US" dirty="0"/>
              <a:t>Because our fake pointer is at the exact location where the compiled code expects a 64-bit pointer, the CPU dereferences our fake pointer transiently, resulting in speculative type confusion</a:t>
            </a:r>
          </a:p>
          <a:p>
            <a:endParaRPr lang="en-US" dirty="0"/>
          </a:p>
          <a:p>
            <a:r>
              <a:rPr lang="en-US" dirty="0"/>
              <a:t>The rest is identical to Spectre-v1; even after speculation ends, we can retrieve the value read through a cache covert channel.</a:t>
            </a:r>
          </a:p>
          <a:p>
            <a:endParaRPr lang="en-US" dirty="0"/>
          </a:p>
          <a:p>
            <a:r>
              <a:rPr lang="en-US" dirty="0"/>
              <a:t>But wait – we want an L3 miss to happen when loading the type to induce speculation, while we want an L1 hit on the fake pointer such that speculation doesn’t end. How do we achieve this?</a:t>
            </a:r>
          </a:p>
          <a:p>
            <a:endParaRPr lang="en-US" dirty="0"/>
          </a:p>
          <a:p>
            <a:r>
              <a:rPr lang="en-US" dirty="0"/>
              <a:t>We trick Chrome’s memory allocator into placing an instance of </a:t>
            </a:r>
            <a:r>
              <a:rPr lang="en-US" dirty="0" err="1"/>
              <a:t>AttackerClass</a:t>
            </a:r>
            <a:r>
              <a:rPr lang="en-US" dirty="0"/>
              <a:t> across cache lines, then we evict just the cache line containing the type.</a:t>
            </a:r>
          </a:p>
        </p:txBody>
      </p:sp>
      <p:sp>
        <p:nvSpPr>
          <p:cNvPr id="4" name="Slide Number Placeholder 3"/>
          <p:cNvSpPr>
            <a:spLocks noGrp="1"/>
          </p:cNvSpPr>
          <p:nvPr>
            <p:ph type="sldNum" sz="quarter" idx="5"/>
          </p:nvPr>
        </p:nvSpPr>
        <p:spPr/>
        <p:txBody>
          <a:bodyPr/>
          <a:lstStyle/>
          <a:p>
            <a:pPr marL="0" marR="0" lvl="0" indent="0" algn="r" defTabSz="912813" rtl="0" eaLnBrk="0" fontAlgn="base" latinLnBrk="0" hangingPunct="0">
              <a:lnSpc>
                <a:spcPct val="100000"/>
              </a:lnSpc>
              <a:spcBef>
                <a:spcPct val="0"/>
              </a:spcBef>
              <a:spcAft>
                <a:spcPct val="0"/>
              </a:spcAft>
              <a:buClrTx/>
              <a:buSzTx/>
              <a:buFontTx/>
              <a:buNone/>
              <a:tabLst/>
              <a:defRPr/>
            </a:pPr>
            <a:fld id="{6193F16C-CFED-4156-8EA5-26DDDB47BB32}" type="slidenum">
              <a:rPr kumimoji="0" lang="x-non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2813" rtl="0" eaLnBrk="0" fontAlgn="base" latinLnBrk="0" hangingPunct="0">
                <a:lnSpc>
                  <a:spcPct val="100000"/>
                </a:lnSpc>
                <a:spcBef>
                  <a:spcPct val="0"/>
                </a:spcBef>
                <a:spcAft>
                  <a:spcPct val="0"/>
                </a:spcAft>
                <a:buClrTx/>
                <a:buSzTx/>
                <a:buFontTx/>
                <a:buNone/>
                <a:tabLst/>
                <a:defRPr/>
              </a:pPr>
              <a:t>97</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3545574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 now we have overcome the index being only 32 bits with a usual out-of-bounds Spectre-v1 gadget by using a different </a:t>
            </a:r>
            <a:r>
              <a:rPr lang="en-US" dirty="0" err="1"/>
              <a:t>Spectre</a:t>
            </a:r>
            <a:r>
              <a:rPr lang="en-US" dirty="0"/>
              <a:t> gadget. That is, our new gadget makes the CPU transiently run code on an argument of the wrong type. What’s left?</a:t>
            </a:r>
          </a:p>
          <a:p>
            <a:endParaRPr lang="en-US" dirty="0"/>
          </a:p>
          <a:p>
            <a:r>
              <a:rPr lang="en-US" dirty="0"/>
              <a:t>For a practical </a:t>
            </a:r>
            <a:r>
              <a:rPr lang="en-US" dirty="0" err="1"/>
              <a:t>Spectre</a:t>
            </a:r>
            <a:r>
              <a:rPr lang="en-US" dirty="0"/>
              <a:t> attack, the last requirement is that our new gadget can be used reliably for many iterations, so that we can leak large amounts of data. And for that, we need to understand the behavior of this gadget on one run from end to end.</a:t>
            </a:r>
          </a:p>
        </p:txBody>
      </p:sp>
      <p:sp>
        <p:nvSpPr>
          <p:cNvPr id="4" name="Slide Number Placeholder 3"/>
          <p:cNvSpPr>
            <a:spLocks noGrp="1"/>
          </p:cNvSpPr>
          <p:nvPr>
            <p:ph type="sldNum" sz="quarter" idx="5"/>
          </p:nvPr>
        </p:nvSpPr>
        <p:spPr/>
        <p:txBody>
          <a:bodyPr/>
          <a:lstStyle/>
          <a:p>
            <a:pPr marL="0" marR="0" lvl="0" indent="0" algn="r" defTabSz="912813" rtl="0" eaLnBrk="0" fontAlgn="base" latinLnBrk="0" hangingPunct="0">
              <a:lnSpc>
                <a:spcPct val="100000"/>
              </a:lnSpc>
              <a:spcBef>
                <a:spcPct val="0"/>
              </a:spcBef>
              <a:spcAft>
                <a:spcPct val="0"/>
              </a:spcAft>
              <a:buClrTx/>
              <a:buSzTx/>
              <a:buFontTx/>
              <a:buNone/>
              <a:tabLst/>
              <a:defRPr/>
            </a:pPr>
            <a:fld id="{6193F16C-CFED-4156-8EA5-26DDDB47BB32}" type="slidenum">
              <a:rPr kumimoji="0" lang="x-non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2813" rtl="0" eaLnBrk="0" fontAlgn="base" latinLnBrk="0" hangingPunct="0">
                <a:lnSpc>
                  <a:spcPct val="100000"/>
                </a:lnSpc>
                <a:spcBef>
                  <a:spcPct val="0"/>
                </a:spcBef>
                <a:spcAft>
                  <a:spcPct val="0"/>
                </a:spcAft>
                <a:buClrTx/>
                <a:buSzTx/>
                <a:buFontTx/>
                <a:buNone/>
                <a:tabLst/>
                <a:defRPr/>
              </a:pPr>
              <a:t>98</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9509688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Let’s take another look at our gadget from before. By evicting the type of our malicious object, we made the if-body run under speculation.</a:t>
            </a:r>
          </a:p>
          <a:p>
            <a:endParaRPr lang="en-US" dirty="0"/>
          </a:p>
          <a:p>
            <a:r>
              <a:rPr lang="en-US" dirty="0"/>
              <a:t>But what happens when speculation ends? The type is brought back in, the CPU realizes it’s wrong, and execution flows to the else clause where the code throws an exception.</a:t>
            </a:r>
          </a:p>
          <a:p>
            <a:endParaRPr lang="en-US" dirty="0"/>
          </a:p>
          <a:p>
            <a:r>
              <a:rPr lang="en-US" dirty="0"/>
              <a:t>This is still not good, because the exception means our attack primitive will work at most once.</a:t>
            </a:r>
          </a:p>
          <a:p>
            <a:endParaRPr lang="en-US" dirty="0"/>
          </a:p>
          <a:p>
            <a:r>
              <a:rPr lang="en-US" dirty="0"/>
              <a:t>So how do we overcome this to make a reliable gadget? We wrap the entire gadget from before into another if-statement with a condition that we control, such that we can </a:t>
            </a:r>
            <a:r>
              <a:rPr lang="en-US" dirty="0" err="1"/>
              <a:t>mistrain</a:t>
            </a:r>
            <a:r>
              <a:rPr lang="en-US" dirty="0"/>
              <a:t> its branch predictor as usual.</a:t>
            </a:r>
          </a:p>
          <a:p>
            <a:endParaRPr lang="en-US" dirty="0"/>
          </a:p>
          <a:p>
            <a:r>
              <a:rPr lang="en-US" dirty="0"/>
              <a:t>When speculation happens this time, the entire gadget runs under speculation.</a:t>
            </a:r>
          </a:p>
          <a:p>
            <a:endParaRPr lang="en-US" dirty="0"/>
          </a:p>
          <a:p>
            <a:r>
              <a:rPr lang="en-US" dirty="0"/>
              <a:t>Hence, even if the gadget throws an exception, the exception gets rolled back at the end of speculation and never commits architecturally. This way, we keep Chrome oblivious from the exception and continue to leak more data.</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2813" rtl="0" eaLnBrk="0" fontAlgn="base" latinLnBrk="0" hangingPunct="0">
              <a:lnSpc>
                <a:spcPct val="100000"/>
              </a:lnSpc>
              <a:spcBef>
                <a:spcPct val="0"/>
              </a:spcBef>
              <a:spcAft>
                <a:spcPct val="0"/>
              </a:spcAft>
              <a:buClrTx/>
              <a:buSzTx/>
              <a:buFontTx/>
              <a:buNone/>
              <a:tabLst/>
              <a:defRPr/>
            </a:pPr>
            <a:fld id="{6193F16C-CFED-4156-8EA5-26DDDB47BB32}" type="slidenum">
              <a:rPr kumimoji="0" lang="x-non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2813" rtl="0" eaLnBrk="0" fontAlgn="base" latinLnBrk="0" hangingPunct="0">
                <a:lnSpc>
                  <a:spcPct val="100000"/>
                </a:lnSpc>
                <a:spcBef>
                  <a:spcPct val="0"/>
                </a:spcBef>
                <a:spcAft>
                  <a:spcPct val="0"/>
                </a:spcAft>
                <a:buClrTx/>
                <a:buSzTx/>
                <a:buFontTx/>
                <a:buNone/>
                <a:tabLst/>
                <a:defRPr/>
              </a:pPr>
              <a:t>99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314965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First, I would like to clarify at a glance what Spook.js can do.</a:t>
            </a:r>
          </a:p>
          <a:p>
            <a:endParaRPr lang="en-US" dirty="0"/>
          </a:p>
          <a:p>
            <a:r>
              <a:rPr lang="en-US" dirty="0"/>
              <a:t>Our attack runs on Chrome 89, and furthermore the same version of two other browsers forked from Chrome, Brave Browser and Microsoft’s Chromium Edge.</a:t>
            </a:r>
          </a:p>
          <a:p>
            <a:endParaRPr lang="en-US" dirty="0"/>
          </a:p>
          <a:p>
            <a:r>
              <a:rPr lang="en-US" dirty="0"/>
              <a:t>All three browsers are unmodified and run in their default configurations. All </a:t>
            </a:r>
            <a:r>
              <a:rPr lang="en-US" dirty="0" err="1"/>
              <a:t>Spectre</a:t>
            </a:r>
            <a:r>
              <a:rPr lang="en-US" dirty="0"/>
              <a:t> mitigations are enabled, and version 89 was the latest for all three browsers at the time of writing.</a:t>
            </a:r>
          </a:p>
          <a:p>
            <a:endParaRPr lang="en-US" dirty="0"/>
          </a:p>
          <a:p>
            <a:r>
              <a:rPr lang="en-US" dirty="0"/>
              <a:t>Spook.js runs not only on a wide range of Intel CPUs ranging from 6</a:t>
            </a:r>
            <a:r>
              <a:rPr lang="en-US" baseline="30000" dirty="0"/>
              <a:t>th</a:t>
            </a:r>
            <a:r>
              <a:rPr lang="en-US" dirty="0"/>
              <a:t> to 9</a:t>
            </a:r>
            <a:r>
              <a:rPr lang="en-US" baseline="30000" dirty="0"/>
              <a:t>th</a:t>
            </a:r>
            <a:r>
              <a:rPr lang="en-US" dirty="0"/>
              <a:t> generation, but also the Apple M1.</a:t>
            </a:r>
          </a:p>
          <a:p>
            <a:endParaRPr lang="en-US" dirty="0"/>
          </a:p>
          <a:p>
            <a:r>
              <a:rPr lang="en-US" dirty="0"/>
              <a:t>On either platform, our leakage rate ranges from 450 to 500 bytes per second, and our reads are 96 to 99 percent accurate.</a:t>
            </a:r>
          </a:p>
          <a:p>
            <a:endParaRPr lang="en-US" dirty="0"/>
          </a:p>
          <a:p>
            <a:r>
              <a:rPr lang="en-US" dirty="0"/>
              <a:t>So now, what can we do with this?</a:t>
            </a:r>
          </a:p>
        </p:txBody>
      </p:sp>
      <p:sp>
        <p:nvSpPr>
          <p:cNvPr id="4" name="Slide Number Placeholder 3"/>
          <p:cNvSpPr>
            <a:spLocks noGrp="1"/>
          </p:cNvSpPr>
          <p:nvPr>
            <p:ph type="sldNum" sz="quarter" idx="5"/>
          </p:nvPr>
        </p:nvSpPr>
        <p:spPr/>
        <p:txBody>
          <a:bodyPr/>
          <a:lstStyle/>
          <a:p>
            <a:pPr marL="0" marR="0" lvl="0" indent="0" algn="r" defTabSz="912813" rtl="0" eaLnBrk="0" fontAlgn="base" latinLnBrk="0" hangingPunct="0">
              <a:lnSpc>
                <a:spcPct val="100000"/>
              </a:lnSpc>
              <a:spcBef>
                <a:spcPct val="0"/>
              </a:spcBef>
              <a:spcAft>
                <a:spcPct val="0"/>
              </a:spcAft>
              <a:buClrTx/>
              <a:buSzTx/>
              <a:buFontTx/>
              <a:buNone/>
              <a:tabLst/>
              <a:defRPr/>
            </a:pPr>
            <a:fld id="{6193F16C-CFED-4156-8EA5-26DDDB47BB32}" type="slidenum">
              <a:rPr kumimoji="0" lang="x-non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2813" rtl="0" eaLnBrk="0" fontAlgn="base" latinLnBrk="0" hangingPunct="0">
                <a:lnSpc>
                  <a:spcPct val="100000"/>
                </a:lnSpc>
                <a:spcBef>
                  <a:spcPct val="0"/>
                </a:spcBef>
                <a:spcAft>
                  <a:spcPct val="0"/>
                </a:spcAft>
                <a:buClrTx/>
                <a:buSzTx/>
                <a:buFontTx/>
                <a:buNone/>
                <a:tabLst/>
                <a:defRPr/>
              </a:pPr>
              <a:t>100</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0318245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For our first attack, recall that any blog on Tumblr and Tumblr’s accounts page can be consolidated into the same process.</a:t>
            </a:r>
          </a:p>
          <a:p>
            <a:endParaRPr lang="en-US" dirty="0"/>
          </a:p>
          <a:p>
            <a:r>
              <a:rPr lang="en-US" dirty="0"/>
              <a:t>We hosted Spook.js on a Tumblr blog and attack the accounts page to recover a user’s credentials.</a:t>
            </a:r>
          </a:p>
          <a:p>
            <a:endParaRPr lang="en-US" dirty="0"/>
          </a:p>
          <a:p>
            <a:r>
              <a:rPr lang="en-US" dirty="0"/>
              <a:t>Here, we assume the target uses a password manager that </a:t>
            </a:r>
            <a:r>
              <a:rPr lang="en-US" dirty="0" err="1"/>
              <a:t>autofills</a:t>
            </a:r>
            <a:r>
              <a:rPr lang="en-US" dirty="0"/>
              <a:t> credentials – LastPass in this case.</a:t>
            </a:r>
          </a:p>
          <a:p>
            <a:endParaRPr lang="en-US" dirty="0"/>
          </a:p>
          <a:p>
            <a:r>
              <a:rPr lang="en-US" dirty="0"/>
              <a:t>When the credentials are brought into the DOM and therefore the Chrome process by LastPass, they become fair game for Spook.js to read.</a:t>
            </a:r>
          </a:p>
          <a:p>
            <a:endParaRPr lang="en-US" dirty="0"/>
          </a:p>
          <a:p>
            <a:r>
              <a:rPr lang="en-US" dirty="0"/>
              <a:t>Speaking of LastPass, when we did this work, Chrome did not isolate extension background processes. This let us package Spook.js into a Chrome extension, where its process became consolidated with the LastPass extension.</a:t>
            </a:r>
          </a:p>
          <a:p>
            <a:endParaRPr lang="en-US" dirty="0"/>
          </a:p>
          <a:p>
            <a:r>
              <a:rPr lang="en-US" dirty="0"/>
              <a:t>In this second scenario, we were able to dump the master password, effectively compromising the entire vault of credentials.</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2813" rtl="0" eaLnBrk="0" fontAlgn="base" latinLnBrk="0" hangingPunct="0">
              <a:lnSpc>
                <a:spcPct val="100000"/>
              </a:lnSpc>
              <a:spcBef>
                <a:spcPct val="0"/>
              </a:spcBef>
              <a:spcAft>
                <a:spcPct val="0"/>
              </a:spcAft>
              <a:buClrTx/>
              <a:buSzTx/>
              <a:buFontTx/>
              <a:buNone/>
              <a:tabLst/>
              <a:defRPr/>
            </a:pPr>
            <a:fld id="{6193F16C-CFED-4156-8EA5-26DDDB47BB32}" type="slidenum">
              <a:rPr kumimoji="0" lang="x-non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2813" rtl="0" eaLnBrk="0" fontAlgn="base" latinLnBrk="0" hangingPunct="0">
                <a:lnSpc>
                  <a:spcPct val="100000"/>
                </a:lnSpc>
                <a:spcBef>
                  <a:spcPct val="0"/>
                </a:spcBef>
                <a:spcAft>
                  <a:spcPct val="0"/>
                </a:spcAft>
                <a:buClrTx/>
                <a:buSzTx/>
                <a:buFontTx/>
                <a:buNone/>
                <a:tabLst/>
                <a:defRPr/>
              </a:pPr>
              <a:t>101</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3332500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Next, we show that this happens not only with LastPass, but also with Chrome’s built-in credential manager.</a:t>
            </a:r>
          </a:p>
          <a:p>
            <a:endParaRPr lang="en-US" dirty="0"/>
          </a:p>
          <a:p>
            <a:r>
              <a:rPr lang="en-US" dirty="0"/>
              <a:t>The root cause of the problem is that when any secrets are </a:t>
            </a:r>
            <a:r>
              <a:rPr lang="en-US" dirty="0" err="1"/>
              <a:t>autofilled</a:t>
            </a:r>
            <a:r>
              <a:rPr lang="en-US" dirty="0"/>
              <a:t> into the DOM, they become within reach of Spook.js.</a:t>
            </a:r>
          </a:p>
          <a:p>
            <a:endParaRPr lang="en-US" dirty="0"/>
          </a:p>
          <a:p>
            <a:r>
              <a:rPr lang="en-US" dirty="0"/>
              <a:t>Going away from just passwords, if you happen to have credit card autofill set… then we will happily recover that too.</a:t>
            </a:r>
          </a:p>
        </p:txBody>
      </p:sp>
      <p:sp>
        <p:nvSpPr>
          <p:cNvPr id="4" name="Slide Number Placeholder 3"/>
          <p:cNvSpPr>
            <a:spLocks noGrp="1"/>
          </p:cNvSpPr>
          <p:nvPr>
            <p:ph type="sldNum" sz="quarter" idx="5"/>
          </p:nvPr>
        </p:nvSpPr>
        <p:spPr/>
        <p:txBody>
          <a:bodyPr/>
          <a:lstStyle/>
          <a:p>
            <a:pPr marL="0" marR="0" lvl="0" indent="0" algn="r" defTabSz="912813" rtl="0" eaLnBrk="0" fontAlgn="base" latinLnBrk="0" hangingPunct="0">
              <a:lnSpc>
                <a:spcPct val="100000"/>
              </a:lnSpc>
              <a:spcBef>
                <a:spcPct val="0"/>
              </a:spcBef>
              <a:spcAft>
                <a:spcPct val="0"/>
              </a:spcAft>
              <a:buClrTx/>
              <a:buSzTx/>
              <a:buFontTx/>
              <a:buNone/>
              <a:tabLst/>
              <a:defRPr/>
            </a:pPr>
            <a:fld id="{6193F16C-CFED-4156-8EA5-26DDDB47BB32}" type="slidenum">
              <a:rPr kumimoji="0" lang="x-non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2813" rtl="0" eaLnBrk="0" fontAlgn="base" latinLnBrk="0" hangingPunct="0">
                <a:lnSpc>
                  <a:spcPct val="100000"/>
                </a:lnSpc>
                <a:spcBef>
                  <a:spcPct val="0"/>
                </a:spcBef>
                <a:spcAft>
                  <a:spcPct val="0"/>
                </a:spcAft>
                <a:buClrTx/>
                <a:buSzTx/>
                <a:buFontTx/>
                <a:buNone/>
                <a:tabLst/>
                <a:defRPr/>
              </a:pPr>
              <a:t>102</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1989048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Furthermore, we exploit that two subdomains of the same site don’t necessarily trust each other.</a:t>
            </a:r>
          </a:p>
          <a:p>
            <a:endParaRPr lang="en-US" dirty="0"/>
          </a:p>
          <a:p>
            <a:r>
              <a:rPr lang="en-US" dirty="0"/>
              <a:t>We set up a personal Google site and package the Spook.js code within. However, Google uploads and hosts user-supplied JavaScript to a subdomain of googleusercontent.com, let’s say foo.</a:t>
            </a:r>
          </a:p>
          <a:p>
            <a:endParaRPr lang="en-US" dirty="0"/>
          </a:p>
          <a:p>
            <a:r>
              <a:rPr lang="en-US" dirty="0"/>
              <a:t>On the other hand, if the target uploads an image to their personal Google workspace, Google will also upload and host user-supplied media to a different subdomain of Google user content, let’s say bar.</a:t>
            </a:r>
          </a:p>
          <a:p>
            <a:endParaRPr lang="en-US" dirty="0"/>
          </a:p>
          <a:p>
            <a:r>
              <a:rPr lang="en-US" dirty="0"/>
              <a:t>Because the Spook.js code and the image are hosted on subdomains of googleusercontent.com, they are eligible to be consolidated and live in the same process.</a:t>
            </a:r>
          </a:p>
          <a:p>
            <a:endParaRPr lang="en-US" dirty="0"/>
          </a:p>
          <a:p>
            <a:r>
              <a:rPr lang="en-US" dirty="0"/>
              <a:t>This lets Spook.js read the image data from memory and reproduce a leaked antelope!</a:t>
            </a:r>
          </a:p>
        </p:txBody>
      </p:sp>
      <p:sp>
        <p:nvSpPr>
          <p:cNvPr id="4" name="Slide Number Placeholder 3"/>
          <p:cNvSpPr>
            <a:spLocks noGrp="1"/>
          </p:cNvSpPr>
          <p:nvPr>
            <p:ph type="sldNum" sz="quarter" idx="5"/>
          </p:nvPr>
        </p:nvSpPr>
        <p:spPr/>
        <p:txBody>
          <a:bodyPr/>
          <a:lstStyle/>
          <a:p>
            <a:pPr marL="0" marR="0" lvl="0" indent="0" algn="r" defTabSz="912813" rtl="0" eaLnBrk="0" fontAlgn="base" latinLnBrk="0" hangingPunct="0">
              <a:lnSpc>
                <a:spcPct val="100000"/>
              </a:lnSpc>
              <a:spcBef>
                <a:spcPct val="0"/>
              </a:spcBef>
              <a:spcAft>
                <a:spcPct val="0"/>
              </a:spcAft>
              <a:buClrTx/>
              <a:buSzTx/>
              <a:buFontTx/>
              <a:buNone/>
              <a:tabLst/>
              <a:defRPr/>
            </a:pPr>
            <a:fld id="{6193F16C-CFED-4156-8EA5-26DDDB47BB32}" type="slidenum">
              <a:rPr kumimoji="0" lang="x-non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2813" rtl="0" eaLnBrk="0" fontAlgn="base" latinLnBrk="0" hangingPunct="0">
                <a:lnSpc>
                  <a:spcPct val="100000"/>
                </a:lnSpc>
                <a:spcBef>
                  <a:spcPct val="0"/>
                </a:spcBef>
                <a:spcAft>
                  <a:spcPct val="0"/>
                </a:spcAft>
                <a:buClrTx/>
                <a:buSzTx/>
                <a:buFontTx/>
                <a:buNone/>
                <a:tabLst/>
                <a:defRPr/>
              </a:pPr>
              <a:t>103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2830284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123627dd609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6" name="Google Shape;656;g123627dd609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this presentation, we describe the problem of mistimed declassification - a subtle interaction of speculative execution and declassification.</a:t>
            </a:r>
            <a:endParaRPr/>
          </a:p>
          <a:p>
            <a:pPr marL="0" lvl="0" indent="0" algn="l" rtl="0">
              <a:spcBef>
                <a:spcPts val="0"/>
              </a:spcBef>
              <a:spcAft>
                <a:spcPts val="0"/>
              </a:spcAft>
              <a:buNone/>
            </a:pPr>
            <a:r>
              <a:rPr lang="en"/>
              <a:t>We show a proof-of-concept attack on an implementation of AES protected by SLH and a security type system enforcing constant time programming on secret values.</a:t>
            </a:r>
            <a:endParaRPr/>
          </a:p>
          <a:p>
            <a:pPr marL="0" lvl="0" indent="0" algn="l" rtl="0">
              <a:spcBef>
                <a:spcPts val="0"/>
              </a:spcBef>
              <a:spcAft>
                <a:spcPts val="0"/>
              </a:spcAft>
              <a:buNone/>
            </a:pPr>
            <a:r>
              <a:rPr lang="en"/>
              <a:t>We show a method of mitigating mistimed declassification, </a:t>
            </a:r>
            <a:endParaRPr/>
          </a:p>
          <a:p>
            <a:pPr marL="0" lvl="0" indent="0" algn="l" rtl="0">
              <a:spcBef>
                <a:spcPts val="0"/>
              </a:spcBef>
              <a:spcAft>
                <a:spcPts val="0"/>
              </a:spcAft>
              <a:buNone/>
            </a:pPr>
            <a:r>
              <a:rPr lang="en"/>
              <a:t>We show that the performance impact of our mitigation - fenced declassification - is minimal.</a:t>
            </a:r>
            <a:endParaRPr/>
          </a:p>
          <a:p>
            <a:pPr marL="0" lvl="0" indent="0" algn="l" rtl="0">
              <a:spcBef>
                <a:spcPts val="0"/>
              </a:spcBef>
              <a:spcAft>
                <a:spcPts val="0"/>
              </a:spcAft>
              <a:buNone/>
            </a:pPr>
            <a:r>
              <a:rPr lang="en"/>
              <a:t>And further we show that using security type systems, a significant number of SLHs masking operations can be removed.</a:t>
            </a:r>
            <a:endParaRPr/>
          </a:p>
          <a:p>
            <a:pPr marL="0" lvl="0" indent="0" algn="l" rtl="0">
              <a:spcBef>
                <a:spcPts val="0"/>
              </a:spcBef>
              <a:spcAft>
                <a:spcPts val="0"/>
              </a:spcAft>
              <a:buNone/>
            </a:pPr>
            <a:endParaRPr/>
          </a:p>
          <a:p>
            <a:pPr marL="0" lvl="0" indent="0" algn="l" rtl="0">
              <a:spcBef>
                <a:spcPts val="0"/>
              </a:spcBef>
              <a:spcAft>
                <a:spcPts val="0"/>
              </a:spcAft>
              <a:buNone/>
            </a:pPr>
            <a:r>
              <a:rPr lang="en"/>
              <a:t>Thank you,</a:t>
            </a:r>
            <a:endParaRPr/>
          </a:p>
        </p:txBody>
      </p:sp>
    </p:spTree>
    <p:extLst>
      <p:ext uri="{BB962C8B-B14F-4D97-AF65-F5344CB8AC3E}">
        <p14:creationId xmlns:p14="http://schemas.microsoft.com/office/powerpoint/2010/main" val="2796722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DFDD2-3A02-B34F-A0C1-C3BFA6F91AF8}"/>
              </a:ext>
            </a:extLst>
          </p:cNvPr>
          <p:cNvSpPr>
            <a:spLocks noGrp="1"/>
          </p:cNvSpPr>
          <p:nvPr>
            <p:ph type="ctrTitle"/>
          </p:nvPr>
        </p:nvSpPr>
        <p:spPr>
          <a:xfrm>
            <a:off x="1143000" y="841772"/>
            <a:ext cx="6858000" cy="1790700"/>
          </a:xfrm>
        </p:spPr>
        <p:txBody>
          <a:bodyPr anchor="b"/>
          <a:lstStyle>
            <a:lvl1pPr algn="ctr">
              <a:defRPr sz="4500"/>
            </a:lvl1pPr>
          </a:lstStyle>
          <a:p>
            <a:r>
              <a:rPr lang="en-GB"/>
              <a:t>Click to edit Master title style</a:t>
            </a:r>
            <a:endParaRPr lang="en-US"/>
          </a:p>
        </p:txBody>
      </p:sp>
      <p:sp>
        <p:nvSpPr>
          <p:cNvPr id="3" name="Subtitle 2">
            <a:extLst>
              <a:ext uri="{FF2B5EF4-FFF2-40B4-BE49-F238E27FC236}">
                <a16:creationId xmlns:a16="http://schemas.microsoft.com/office/drawing/2014/main" id="{A756B4D9-2269-1242-B882-BFC17A8E5D3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77C490A-44A4-B242-8271-EE41595AEA18}"/>
              </a:ext>
            </a:extLst>
          </p:cNvPr>
          <p:cNvSpPr>
            <a:spLocks noGrp="1"/>
          </p:cNvSpPr>
          <p:nvPr>
            <p:ph type="dt" sz="half" idx="10"/>
          </p:nvPr>
        </p:nvSpPr>
        <p:spPr/>
        <p:txBody>
          <a:bodyPr/>
          <a:lstStyle/>
          <a:p>
            <a:fld id="{295C5A11-D4FE-5340-957E-92533EDAB262}" type="datetimeFigureOut">
              <a:rPr lang="en-US" smtClean="0"/>
              <a:t>6/16/2022</a:t>
            </a:fld>
            <a:endParaRPr lang="en-US"/>
          </a:p>
        </p:txBody>
      </p:sp>
      <p:sp>
        <p:nvSpPr>
          <p:cNvPr id="5" name="Footer Placeholder 4">
            <a:extLst>
              <a:ext uri="{FF2B5EF4-FFF2-40B4-BE49-F238E27FC236}">
                <a16:creationId xmlns:a16="http://schemas.microsoft.com/office/drawing/2014/main" id="{C7F0819B-E903-0541-85AF-DD3F70EB84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58530E-CC90-2344-B3DF-A0F3FC2A8B54}"/>
              </a:ext>
            </a:extLst>
          </p:cNvPr>
          <p:cNvSpPr>
            <a:spLocks noGrp="1"/>
          </p:cNvSpPr>
          <p:nvPr>
            <p:ph type="sldNum" sz="quarter" idx="12"/>
          </p:nvPr>
        </p:nvSpPr>
        <p:spPr/>
        <p:txBody>
          <a:bodyPr/>
          <a:lstStyle/>
          <a:p>
            <a:fld id="{524D4243-FE90-A445-8F16-83926973471A}" type="slidenum">
              <a:rPr lang="en-US" smtClean="0"/>
              <a:t>‹#›</a:t>
            </a:fld>
            <a:endParaRPr lang="en-US"/>
          </a:p>
        </p:txBody>
      </p:sp>
    </p:spTree>
    <p:extLst>
      <p:ext uri="{BB962C8B-B14F-4D97-AF65-F5344CB8AC3E}">
        <p14:creationId xmlns:p14="http://schemas.microsoft.com/office/powerpoint/2010/main" val="28089010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CC462-2490-9E4D-A6FC-BC68F89362F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A3D364F-4248-0A4D-BC90-8845CE29075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8C62A39-BD8B-F24E-B555-3A0723E0598D}"/>
              </a:ext>
            </a:extLst>
          </p:cNvPr>
          <p:cNvSpPr>
            <a:spLocks noGrp="1"/>
          </p:cNvSpPr>
          <p:nvPr>
            <p:ph type="dt" sz="half" idx="10"/>
          </p:nvPr>
        </p:nvSpPr>
        <p:spPr/>
        <p:txBody>
          <a:bodyPr/>
          <a:lstStyle/>
          <a:p>
            <a:fld id="{295C5A11-D4FE-5340-957E-92533EDAB262}" type="datetimeFigureOut">
              <a:rPr lang="en-US" smtClean="0"/>
              <a:t>6/16/2022</a:t>
            </a:fld>
            <a:endParaRPr lang="en-US"/>
          </a:p>
        </p:txBody>
      </p:sp>
      <p:sp>
        <p:nvSpPr>
          <p:cNvPr id="5" name="Footer Placeholder 4">
            <a:extLst>
              <a:ext uri="{FF2B5EF4-FFF2-40B4-BE49-F238E27FC236}">
                <a16:creationId xmlns:a16="http://schemas.microsoft.com/office/drawing/2014/main" id="{B6A6BEEA-BA74-CF4D-B76B-85055ABA5C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3640E6-5882-F64E-815C-0F4ABA81E9C1}"/>
              </a:ext>
            </a:extLst>
          </p:cNvPr>
          <p:cNvSpPr>
            <a:spLocks noGrp="1"/>
          </p:cNvSpPr>
          <p:nvPr>
            <p:ph type="sldNum" sz="quarter" idx="12"/>
          </p:nvPr>
        </p:nvSpPr>
        <p:spPr/>
        <p:txBody>
          <a:bodyPr/>
          <a:lstStyle/>
          <a:p>
            <a:fld id="{524D4243-FE90-A445-8F16-83926973471A}" type="slidenum">
              <a:rPr lang="en-US" smtClean="0"/>
              <a:t>‹#›</a:t>
            </a:fld>
            <a:endParaRPr lang="en-US"/>
          </a:p>
        </p:txBody>
      </p:sp>
    </p:spTree>
    <p:extLst>
      <p:ext uri="{BB962C8B-B14F-4D97-AF65-F5344CB8AC3E}">
        <p14:creationId xmlns:p14="http://schemas.microsoft.com/office/powerpoint/2010/main" val="27421576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CC601-5DA8-0E41-99CF-0F988E7B6969}"/>
              </a:ext>
            </a:extLst>
          </p:cNvPr>
          <p:cNvSpPr>
            <a:spLocks noGrp="1"/>
          </p:cNvSpPr>
          <p:nvPr>
            <p:ph type="title"/>
          </p:nvPr>
        </p:nvSpPr>
        <p:spPr>
          <a:xfrm>
            <a:off x="623888" y="1282304"/>
            <a:ext cx="7886700" cy="2139553"/>
          </a:xfrm>
        </p:spPr>
        <p:txBody>
          <a:bodyPr anchor="b"/>
          <a:lstStyle>
            <a:lvl1pPr>
              <a:defRPr sz="45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D8DCD08-5083-4242-8B18-F01CF6386F5D}"/>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4247D88-63BC-C543-BFD5-8580057EBE51}"/>
              </a:ext>
            </a:extLst>
          </p:cNvPr>
          <p:cNvSpPr>
            <a:spLocks noGrp="1"/>
          </p:cNvSpPr>
          <p:nvPr>
            <p:ph type="dt" sz="half" idx="10"/>
          </p:nvPr>
        </p:nvSpPr>
        <p:spPr/>
        <p:txBody>
          <a:bodyPr/>
          <a:lstStyle/>
          <a:p>
            <a:fld id="{295C5A11-D4FE-5340-957E-92533EDAB262}" type="datetimeFigureOut">
              <a:rPr lang="en-US" smtClean="0"/>
              <a:t>6/16/2022</a:t>
            </a:fld>
            <a:endParaRPr lang="en-US"/>
          </a:p>
        </p:txBody>
      </p:sp>
      <p:sp>
        <p:nvSpPr>
          <p:cNvPr id="5" name="Footer Placeholder 4">
            <a:extLst>
              <a:ext uri="{FF2B5EF4-FFF2-40B4-BE49-F238E27FC236}">
                <a16:creationId xmlns:a16="http://schemas.microsoft.com/office/drawing/2014/main" id="{CB9D83FB-6848-3A49-8B5E-F059E0CD6D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BB4A9E-B648-2149-B392-DD94C9C22FE1}"/>
              </a:ext>
            </a:extLst>
          </p:cNvPr>
          <p:cNvSpPr>
            <a:spLocks noGrp="1"/>
          </p:cNvSpPr>
          <p:nvPr>
            <p:ph type="sldNum" sz="quarter" idx="12"/>
          </p:nvPr>
        </p:nvSpPr>
        <p:spPr/>
        <p:txBody>
          <a:bodyPr/>
          <a:lstStyle/>
          <a:p>
            <a:fld id="{524D4243-FE90-A445-8F16-83926973471A}" type="slidenum">
              <a:rPr lang="en-US" smtClean="0"/>
              <a:t>‹#›</a:t>
            </a:fld>
            <a:endParaRPr lang="en-US"/>
          </a:p>
        </p:txBody>
      </p:sp>
    </p:spTree>
    <p:extLst>
      <p:ext uri="{BB962C8B-B14F-4D97-AF65-F5344CB8AC3E}">
        <p14:creationId xmlns:p14="http://schemas.microsoft.com/office/powerpoint/2010/main" val="4027998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5FCCF-AB80-374D-AFBC-605061B4032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1AC8790-E47B-4140-A7BF-A8EFCE72D50C}"/>
              </a:ext>
            </a:extLst>
          </p:cNvPr>
          <p:cNvSpPr>
            <a:spLocks noGrp="1"/>
          </p:cNvSpPr>
          <p:nvPr>
            <p:ph sz="half" idx="1"/>
          </p:nvPr>
        </p:nvSpPr>
        <p:spPr>
          <a:xfrm>
            <a:off x="6286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BBB772B-8C73-FB4C-988E-B78116A39ACC}"/>
              </a:ext>
            </a:extLst>
          </p:cNvPr>
          <p:cNvSpPr>
            <a:spLocks noGrp="1"/>
          </p:cNvSpPr>
          <p:nvPr>
            <p:ph sz="half" idx="2"/>
          </p:nvPr>
        </p:nvSpPr>
        <p:spPr>
          <a:xfrm>
            <a:off x="46291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0574445-7967-E047-9D61-BFCDD8BB2F53}"/>
              </a:ext>
            </a:extLst>
          </p:cNvPr>
          <p:cNvSpPr>
            <a:spLocks noGrp="1"/>
          </p:cNvSpPr>
          <p:nvPr>
            <p:ph type="dt" sz="half" idx="10"/>
          </p:nvPr>
        </p:nvSpPr>
        <p:spPr/>
        <p:txBody>
          <a:bodyPr/>
          <a:lstStyle/>
          <a:p>
            <a:fld id="{295C5A11-D4FE-5340-957E-92533EDAB262}" type="datetimeFigureOut">
              <a:rPr lang="en-US" smtClean="0"/>
              <a:t>6/16/2022</a:t>
            </a:fld>
            <a:endParaRPr lang="en-US"/>
          </a:p>
        </p:txBody>
      </p:sp>
      <p:sp>
        <p:nvSpPr>
          <p:cNvPr id="6" name="Footer Placeholder 5">
            <a:extLst>
              <a:ext uri="{FF2B5EF4-FFF2-40B4-BE49-F238E27FC236}">
                <a16:creationId xmlns:a16="http://schemas.microsoft.com/office/drawing/2014/main" id="{499784AD-37EF-B84E-A758-89D78E1CFC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9D55E1-D1DC-2944-A528-16391106FEA5}"/>
              </a:ext>
            </a:extLst>
          </p:cNvPr>
          <p:cNvSpPr>
            <a:spLocks noGrp="1"/>
          </p:cNvSpPr>
          <p:nvPr>
            <p:ph type="sldNum" sz="quarter" idx="12"/>
          </p:nvPr>
        </p:nvSpPr>
        <p:spPr/>
        <p:txBody>
          <a:bodyPr/>
          <a:lstStyle/>
          <a:p>
            <a:fld id="{524D4243-FE90-A445-8F16-83926973471A}" type="slidenum">
              <a:rPr lang="en-US" smtClean="0"/>
              <a:t>‹#›</a:t>
            </a:fld>
            <a:endParaRPr lang="en-US"/>
          </a:p>
        </p:txBody>
      </p:sp>
    </p:spTree>
    <p:extLst>
      <p:ext uri="{BB962C8B-B14F-4D97-AF65-F5344CB8AC3E}">
        <p14:creationId xmlns:p14="http://schemas.microsoft.com/office/powerpoint/2010/main" val="22315207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C2A09-8DC9-AE40-B0E5-FDE4409490BD}"/>
              </a:ext>
            </a:extLst>
          </p:cNvPr>
          <p:cNvSpPr>
            <a:spLocks noGrp="1"/>
          </p:cNvSpPr>
          <p:nvPr>
            <p:ph type="title"/>
          </p:nvPr>
        </p:nvSpPr>
        <p:spPr>
          <a:xfrm>
            <a:off x="629841" y="273844"/>
            <a:ext cx="7886700" cy="994172"/>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54B93B4-8166-794B-B7D7-5EBBE227E68E}"/>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AD3517E2-892D-7F45-9673-740A0366A38C}"/>
              </a:ext>
            </a:extLst>
          </p:cNvPr>
          <p:cNvSpPr>
            <a:spLocks noGrp="1"/>
          </p:cNvSpPr>
          <p:nvPr>
            <p:ph sz="half" idx="2"/>
          </p:nvPr>
        </p:nvSpPr>
        <p:spPr>
          <a:xfrm>
            <a:off x="629842" y="1878806"/>
            <a:ext cx="3868340"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0D3F11F-4C06-C548-8CB9-74CEFF6AF448}"/>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D9610356-8CDF-554C-9F7E-80F88316E229}"/>
              </a:ext>
            </a:extLst>
          </p:cNvPr>
          <p:cNvSpPr>
            <a:spLocks noGrp="1"/>
          </p:cNvSpPr>
          <p:nvPr>
            <p:ph sz="quarter" idx="4"/>
          </p:nvPr>
        </p:nvSpPr>
        <p:spPr>
          <a:xfrm>
            <a:off x="4629150" y="1878806"/>
            <a:ext cx="3887391"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A9F9DEF4-56F3-E949-9239-3810853C9A98}"/>
              </a:ext>
            </a:extLst>
          </p:cNvPr>
          <p:cNvSpPr>
            <a:spLocks noGrp="1"/>
          </p:cNvSpPr>
          <p:nvPr>
            <p:ph type="dt" sz="half" idx="10"/>
          </p:nvPr>
        </p:nvSpPr>
        <p:spPr/>
        <p:txBody>
          <a:bodyPr/>
          <a:lstStyle/>
          <a:p>
            <a:fld id="{295C5A11-D4FE-5340-957E-92533EDAB262}" type="datetimeFigureOut">
              <a:rPr lang="en-US" smtClean="0"/>
              <a:t>6/16/2022</a:t>
            </a:fld>
            <a:endParaRPr lang="en-US"/>
          </a:p>
        </p:txBody>
      </p:sp>
      <p:sp>
        <p:nvSpPr>
          <p:cNvPr id="8" name="Footer Placeholder 7">
            <a:extLst>
              <a:ext uri="{FF2B5EF4-FFF2-40B4-BE49-F238E27FC236}">
                <a16:creationId xmlns:a16="http://schemas.microsoft.com/office/drawing/2014/main" id="{0753A7C5-A913-AB42-849D-B611CE5006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2DF6A8-EB47-F540-91A3-C5A5D6F5B642}"/>
              </a:ext>
            </a:extLst>
          </p:cNvPr>
          <p:cNvSpPr>
            <a:spLocks noGrp="1"/>
          </p:cNvSpPr>
          <p:nvPr>
            <p:ph type="sldNum" sz="quarter" idx="12"/>
          </p:nvPr>
        </p:nvSpPr>
        <p:spPr/>
        <p:txBody>
          <a:bodyPr/>
          <a:lstStyle/>
          <a:p>
            <a:fld id="{524D4243-FE90-A445-8F16-83926973471A}" type="slidenum">
              <a:rPr lang="en-US" smtClean="0"/>
              <a:t>‹#›</a:t>
            </a:fld>
            <a:endParaRPr lang="en-US"/>
          </a:p>
        </p:txBody>
      </p:sp>
    </p:spTree>
    <p:extLst>
      <p:ext uri="{BB962C8B-B14F-4D97-AF65-F5344CB8AC3E}">
        <p14:creationId xmlns:p14="http://schemas.microsoft.com/office/powerpoint/2010/main" val="17118019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0A06B-7CD9-9E49-A58D-BCF3CEBE38F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3611B71-EE27-2744-A4E0-AEB11902FC57}"/>
              </a:ext>
            </a:extLst>
          </p:cNvPr>
          <p:cNvSpPr>
            <a:spLocks noGrp="1"/>
          </p:cNvSpPr>
          <p:nvPr>
            <p:ph type="dt" sz="half" idx="10"/>
          </p:nvPr>
        </p:nvSpPr>
        <p:spPr/>
        <p:txBody>
          <a:bodyPr/>
          <a:lstStyle/>
          <a:p>
            <a:fld id="{295C5A11-D4FE-5340-957E-92533EDAB262}" type="datetimeFigureOut">
              <a:rPr lang="en-US" smtClean="0"/>
              <a:t>6/16/2022</a:t>
            </a:fld>
            <a:endParaRPr lang="en-US"/>
          </a:p>
        </p:txBody>
      </p:sp>
      <p:sp>
        <p:nvSpPr>
          <p:cNvPr id="4" name="Footer Placeholder 3">
            <a:extLst>
              <a:ext uri="{FF2B5EF4-FFF2-40B4-BE49-F238E27FC236}">
                <a16:creationId xmlns:a16="http://schemas.microsoft.com/office/drawing/2014/main" id="{4149DE44-2B7F-3F41-8F0C-D44A085E9E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4D9DC2-40E4-1A4A-BA95-5F96510059CB}"/>
              </a:ext>
            </a:extLst>
          </p:cNvPr>
          <p:cNvSpPr>
            <a:spLocks noGrp="1"/>
          </p:cNvSpPr>
          <p:nvPr>
            <p:ph type="sldNum" sz="quarter" idx="12"/>
          </p:nvPr>
        </p:nvSpPr>
        <p:spPr/>
        <p:txBody>
          <a:bodyPr/>
          <a:lstStyle/>
          <a:p>
            <a:fld id="{524D4243-FE90-A445-8F16-83926973471A}" type="slidenum">
              <a:rPr lang="en-US" smtClean="0"/>
              <a:t>‹#›</a:t>
            </a:fld>
            <a:endParaRPr lang="en-US"/>
          </a:p>
        </p:txBody>
      </p:sp>
    </p:spTree>
    <p:extLst>
      <p:ext uri="{BB962C8B-B14F-4D97-AF65-F5344CB8AC3E}">
        <p14:creationId xmlns:p14="http://schemas.microsoft.com/office/powerpoint/2010/main" val="37422772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DF3C10-9209-A642-832B-0666553D5BFB}"/>
              </a:ext>
            </a:extLst>
          </p:cNvPr>
          <p:cNvSpPr>
            <a:spLocks noGrp="1"/>
          </p:cNvSpPr>
          <p:nvPr>
            <p:ph type="dt" sz="half" idx="10"/>
          </p:nvPr>
        </p:nvSpPr>
        <p:spPr/>
        <p:txBody>
          <a:bodyPr/>
          <a:lstStyle/>
          <a:p>
            <a:fld id="{295C5A11-D4FE-5340-957E-92533EDAB262}" type="datetimeFigureOut">
              <a:rPr lang="en-US" smtClean="0"/>
              <a:t>6/16/2022</a:t>
            </a:fld>
            <a:endParaRPr lang="en-US"/>
          </a:p>
        </p:txBody>
      </p:sp>
      <p:sp>
        <p:nvSpPr>
          <p:cNvPr id="3" name="Footer Placeholder 2">
            <a:extLst>
              <a:ext uri="{FF2B5EF4-FFF2-40B4-BE49-F238E27FC236}">
                <a16:creationId xmlns:a16="http://schemas.microsoft.com/office/drawing/2014/main" id="{9B54DF4C-51BA-0846-B787-79CE900E4FA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C36CAAE-0981-804D-93CE-EC3FBC63DF5D}"/>
              </a:ext>
            </a:extLst>
          </p:cNvPr>
          <p:cNvSpPr>
            <a:spLocks noGrp="1"/>
          </p:cNvSpPr>
          <p:nvPr>
            <p:ph type="sldNum" sz="quarter" idx="12"/>
          </p:nvPr>
        </p:nvSpPr>
        <p:spPr/>
        <p:txBody>
          <a:bodyPr/>
          <a:lstStyle/>
          <a:p>
            <a:fld id="{524D4243-FE90-A445-8F16-83926973471A}" type="slidenum">
              <a:rPr lang="en-US" smtClean="0"/>
              <a:t>‹#›</a:t>
            </a:fld>
            <a:endParaRPr lang="en-US"/>
          </a:p>
        </p:txBody>
      </p:sp>
    </p:spTree>
    <p:extLst>
      <p:ext uri="{BB962C8B-B14F-4D97-AF65-F5344CB8AC3E}">
        <p14:creationId xmlns:p14="http://schemas.microsoft.com/office/powerpoint/2010/main" val="3286490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C4572-D0D1-5D4D-A6FA-590286502ACF}"/>
              </a:ext>
            </a:extLst>
          </p:cNvPr>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3ECE226-3A07-334F-BBBD-A905A70694A4}"/>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9701F04-5BA7-2244-9242-7433C2FBFD6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8D8FF338-F035-214E-AD49-9A8CE1D7A216}"/>
              </a:ext>
            </a:extLst>
          </p:cNvPr>
          <p:cNvSpPr>
            <a:spLocks noGrp="1"/>
          </p:cNvSpPr>
          <p:nvPr>
            <p:ph type="dt" sz="half" idx="10"/>
          </p:nvPr>
        </p:nvSpPr>
        <p:spPr/>
        <p:txBody>
          <a:bodyPr/>
          <a:lstStyle/>
          <a:p>
            <a:fld id="{295C5A11-D4FE-5340-957E-92533EDAB262}" type="datetimeFigureOut">
              <a:rPr lang="en-US" smtClean="0"/>
              <a:t>6/16/2022</a:t>
            </a:fld>
            <a:endParaRPr lang="en-US"/>
          </a:p>
        </p:txBody>
      </p:sp>
      <p:sp>
        <p:nvSpPr>
          <p:cNvPr id="6" name="Footer Placeholder 5">
            <a:extLst>
              <a:ext uri="{FF2B5EF4-FFF2-40B4-BE49-F238E27FC236}">
                <a16:creationId xmlns:a16="http://schemas.microsoft.com/office/drawing/2014/main" id="{8B528D73-8F06-6544-85CE-FFB00323B8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32A136-9923-CC4B-B24C-524C0482114A}"/>
              </a:ext>
            </a:extLst>
          </p:cNvPr>
          <p:cNvSpPr>
            <a:spLocks noGrp="1"/>
          </p:cNvSpPr>
          <p:nvPr>
            <p:ph type="sldNum" sz="quarter" idx="12"/>
          </p:nvPr>
        </p:nvSpPr>
        <p:spPr/>
        <p:txBody>
          <a:bodyPr/>
          <a:lstStyle/>
          <a:p>
            <a:fld id="{524D4243-FE90-A445-8F16-83926973471A}" type="slidenum">
              <a:rPr lang="en-US" smtClean="0"/>
              <a:t>‹#›</a:t>
            </a:fld>
            <a:endParaRPr lang="en-US"/>
          </a:p>
        </p:txBody>
      </p:sp>
    </p:spTree>
    <p:extLst>
      <p:ext uri="{BB962C8B-B14F-4D97-AF65-F5344CB8AC3E}">
        <p14:creationId xmlns:p14="http://schemas.microsoft.com/office/powerpoint/2010/main" val="1447895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5FFD9-06A3-DC4F-ADAB-E1EC54BD0363}"/>
              </a:ext>
            </a:extLst>
          </p:cNvPr>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086C103-68AC-C247-8EFD-2C0C80981C52}"/>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5B08FEEE-82AA-DA4E-8A72-235964D94D8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DDC170E9-5247-2D47-9BD8-047B9C822F63}"/>
              </a:ext>
            </a:extLst>
          </p:cNvPr>
          <p:cNvSpPr>
            <a:spLocks noGrp="1"/>
          </p:cNvSpPr>
          <p:nvPr>
            <p:ph type="dt" sz="half" idx="10"/>
          </p:nvPr>
        </p:nvSpPr>
        <p:spPr/>
        <p:txBody>
          <a:bodyPr/>
          <a:lstStyle/>
          <a:p>
            <a:fld id="{295C5A11-D4FE-5340-957E-92533EDAB262}" type="datetimeFigureOut">
              <a:rPr lang="en-US" smtClean="0"/>
              <a:t>6/16/2022</a:t>
            </a:fld>
            <a:endParaRPr lang="en-US"/>
          </a:p>
        </p:txBody>
      </p:sp>
      <p:sp>
        <p:nvSpPr>
          <p:cNvPr id="6" name="Footer Placeholder 5">
            <a:extLst>
              <a:ext uri="{FF2B5EF4-FFF2-40B4-BE49-F238E27FC236}">
                <a16:creationId xmlns:a16="http://schemas.microsoft.com/office/drawing/2014/main" id="{71823B11-0034-7B49-B52C-C4D9DC21DE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ACB81B-5DCA-2A42-B4A4-EDD0998B3FC6}"/>
              </a:ext>
            </a:extLst>
          </p:cNvPr>
          <p:cNvSpPr>
            <a:spLocks noGrp="1"/>
          </p:cNvSpPr>
          <p:nvPr>
            <p:ph type="sldNum" sz="quarter" idx="12"/>
          </p:nvPr>
        </p:nvSpPr>
        <p:spPr/>
        <p:txBody>
          <a:bodyPr/>
          <a:lstStyle/>
          <a:p>
            <a:fld id="{524D4243-FE90-A445-8F16-83926973471A}" type="slidenum">
              <a:rPr lang="en-US" smtClean="0"/>
              <a:t>‹#›</a:t>
            </a:fld>
            <a:endParaRPr lang="en-US"/>
          </a:p>
        </p:txBody>
      </p:sp>
    </p:spTree>
    <p:extLst>
      <p:ext uri="{BB962C8B-B14F-4D97-AF65-F5344CB8AC3E}">
        <p14:creationId xmlns:p14="http://schemas.microsoft.com/office/powerpoint/2010/main" val="6491105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7CE24-5EFB-3244-9ED7-934E4DC0C15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3AFAA08-2A6E-0947-9AB6-73827518A84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31464F6-204A-DC4A-A8D0-FD496699A412}"/>
              </a:ext>
            </a:extLst>
          </p:cNvPr>
          <p:cNvSpPr>
            <a:spLocks noGrp="1"/>
          </p:cNvSpPr>
          <p:nvPr>
            <p:ph type="dt" sz="half" idx="10"/>
          </p:nvPr>
        </p:nvSpPr>
        <p:spPr/>
        <p:txBody>
          <a:bodyPr/>
          <a:lstStyle/>
          <a:p>
            <a:fld id="{295C5A11-D4FE-5340-957E-92533EDAB262}" type="datetimeFigureOut">
              <a:rPr lang="en-US" smtClean="0"/>
              <a:t>6/16/2022</a:t>
            </a:fld>
            <a:endParaRPr lang="en-US"/>
          </a:p>
        </p:txBody>
      </p:sp>
      <p:sp>
        <p:nvSpPr>
          <p:cNvPr id="5" name="Footer Placeholder 4">
            <a:extLst>
              <a:ext uri="{FF2B5EF4-FFF2-40B4-BE49-F238E27FC236}">
                <a16:creationId xmlns:a16="http://schemas.microsoft.com/office/drawing/2014/main" id="{8D61EE23-D471-8F4E-BB5E-9412A4B81B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CBE635-576F-8A4D-99FE-B4B51174EB86}"/>
              </a:ext>
            </a:extLst>
          </p:cNvPr>
          <p:cNvSpPr>
            <a:spLocks noGrp="1"/>
          </p:cNvSpPr>
          <p:nvPr>
            <p:ph type="sldNum" sz="quarter" idx="12"/>
          </p:nvPr>
        </p:nvSpPr>
        <p:spPr/>
        <p:txBody>
          <a:bodyPr/>
          <a:lstStyle/>
          <a:p>
            <a:fld id="{524D4243-FE90-A445-8F16-83926973471A}" type="slidenum">
              <a:rPr lang="en-US" smtClean="0"/>
              <a:t>‹#›</a:t>
            </a:fld>
            <a:endParaRPr lang="en-US"/>
          </a:p>
        </p:txBody>
      </p:sp>
    </p:spTree>
    <p:extLst>
      <p:ext uri="{BB962C8B-B14F-4D97-AF65-F5344CB8AC3E}">
        <p14:creationId xmlns:p14="http://schemas.microsoft.com/office/powerpoint/2010/main" val="32257290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B7FA51-78F7-9C49-8250-CDD214C560B5}"/>
              </a:ext>
            </a:extLst>
          </p:cNvPr>
          <p:cNvSpPr>
            <a:spLocks noGrp="1"/>
          </p:cNvSpPr>
          <p:nvPr>
            <p:ph type="title" orient="vert"/>
          </p:nvPr>
        </p:nvSpPr>
        <p:spPr>
          <a:xfrm>
            <a:off x="6543675" y="273844"/>
            <a:ext cx="1971675" cy="4358879"/>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5A797E7-D2DE-624C-8591-AAFEEF93BDAD}"/>
              </a:ext>
            </a:extLst>
          </p:cNvPr>
          <p:cNvSpPr>
            <a:spLocks noGrp="1"/>
          </p:cNvSpPr>
          <p:nvPr>
            <p:ph type="body" orient="vert" idx="1"/>
          </p:nvPr>
        </p:nvSpPr>
        <p:spPr>
          <a:xfrm>
            <a:off x="628650" y="273844"/>
            <a:ext cx="5800725" cy="435887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5CF39A5-AF14-5647-B0C3-5F4D439BE72C}"/>
              </a:ext>
            </a:extLst>
          </p:cNvPr>
          <p:cNvSpPr>
            <a:spLocks noGrp="1"/>
          </p:cNvSpPr>
          <p:nvPr>
            <p:ph type="dt" sz="half" idx="10"/>
          </p:nvPr>
        </p:nvSpPr>
        <p:spPr/>
        <p:txBody>
          <a:bodyPr/>
          <a:lstStyle/>
          <a:p>
            <a:fld id="{295C5A11-D4FE-5340-957E-92533EDAB262}" type="datetimeFigureOut">
              <a:rPr lang="en-US" smtClean="0"/>
              <a:t>6/16/2022</a:t>
            </a:fld>
            <a:endParaRPr lang="en-US"/>
          </a:p>
        </p:txBody>
      </p:sp>
      <p:sp>
        <p:nvSpPr>
          <p:cNvPr id="5" name="Footer Placeholder 4">
            <a:extLst>
              <a:ext uri="{FF2B5EF4-FFF2-40B4-BE49-F238E27FC236}">
                <a16:creationId xmlns:a16="http://schemas.microsoft.com/office/drawing/2014/main" id="{48EF1687-E770-1A40-A82C-B7656B361C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9CA15D-FCFD-8441-899D-04A61CC89470}"/>
              </a:ext>
            </a:extLst>
          </p:cNvPr>
          <p:cNvSpPr>
            <a:spLocks noGrp="1"/>
          </p:cNvSpPr>
          <p:nvPr>
            <p:ph type="sldNum" sz="quarter" idx="12"/>
          </p:nvPr>
        </p:nvSpPr>
        <p:spPr/>
        <p:txBody>
          <a:bodyPr/>
          <a:lstStyle/>
          <a:p>
            <a:fld id="{524D4243-FE90-A445-8F16-83926973471A}" type="slidenum">
              <a:rPr lang="en-US" smtClean="0"/>
              <a:t>‹#›</a:t>
            </a:fld>
            <a:endParaRPr lang="en-US"/>
          </a:p>
        </p:txBody>
      </p:sp>
    </p:spTree>
    <p:extLst>
      <p:ext uri="{BB962C8B-B14F-4D97-AF65-F5344CB8AC3E}">
        <p14:creationId xmlns:p14="http://schemas.microsoft.com/office/powerpoint/2010/main" val="902968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975884" name="Rectangle 12"/>
          <p:cNvSpPr>
            <a:spLocks noChangeArrowheads="1"/>
          </p:cNvSpPr>
          <p:nvPr/>
        </p:nvSpPr>
        <p:spPr bwMode="white">
          <a:xfrm rot="10800000">
            <a:off x="0" y="4092796"/>
            <a:ext cx="9144000" cy="394051"/>
          </a:xfrm>
          <a:prstGeom prst="rect">
            <a:avLst/>
          </a:prstGeom>
          <a:gradFill rotWithShape="1">
            <a:gsLst>
              <a:gs pos="0">
                <a:srgbClr val="C0C0C0"/>
              </a:gs>
              <a:gs pos="100000">
                <a:srgbClr val="FFFFFF"/>
              </a:gs>
            </a:gsLst>
            <a:lin ang="5400000" scaled="1"/>
          </a:gradFill>
          <a:ln w="12700" algn="ctr">
            <a:noFill/>
            <a:miter lim="800000"/>
            <a:headEnd/>
            <a:tailEnd/>
          </a:ln>
          <a:effectLst/>
        </p:spPr>
        <p:txBody>
          <a:bodyPr lIns="67500" tIns="35100" rIns="67500" bIns="35100" anchor="ctr">
            <a:spAutoFit/>
          </a:bodyPr>
          <a:lstStyle/>
          <a:p>
            <a:endParaRPr lang="en-US" sz="2100"/>
          </a:p>
        </p:txBody>
      </p:sp>
      <p:sp>
        <p:nvSpPr>
          <p:cNvPr id="975875" name="Rectangle 3"/>
          <p:cNvSpPr>
            <a:spLocks noGrp="1" noChangeArrowheads="1"/>
          </p:cNvSpPr>
          <p:nvPr>
            <p:ph type="ctrTitle"/>
          </p:nvPr>
        </p:nvSpPr>
        <p:spPr>
          <a:xfrm>
            <a:off x="685800" y="1597820"/>
            <a:ext cx="7772400" cy="1102519"/>
          </a:xfrm>
          <a:noFill/>
        </p:spPr>
        <p:txBody>
          <a:bodyPr/>
          <a:lstStyle>
            <a:lvl1pPr algn="ctr">
              <a:defRPr sz="3000"/>
            </a:lvl1pPr>
          </a:lstStyle>
          <a:p>
            <a:r>
              <a:rPr lang="en-US"/>
              <a:t>Click to edit Master title style</a:t>
            </a:r>
          </a:p>
        </p:txBody>
      </p:sp>
      <p:sp>
        <p:nvSpPr>
          <p:cNvPr id="975876" name="Rectangle 4"/>
          <p:cNvSpPr>
            <a:spLocks noGrp="1" noChangeArrowheads="1"/>
          </p:cNvSpPr>
          <p:nvPr>
            <p:ph type="subTitle" idx="1"/>
          </p:nvPr>
        </p:nvSpPr>
        <p:spPr>
          <a:xfrm>
            <a:off x="1371600" y="2914650"/>
            <a:ext cx="6400800" cy="1314450"/>
          </a:xfrm>
        </p:spPr>
        <p:txBody>
          <a:bodyPr/>
          <a:lstStyle>
            <a:lvl1pPr marL="0" indent="0" algn="ctr">
              <a:buFontTx/>
              <a:buNone/>
              <a:defRPr/>
            </a:lvl1pPr>
          </a:lstStyle>
          <a:p>
            <a:r>
              <a:rPr lang="en-US"/>
              <a:t>Click to edit Master subtitle style</a:t>
            </a:r>
          </a:p>
        </p:txBody>
      </p:sp>
      <p:sp>
        <p:nvSpPr>
          <p:cNvPr id="975877" name="Text Box 5"/>
          <p:cNvSpPr txBox="1">
            <a:spLocks noChangeArrowheads="1"/>
          </p:cNvSpPr>
          <p:nvPr/>
        </p:nvSpPr>
        <p:spPr bwMode="white">
          <a:xfrm>
            <a:off x="0" y="4914900"/>
            <a:ext cx="865188" cy="232468"/>
          </a:xfrm>
          <a:prstGeom prst="rect">
            <a:avLst/>
          </a:prstGeom>
          <a:noFill/>
          <a:ln w="9525" algn="ctr">
            <a:noFill/>
            <a:miter lim="800000"/>
            <a:headEnd/>
            <a:tailEnd/>
          </a:ln>
          <a:effectLst/>
        </p:spPr>
        <p:txBody>
          <a:bodyPr lIns="67500" tIns="35100" rIns="67500" bIns="35100">
            <a:spAutoFit/>
          </a:bodyPr>
          <a:lstStyle/>
          <a:p>
            <a:pPr algn="l" defTabSz="342900">
              <a:lnSpc>
                <a:spcPct val="100000"/>
              </a:lnSpc>
              <a:spcBef>
                <a:spcPct val="5000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fld id="{E432CAEB-9A62-4DC0-9384-49C790CA627B}" type="slidenum">
              <a:rPr lang="x-none" sz="1050">
                <a:solidFill>
                  <a:srgbClr val="4D4D4D"/>
                </a:solidFill>
                <a:cs typeface="Arial" charset="0"/>
              </a:rPr>
              <a:pPr algn="l" defTabSz="342900">
                <a:lnSpc>
                  <a:spcPct val="100000"/>
                </a:lnSpc>
                <a:spcBef>
                  <a:spcPct val="5000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t>‹#›</a:t>
            </a:fld>
            <a:endParaRPr lang="en-US" sz="1050">
              <a:solidFill>
                <a:srgbClr val="4D4D4D"/>
              </a:solidFill>
            </a:endParaRPr>
          </a:p>
        </p:txBody>
      </p:sp>
      <p:sp>
        <p:nvSpPr>
          <p:cNvPr id="975883" name="Rectangle 11"/>
          <p:cNvSpPr>
            <a:spLocks noChangeArrowheads="1"/>
          </p:cNvSpPr>
          <p:nvPr/>
        </p:nvSpPr>
        <p:spPr bwMode="white">
          <a:xfrm>
            <a:off x="0" y="603075"/>
            <a:ext cx="9144000" cy="394051"/>
          </a:xfrm>
          <a:prstGeom prst="rect">
            <a:avLst/>
          </a:prstGeom>
          <a:gradFill rotWithShape="1">
            <a:gsLst>
              <a:gs pos="0">
                <a:srgbClr val="C0C0C0"/>
              </a:gs>
              <a:gs pos="100000">
                <a:srgbClr val="FFFFFF"/>
              </a:gs>
            </a:gsLst>
            <a:lin ang="5400000" scaled="1"/>
          </a:gradFill>
          <a:ln w="12700" algn="ctr">
            <a:noFill/>
            <a:miter lim="800000"/>
            <a:headEnd/>
            <a:tailEnd/>
          </a:ln>
          <a:effectLst/>
        </p:spPr>
        <p:txBody>
          <a:bodyPr lIns="67500" tIns="35100" rIns="67500" bIns="35100" anchor="ctr">
            <a:spAutoFit/>
          </a:bodyPr>
          <a:lstStyle/>
          <a:p>
            <a:endParaRPr lang="en-US" sz="2100"/>
          </a:p>
        </p:txBody>
      </p:sp>
      <p:sp>
        <p:nvSpPr>
          <p:cNvPr id="7" name="Rectangle 12"/>
          <p:cNvSpPr>
            <a:spLocks noChangeArrowheads="1"/>
          </p:cNvSpPr>
          <p:nvPr/>
        </p:nvSpPr>
        <p:spPr bwMode="white">
          <a:xfrm rot="10800000">
            <a:off x="-4" y="4972050"/>
            <a:ext cx="440267" cy="171450"/>
          </a:xfrm>
          <a:prstGeom prst="rect">
            <a:avLst/>
          </a:prstGeom>
          <a:gradFill flip="none" rotWithShape="1">
            <a:gsLst>
              <a:gs pos="0">
                <a:srgbClr val="C0C0C0"/>
              </a:gs>
              <a:gs pos="100000">
                <a:srgbClr val="C8C8C8"/>
              </a:gs>
            </a:gsLst>
            <a:lin ang="5400000" scaled="1"/>
            <a:tileRect/>
          </a:gradFill>
          <a:ln w="12700" algn="ctr">
            <a:noFill/>
            <a:miter lim="800000"/>
            <a:headEnd/>
            <a:tailEnd/>
          </a:ln>
          <a:effectLst/>
        </p:spPr>
        <p:txBody>
          <a:bodyPr lIns="67500" tIns="35100" rIns="67500" bIns="35100" anchor="ctr">
            <a:noAutofit/>
          </a:bodyPr>
          <a:lstStyle/>
          <a:p>
            <a:endParaRPr lang="en-US" sz="2100"/>
          </a:p>
        </p:txBody>
      </p:sp>
      <p:sp>
        <p:nvSpPr>
          <p:cNvPr id="8" name="Text Placeholder 2"/>
          <p:cNvSpPr>
            <a:spLocks noGrp="1"/>
          </p:cNvSpPr>
          <p:nvPr>
            <p:ph type="body" sz="quarter" idx="10" hasCustomPrompt="1"/>
          </p:nvPr>
        </p:nvSpPr>
        <p:spPr>
          <a:xfrm>
            <a:off x="0" y="4883151"/>
            <a:ext cx="9144000" cy="260350"/>
          </a:xfrm>
        </p:spPr>
        <p:txBody>
          <a:bodyPr/>
          <a:lstStyle>
            <a:lvl1pPr marL="0" indent="0">
              <a:buNone/>
              <a:tabLst>
                <a:tab pos="6686550" algn="r"/>
              </a:tabLst>
              <a:defRPr sz="1350" baseline="0">
                <a:solidFill>
                  <a:schemeClr val="tx2"/>
                </a:solidFill>
              </a:defRPr>
            </a:lvl1pPr>
            <a:lvl2pPr marL="342900" indent="0">
              <a:buNone/>
              <a:defRPr sz="1500">
                <a:solidFill>
                  <a:schemeClr val="tx2"/>
                </a:solidFill>
              </a:defRPr>
            </a:lvl2pPr>
            <a:lvl3pPr marL="685800" indent="0">
              <a:buNone/>
              <a:defRPr sz="1350">
                <a:solidFill>
                  <a:schemeClr val="tx2"/>
                </a:solidFill>
              </a:defRPr>
            </a:lvl3pPr>
            <a:lvl4pPr marL="1028700" indent="0">
              <a:buNone/>
              <a:defRPr sz="1200">
                <a:solidFill>
                  <a:schemeClr val="tx2"/>
                </a:solidFill>
              </a:defRPr>
            </a:lvl4pPr>
            <a:lvl5pPr marL="1371600" indent="0">
              <a:buNone/>
              <a:defRPr sz="1200">
                <a:solidFill>
                  <a:schemeClr val="tx2"/>
                </a:solidFill>
              </a:defRPr>
            </a:lvl5pPr>
          </a:lstStyle>
          <a:p>
            <a:pPr lvl="0"/>
            <a:r>
              <a:rPr lang="en-US" dirty="0"/>
              <a:t>Place	Date</a:t>
            </a:r>
          </a:p>
        </p:txBody>
      </p:sp>
    </p:spTree>
    <p:extLst>
      <p:ext uri="{BB962C8B-B14F-4D97-AF65-F5344CB8AC3E}">
        <p14:creationId xmlns:p14="http://schemas.microsoft.com/office/powerpoint/2010/main" val="1861115524"/>
      </p:ext>
    </p:extLst>
  </p:cSld>
  <p:clrMapOvr>
    <a:masterClrMapping/>
  </p:clrMapOvr>
  <p:transition spd="slow"/>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Slide_Top">
    <p:spTree>
      <p:nvGrpSpPr>
        <p:cNvPr id="1" name=""/>
        <p:cNvGrpSpPr/>
        <p:nvPr/>
      </p:nvGrpSpPr>
      <p:grpSpPr>
        <a:xfrm>
          <a:off x="0" y="0"/>
          <a:ext cx="0" cy="0"/>
          <a:chOff x="0" y="0"/>
          <a:chExt cx="0" cy="0"/>
        </a:xfrm>
      </p:grpSpPr>
      <p:sp>
        <p:nvSpPr>
          <p:cNvPr id="975884" name="Rectangle 12"/>
          <p:cNvSpPr>
            <a:spLocks noChangeArrowheads="1"/>
          </p:cNvSpPr>
          <p:nvPr/>
        </p:nvSpPr>
        <p:spPr bwMode="white">
          <a:xfrm rot="10800000">
            <a:off x="0" y="1257300"/>
            <a:ext cx="9144000" cy="3886200"/>
          </a:xfrm>
          <a:prstGeom prst="rect">
            <a:avLst/>
          </a:prstGeom>
          <a:gradFill rotWithShape="1">
            <a:gsLst>
              <a:gs pos="0">
                <a:srgbClr val="C0C0C0"/>
              </a:gs>
              <a:gs pos="100000">
                <a:srgbClr val="FFFFFF"/>
              </a:gs>
            </a:gsLst>
            <a:lin ang="5400000" scaled="1"/>
          </a:gradFill>
          <a:ln w="12700" algn="ctr">
            <a:noFill/>
            <a:miter lim="800000"/>
            <a:headEnd/>
            <a:tailEnd/>
          </a:ln>
          <a:effectLst/>
        </p:spPr>
        <p:txBody>
          <a:bodyPr lIns="67500" tIns="35100" rIns="67500" bIns="35100" anchor="ctr">
            <a:noAutofit/>
          </a:bodyPr>
          <a:lstStyle/>
          <a:p>
            <a:endParaRPr lang="en-US" sz="2100"/>
          </a:p>
        </p:txBody>
      </p:sp>
      <p:sp>
        <p:nvSpPr>
          <p:cNvPr id="975875" name="Rectangle 3"/>
          <p:cNvSpPr>
            <a:spLocks noGrp="1" noChangeArrowheads="1"/>
          </p:cNvSpPr>
          <p:nvPr>
            <p:ph type="ctrTitle"/>
          </p:nvPr>
        </p:nvSpPr>
        <p:spPr>
          <a:xfrm>
            <a:off x="685800" y="726282"/>
            <a:ext cx="7772400" cy="1102519"/>
          </a:xfrm>
          <a:noFill/>
        </p:spPr>
        <p:txBody>
          <a:bodyPr/>
          <a:lstStyle>
            <a:lvl1pPr algn="ctr">
              <a:defRPr sz="3000">
                <a:solidFill>
                  <a:srgbClr val="000099"/>
                </a:solidFill>
              </a:defRPr>
            </a:lvl1pPr>
          </a:lstStyle>
          <a:p>
            <a:r>
              <a:rPr lang="en-US" dirty="0"/>
              <a:t>Click to edit Master title style</a:t>
            </a:r>
          </a:p>
        </p:txBody>
      </p:sp>
      <p:sp>
        <p:nvSpPr>
          <p:cNvPr id="975876" name="Rectangle 4"/>
          <p:cNvSpPr>
            <a:spLocks noGrp="1" noChangeArrowheads="1"/>
          </p:cNvSpPr>
          <p:nvPr>
            <p:ph type="subTitle" idx="1"/>
          </p:nvPr>
        </p:nvSpPr>
        <p:spPr>
          <a:xfrm>
            <a:off x="1371600" y="2000250"/>
            <a:ext cx="6400800" cy="1314450"/>
          </a:xfrm>
        </p:spPr>
        <p:txBody>
          <a:bodyPr/>
          <a:lstStyle>
            <a:lvl1pPr marL="0" indent="0" algn="ctr">
              <a:buFontTx/>
              <a:buNone/>
              <a:defRPr/>
            </a:lvl1pPr>
          </a:lstStyle>
          <a:p>
            <a:r>
              <a:rPr lang="en-US"/>
              <a:t>Click to edit Master subtitle style</a:t>
            </a:r>
            <a:endParaRPr lang="en-US" dirty="0"/>
          </a:p>
        </p:txBody>
      </p:sp>
      <p:sp>
        <p:nvSpPr>
          <p:cNvPr id="975877" name="Text Box 5"/>
          <p:cNvSpPr txBox="1">
            <a:spLocks noChangeArrowheads="1"/>
          </p:cNvSpPr>
          <p:nvPr/>
        </p:nvSpPr>
        <p:spPr bwMode="white">
          <a:xfrm>
            <a:off x="4" y="4914900"/>
            <a:ext cx="865188" cy="232468"/>
          </a:xfrm>
          <a:prstGeom prst="rect">
            <a:avLst/>
          </a:prstGeom>
          <a:noFill/>
          <a:ln w="9525" algn="ctr">
            <a:noFill/>
            <a:miter lim="800000"/>
            <a:headEnd/>
            <a:tailEnd/>
          </a:ln>
          <a:effectLst/>
        </p:spPr>
        <p:txBody>
          <a:bodyPr lIns="67500" tIns="35100" rIns="67500" bIns="35100">
            <a:spAutoFit/>
          </a:bodyPr>
          <a:lstStyle/>
          <a:p>
            <a:pPr algn="l" defTabSz="342900">
              <a:lnSpc>
                <a:spcPct val="100000"/>
              </a:lnSpc>
              <a:spcBef>
                <a:spcPct val="5000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fld id="{E432CAEB-9A62-4DC0-9384-49C790CA627B}" type="slidenum">
              <a:rPr lang="x-none" sz="1050">
                <a:solidFill>
                  <a:srgbClr val="4D4D4D"/>
                </a:solidFill>
                <a:cs typeface="Arial" charset="0"/>
              </a:rPr>
              <a:pPr algn="l" defTabSz="342900">
                <a:lnSpc>
                  <a:spcPct val="100000"/>
                </a:lnSpc>
                <a:spcBef>
                  <a:spcPct val="5000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t>‹#›</a:t>
            </a:fld>
            <a:endParaRPr lang="en-US" sz="1050" dirty="0">
              <a:solidFill>
                <a:srgbClr val="4D4D4D"/>
              </a:solidFill>
            </a:endParaRPr>
          </a:p>
        </p:txBody>
      </p:sp>
      <p:sp>
        <p:nvSpPr>
          <p:cNvPr id="975883" name="Rectangle 11"/>
          <p:cNvSpPr>
            <a:spLocks noChangeArrowheads="1"/>
          </p:cNvSpPr>
          <p:nvPr/>
        </p:nvSpPr>
        <p:spPr bwMode="white">
          <a:xfrm>
            <a:off x="0" y="0"/>
            <a:ext cx="9144000" cy="1085850"/>
          </a:xfrm>
          <a:prstGeom prst="rect">
            <a:avLst/>
          </a:prstGeom>
          <a:gradFill rotWithShape="1">
            <a:gsLst>
              <a:gs pos="0">
                <a:srgbClr val="C0C0C0"/>
              </a:gs>
              <a:gs pos="100000">
                <a:srgbClr val="FFFFFF"/>
              </a:gs>
            </a:gsLst>
            <a:lin ang="5400000" scaled="1"/>
          </a:gradFill>
          <a:ln w="12700" algn="ctr">
            <a:noFill/>
            <a:miter lim="800000"/>
            <a:headEnd/>
            <a:tailEnd/>
          </a:ln>
          <a:effectLst/>
        </p:spPr>
        <p:txBody>
          <a:bodyPr lIns="67500" tIns="35100" rIns="67500" bIns="35100" anchor="ctr">
            <a:noAutofit/>
          </a:bodyPr>
          <a:lstStyle/>
          <a:p>
            <a:endParaRPr lang="en-US" sz="2100"/>
          </a:p>
        </p:txBody>
      </p:sp>
      <p:sp>
        <p:nvSpPr>
          <p:cNvPr id="7" name="Rectangle 12"/>
          <p:cNvSpPr>
            <a:spLocks noChangeArrowheads="1"/>
          </p:cNvSpPr>
          <p:nvPr/>
        </p:nvSpPr>
        <p:spPr bwMode="white">
          <a:xfrm rot="10800000">
            <a:off x="1" y="4914900"/>
            <a:ext cx="440267" cy="228600"/>
          </a:xfrm>
          <a:prstGeom prst="rect">
            <a:avLst/>
          </a:prstGeom>
          <a:gradFill flip="none" rotWithShape="1">
            <a:gsLst>
              <a:gs pos="0">
                <a:srgbClr val="C0C0C0"/>
              </a:gs>
              <a:gs pos="100000">
                <a:srgbClr val="C8C8C8"/>
              </a:gs>
            </a:gsLst>
            <a:lin ang="5400000" scaled="1"/>
            <a:tileRect/>
          </a:gradFill>
          <a:ln w="12700" algn="ctr">
            <a:noFill/>
            <a:miter lim="800000"/>
            <a:headEnd/>
            <a:tailEnd/>
          </a:ln>
          <a:effectLst/>
        </p:spPr>
        <p:txBody>
          <a:bodyPr lIns="67500" tIns="35100" rIns="67500" bIns="35100" anchor="ctr">
            <a:noAutofit/>
          </a:bodyPr>
          <a:lstStyle/>
          <a:p>
            <a:endParaRPr lang="en-US" sz="2100"/>
          </a:p>
        </p:txBody>
      </p:sp>
      <p:sp>
        <p:nvSpPr>
          <p:cNvPr id="3" name="Text Placeholder 2"/>
          <p:cNvSpPr>
            <a:spLocks noGrp="1"/>
          </p:cNvSpPr>
          <p:nvPr>
            <p:ph type="body" sz="quarter" idx="10" hasCustomPrompt="1"/>
          </p:nvPr>
        </p:nvSpPr>
        <p:spPr>
          <a:xfrm>
            <a:off x="0" y="4883151"/>
            <a:ext cx="9144000" cy="260350"/>
          </a:xfrm>
        </p:spPr>
        <p:txBody>
          <a:bodyPr/>
          <a:lstStyle>
            <a:lvl1pPr marL="0" indent="0">
              <a:buNone/>
              <a:tabLst>
                <a:tab pos="6686550" algn="r"/>
              </a:tabLst>
              <a:defRPr sz="1350" baseline="0">
                <a:solidFill>
                  <a:schemeClr val="tx2"/>
                </a:solidFill>
              </a:defRPr>
            </a:lvl1pPr>
            <a:lvl2pPr marL="342900" indent="0">
              <a:buNone/>
              <a:defRPr sz="1500">
                <a:solidFill>
                  <a:schemeClr val="tx2"/>
                </a:solidFill>
              </a:defRPr>
            </a:lvl2pPr>
            <a:lvl3pPr marL="685800" indent="0">
              <a:buNone/>
              <a:defRPr sz="1350">
                <a:solidFill>
                  <a:schemeClr val="tx2"/>
                </a:solidFill>
              </a:defRPr>
            </a:lvl3pPr>
            <a:lvl4pPr marL="1028700" indent="0">
              <a:buNone/>
              <a:defRPr sz="1200">
                <a:solidFill>
                  <a:schemeClr val="tx2"/>
                </a:solidFill>
              </a:defRPr>
            </a:lvl4pPr>
            <a:lvl5pPr marL="1371600" indent="0">
              <a:buNone/>
              <a:defRPr sz="1200">
                <a:solidFill>
                  <a:schemeClr val="tx2"/>
                </a:solidFill>
              </a:defRPr>
            </a:lvl5pPr>
          </a:lstStyle>
          <a:p>
            <a:pPr lvl="0"/>
            <a:r>
              <a:rPr lang="en-US" dirty="0"/>
              <a:t>Place	Date</a:t>
            </a:r>
          </a:p>
        </p:txBody>
      </p:sp>
    </p:spTree>
    <p:extLst>
      <p:ext uri="{BB962C8B-B14F-4D97-AF65-F5344CB8AC3E}">
        <p14:creationId xmlns:p14="http://schemas.microsoft.com/office/powerpoint/2010/main" val="3635381870"/>
      </p:ext>
    </p:extLst>
  </p:cSld>
  <p:clrMapOvr>
    <a:masterClrMapping/>
  </p:clrMapOvr>
  <p:transition spd="slow"/>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a:solidFill>
                  <a:srgbClr val="000099"/>
                </a:solidFill>
              </a:defRPr>
            </a:lvl1pPr>
          </a:lstStyle>
          <a:p>
            <a:r>
              <a:rPr lang="en-US" dirty="0"/>
              <a:t>Click to edit Master title style</a:t>
            </a:r>
          </a:p>
        </p:txBody>
      </p:sp>
      <p:sp>
        <p:nvSpPr>
          <p:cNvPr id="3" name="Content Placeholder 2"/>
          <p:cNvSpPr>
            <a:spLocks noGrp="1"/>
          </p:cNvSpPr>
          <p:nvPr>
            <p:ph idx="1"/>
          </p:nvPr>
        </p:nvSpPr>
        <p:spPr>
          <a:xfrm>
            <a:off x="228600" y="646347"/>
            <a:ext cx="8763000" cy="3771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85128611"/>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99"/>
                </a:solidFill>
              </a:defRPr>
            </a:lvl1pPr>
          </a:lstStyle>
          <a:p>
            <a:r>
              <a:rPr lang="en-US" dirty="0"/>
              <a:t>Click to edit Master title style</a:t>
            </a:r>
          </a:p>
        </p:txBody>
      </p:sp>
      <p:sp>
        <p:nvSpPr>
          <p:cNvPr id="3" name="Content Placeholder 2"/>
          <p:cNvSpPr>
            <a:spLocks noGrp="1"/>
          </p:cNvSpPr>
          <p:nvPr>
            <p:ph sz="half" idx="1"/>
          </p:nvPr>
        </p:nvSpPr>
        <p:spPr>
          <a:xfrm>
            <a:off x="228600" y="648930"/>
            <a:ext cx="4305300" cy="37719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86300" y="648928"/>
            <a:ext cx="4305300" cy="37719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3038797"/>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99"/>
                </a:solidFill>
              </a:defRPr>
            </a:lvl1pPr>
          </a:lstStyle>
          <a:p>
            <a:r>
              <a:rPr lang="en-US" dirty="0"/>
              <a:t>Click to edit Master title style</a:t>
            </a:r>
          </a:p>
        </p:txBody>
      </p:sp>
    </p:spTree>
    <p:extLst>
      <p:ext uri="{BB962C8B-B14F-4D97-AF65-F5344CB8AC3E}">
        <p14:creationId xmlns:p14="http://schemas.microsoft.com/office/powerpoint/2010/main" val="2642467163"/>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3715603"/>
      </p:ext>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1713711366"/>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228600" y="648933"/>
            <a:ext cx="8763000" cy="3771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1339088"/>
      </p:ext>
    </p:extLst>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614002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1A8596-EF26-AA4A-A527-0B7BB4256EE6}"/>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BCA043E-FA2F-054B-B930-F4DA34586002}"/>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CB73297-794B-6141-97DA-680FA406AE96}"/>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95C5A11-D4FE-5340-957E-92533EDAB262}" type="datetimeFigureOut">
              <a:rPr lang="en-US" smtClean="0"/>
              <a:t>6/16/2022</a:t>
            </a:fld>
            <a:endParaRPr lang="en-US"/>
          </a:p>
        </p:txBody>
      </p:sp>
      <p:sp>
        <p:nvSpPr>
          <p:cNvPr id="5" name="Footer Placeholder 4">
            <a:extLst>
              <a:ext uri="{FF2B5EF4-FFF2-40B4-BE49-F238E27FC236}">
                <a16:creationId xmlns:a16="http://schemas.microsoft.com/office/drawing/2014/main" id="{383F511A-639C-9D40-AA8C-5D08CF8B6CBF}"/>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D2D05D5-C766-1346-B011-D9581183159E}"/>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24D4243-FE90-A445-8F16-83926973471A}" type="slidenum">
              <a:rPr lang="en-US" smtClean="0"/>
              <a:t>‹#›</a:t>
            </a:fld>
            <a:endParaRPr lang="en-US"/>
          </a:p>
        </p:txBody>
      </p:sp>
    </p:spTree>
    <p:extLst>
      <p:ext uri="{BB962C8B-B14F-4D97-AF65-F5344CB8AC3E}">
        <p14:creationId xmlns:p14="http://schemas.microsoft.com/office/powerpoint/2010/main" val="39674786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51618" name="Rectangle 2"/>
          <p:cNvSpPr>
            <a:spLocks noGrp="1" noChangeArrowheads="1"/>
          </p:cNvSpPr>
          <p:nvPr>
            <p:ph type="title"/>
          </p:nvPr>
        </p:nvSpPr>
        <p:spPr bwMode="white">
          <a:xfrm>
            <a:off x="57150" y="57151"/>
            <a:ext cx="9029701" cy="5865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 name="Rectangle 9"/>
          <p:cNvSpPr/>
          <p:nvPr/>
        </p:nvSpPr>
        <p:spPr bwMode="auto">
          <a:xfrm>
            <a:off x="-2" y="0"/>
            <a:ext cx="9150351" cy="571500"/>
          </a:xfrm>
          <a:prstGeom prst="rect">
            <a:avLst/>
          </a:prstGeom>
          <a:no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marL="0" marR="0" indent="0" algn="ctr" defTabSz="685800" rtl="0" eaLnBrk="1" fontAlgn="base" latinLnBrk="0" hangingPunct="1">
              <a:lnSpc>
                <a:spcPct val="85000"/>
              </a:lnSpc>
              <a:spcBef>
                <a:spcPct val="0"/>
              </a:spcBef>
              <a:spcAft>
                <a:spcPct val="0"/>
              </a:spcAft>
              <a:buClrTx/>
              <a:buSzTx/>
              <a:buFontTx/>
              <a:buNone/>
              <a:tabLst/>
            </a:pPr>
            <a:endParaRPr kumimoji="0" lang="en-US" sz="2100" b="0" i="0" u="none" strike="noStrike" cap="none" normalizeH="0" baseline="0" dirty="0">
              <a:ln>
                <a:noFill/>
              </a:ln>
              <a:solidFill>
                <a:srgbClr val="A42700"/>
              </a:solidFill>
              <a:effectLst/>
              <a:latin typeface="Arial" charset="0"/>
            </a:endParaRPr>
          </a:p>
        </p:txBody>
      </p:sp>
      <p:sp>
        <p:nvSpPr>
          <p:cNvPr id="751619" name="Rectangle 3"/>
          <p:cNvSpPr>
            <a:spLocks noGrp="1" noChangeArrowheads="1"/>
          </p:cNvSpPr>
          <p:nvPr>
            <p:ph type="body" idx="1"/>
          </p:nvPr>
        </p:nvSpPr>
        <p:spPr bwMode="auto">
          <a:xfrm>
            <a:off x="228600" y="914400"/>
            <a:ext cx="8763000" cy="3771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51671" name="Text Box 55"/>
          <p:cNvSpPr txBox="1">
            <a:spLocks noChangeArrowheads="1"/>
          </p:cNvSpPr>
          <p:nvPr/>
        </p:nvSpPr>
        <p:spPr bwMode="white">
          <a:xfrm>
            <a:off x="0" y="4957762"/>
            <a:ext cx="865188" cy="209385"/>
          </a:xfrm>
          <a:prstGeom prst="rect">
            <a:avLst/>
          </a:prstGeom>
          <a:noFill/>
          <a:ln w="9525" algn="ctr">
            <a:noFill/>
            <a:miter lim="800000"/>
            <a:headEnd/>
            <a:tailEnd/>
          </a:ln>
          <a:effectLst/>
        </p:spPr>
        <p:txBody>
          <a:bodyPr lIns="67500" tIns="35100" rIns="67500" bIns="35100">
            <a:spAutoFit/>
          </a:bodyPr>
          <a:lstStyle/>
          <a:p>
            <a:pPr algn="l" defTabSz="342900">
              <a:lnSpc>
                <a:spcPct val="100000"/>
              </a:lnSpc>
              <a:spcBef>
                <a:spcPct val="5000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fld id="{6C99DAC5-EEB5-4372-8AA8-DAA2EC021FBD}" type="slidenum">
              <a:rPr lang="x-none" sz="900">
                <a:solidFill>
                  <a:srgbClr val="4D4D4D"/>
                </a:solidFill>
                <a:cs typeface="Arial" charset="0"/>
              </a:rPr>
              <a:pPr algn="l" defTabSz="342900">
                <a:lnSpc>
                  <a:spcPct val="100000"/>
                </a:lnSpc>
                <a:spcBef>
                  <a:spcPct val="5000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t>‹#›</a:t>
            </a:fld>
            <a:endParaRPr lang="en-US" sz="900">
              <a:solidFill>
                <a:srgbClr val="4D4D4D"/>
              </a:solidFill>
            </a:endParaRPr>
          </a:p>
        </p:txBody>
      </p:sp>
      <p:sp>
        <p:nvSpPr>
          <p:cNvPr id="11" name="Google Shape;8;p1">
            <a:extLst>
              <a:ext uri="{FF2B5EF4-FFF2-40B4-BE49-F238E27FC236}">
                <a16:creationId xmlns:a16="http://schemas.microsoft.com/office/drawing/2014/main" id="{27F8009E-A7F7-AB62-B5AB-EC93708E32CC}"/>
              </a:ext>
            </a:extLst>
          </p:cNvPr>
          <p:cNvSpPr txBox="1">
            <a:spLocks noGrp="1"/>
          </p:cNvSpPr>
          <p:nvPr>
            <p:ph type="sldNum" idx="4"/>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276234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ransition spd="slow"/>
  <p:hf hdr="0" ftr="0" dt="0"/>
  <p:txStyles>
    <p:titleStyle>
      <a:lvl1pPr algn="l" rtl="0" eaLnBrk="1" fontAlgn="base" hangingPunct="1">
        <a:lnSpc>
          <a:spcPct val="85000"/>
        </a:lnSpc>
        <a:spcBef>
          <a:spcPct val="0"/>
        </a:spcBef>
        <a:spcAft>
          <a:spcPct val="0"/>
        </a:spcAft>
        <a:defRPr sz="2400">
          <a:solidFill>
            <a:srgbClr val="000099"/>
          </a:solidFill>
          <a:latin typeface="+mj-lt"/>
          <a:ea typeface="+mj-ea"/>
          <a:cs typeface="+mj-cs"/>
        </a:defRPr>
      </a:lvl1pPr>
      <a:lvl2pPr algn="l" rtl="0" eaLnBrk="1" fontAlgn="base" hangingPunct="1">
        <a:lnSpc>
          <a:spcPct val="85000"/>
        </a:lnSpc>
        <a:spcBef>
          <a:spcPct val="0"/>
        </a:spcBef>
        <a:spcAft>
          <a:spcPct val="0"/>
        </a:spcAft>
        <a:defRPr sz="2100">
          <a:solidFill>
            <a:srgbClr val="A42700"/>
          </a:solidFill>
          <a:latin typeface="Arial" charset="0"/>
        </a:defRPr>
      </a:lvl2pPr>
      <a:lvl3pPr algn="l" rtl="0" eaLnBrk="1" fontAlgn="base" hangingPunct="1">
        <a:lnSpc>
          <a:spcPct val="85000"/>
        </a:lnSpc>
        <a:spcBef>
          <a:spcPct val="0"/>
        </a:spcBef>
        <a:spcAft>
          <a:spcPct val="0"/>
        </a:spcAft>
        <a:defRPr sz="2100">
          <a:solidFill>
            <a:srgbClr val="A42700"/>
          </a:solidFill>
          <a:latin typeface="Arial" charset="0"/>
        </a:defRPr>
      </a:lvl3pPr>
      <a:lvl4pPr algn="l" rtl="0" eaLnBrk="1" fontAlgn="base" hangingPunct="1">
        <a:lnSpc>
          <a:spcPct val="85000"/>
        </a:lnSpc>
        <a:spcBef>
          <a:spcPct val="0"/>
        </a:spcBef>
        <a:spcAft>
          <a:spcPct val="0"/>
        </a:spcAft>
        <a:defRPr sz="2100">
          <a:solidFill>
            <a:srgbClr val="A42700"/>
          </a:solidFill>
          <a:latin typeface="Arial" charset="0"/>
        </a:defRPr>
      </a:lvl4pPr>
      <a:lvl5pPr algn="l" rtl="0" eaLnBrk="1" fontAlgn="base" hangingPunct="1">
        <a:lnSpc>
          <a:spcPct val="85000"/>
        </a:lnSpc>
        <a:spcBef>
          <a:spcPct val="0"/>
        </a:spcBef>
        <a:spcAft>
          <a:spcPct val="0"/>
        </a:spcAft>
        <a:defRPr sz="2100">
          <a:solidFill>
            <a:srgbClr val="A42700"/>
          </a:solidFill>
          <a:latin typeface="Arial" charset="0"/>
        </a:defRPr>
      </a:lvl5pPr>
      <a:lvl6pPr marL="342900" algn="l" rtl="0" eaLnBrk="1" fontAlgn="base" hangingPunct="1">
        <a:lnSpc>
          <a:spcPct val="85000"/>
        </a:lnSpc>
        <a:spcBef>
          <a:spcPct val="0"/>
        </a:spcBef>
        <a:spcAft>
          <a:spcPct val="0"/>
        </a:spcAft>
        <a:defRPr sz="2100">
          <a:solidFill>
            <a:srgbClr val="A42700"/>
          </a:solidFill>
          <a:latin typeface="Arial" charset="0"/>
        </a:defRPr>
      </a:lvl6pPr>
      <a:lvl7pPr marL="685800" algn="l" rtl="0" eaLnBrk="1" fontAlgn="base" hangingPunct="1">
        <a:lnSpc>
          <a:spcPct val="85000"/>
        </a:lnSpc>
        <a:spcBef>
          <a:spcPct val="0"/>
        </a:spcBef>
        <a:spcAft>
          <a:spcPct val="0"/>
        </a:spcAft>
        <a:defRPr sz="2100">
          <a:solidFill>
            <a:srgbClr val="A42700"/>
          </a:solidFill>
          <a:latin typeface="Arial" charset="0"/>
        </a:defRPr>
      </a:lvl7pPr>
      <a:lvl8pPr marL="1028700" algn="l" rtl="0" eaLnBrk="1" fontAlgn="base" hangingPunct="1">
        <a:lnSpc>
          <a:spcPct val="85000"/>
        </a:lnSpc>
        <a:spcBef>
          <a:spcPct val="0"/>
        </a:spcBef>
        <a:spcAft>
          <a:spcPct val="0"/>
        </a:spcAft>
        <a:defRPr sz="2100">
          <a:solidFill>
            <a:srgbClr val="A42700"/>
          </a:solidFill>
          <a:latin typeface="Arial" charset="0"/>
        </a:defRPr>
      </a:lvl8pPr>
      <a:lvl9pPr marL="1371600" algn="l" rtl="0" eaLnBrk="1" fontAlgn="base" hangingPunct="1">
        <a:lnSpc>
          <a:spcPct val="85000"/>
        </a:lnSpc>
        <a:spcBef>
          <a:spcPct val="0"/>
        </a:spcBef>
        <a:spcAft>
          <a:spcPct val="0"/>
        </a:spcAft>
        <a:defRPr sz="2100">
          <a:solidFill>
            <a:srgbClr val="A42700"/>
          </a:solidFill>
          <a:latin typeface="Arial" charset="0"/>
        </a:defRPr>
      </a:lvl9pPr>
    </p:titleStyle>
    <p:bodyStyle>
      <a:lvl1pPr marL="257175" indent="-257175" algn="l" rtl="0" eaLnBrk="1" fontAlgn="base" hangingPunct="1">
        <a:spcBef>
          <a:spcPct val="20000"/>
        </a:spcBef>
        <a:spcAft>
          <a:spcPct val="0"/>
        </a:spcAft>
        <a:buChar char="•"/>
        <a:defRPr sz="2400">
          <a:solidFill>
            <a:srgbClr val="000000"/>
          </a:solidFill>
          <a:latin typeface="+mn-lt"/>
          <a:ea typeface="+mn-ea"/>
          <a:cs typeface="+mn-cs"/>
        </a:defRPr>
      </a:lvl1pPr>
      <a:lvl2pPr marL="557213" indent="-214313" algn="l" rtl="0" eaLnBrk="1" fontAlgn="base" hangingPunct="1">
        <a:spcBef>
          <a:spcPct val="20000"/>
        </a:spcBef>
        <a:spcAft>
          <a:spcPct val="0"/>
        </a:spcAft>
        <a:buChar char="–"/>
        <a:defRPr sz="2100">
          <a:solidFill>
            <a:srgbClr val="000000"/>
          </a:solidFill>
          <a:latin typeface="+mn-lt"/>
          <a:cs typeface="+mn-cs"/>
        </a:defRPr>
      </a:lvl2pPr>
      <a:lvl3pPr marL="857250" indent="-171450" algn="l" rtl="0" eaLnBrk="1" fontAlgn="base" hangingPunct="1">
        <a:spcBef>
          <a:spcPct val="20000"/>
        </a:spcBef>
        <a:spcAft>
          <a:spcPct val="0"/>
        </a:spcAft>
        <a:buChar char="•"/>
        <a:defRPr sz="1800">
          <a:solidFill>
            <a:srgbClr val="000000"/>
          </a:solidFill>
          <a:latin typeface="+mn-lt"/>
          <a:cs typeface="+mn-cs"/>
        </a:defRPr>
      </a:lvl3pPr>
      <a:lvl4pPr marL="1200150" indent="-171450" algn="l" rtl="0" eaLnBrk="1" fontAlgn="base" hangingPunct="1">
        <a:spcBef>
          <a:spcPct val="20000"/>
        </a:spcBef>
        <a:spcAft>
          <a:spcPct val="0"/>
        </a:spcAft>
        <a:buChar char="–"/>
        <a:defRPr sz="1500">
          <a:solidFill>
            <a:srgbClr val="000000"/>
          </a:solidFill>
          <a:latin typeface="+mn-lt"/>
          <a:cs typeface="+mn-cs"/>
        </a:defRPr>
      </a:lvl4pPr>
      <a:lvl5pPr marL="1543050" indent="-171450" algn="l" rtl="0" eaLnBrk="1" fontAlgn="base" hangingPunct="1">
        <a:spcBef>
          <a:spcPct val="20000"/>
        </a:spcBef>
        <a:spcAft>
          <a:spcPct val="0"/>
        </a:spcAft>
        <a:buChar char="»"/>
        <a:defRPr sz="1500">
          <a:solidFill>
            <a:srgbClr val="000000"/>
          </a:solidFill>
          <a:latin typeface="+mn-lt"/>
          <a:cs typeface="+mn-cs"/>
        </a:defRPr>
      </a:lvl5pPr>
      <a:lvl6pPr marL="1885950" indent="-171450" algn="l" rtl="0" eaLnBrk="1" fontAlgn="base" hangingPunct="1">
        <a:spcBef>
          <a:spcPct val="20000"/>
        </a:spcBef>
        <a:spcAft>
          <a:spcPct val="0"/>
        </a:spcAft>
        <a:buChar char="»"/>
        <a:defRPr sz="1500">
          <a:solidFill>
            <a:srgbClr val="000000"/>
          </a:solidFill>
          <a:latin typeface="+mn-lt"/>
          <a:cs typeface="+mn-cs"/>
        </a:defRPr>
      </a:lvl6pPr>
      <a:lvl7pPr marL="2228850" indent="-171450" algn="l" rtl="0" eaLnBrk="1" fontAlgn="base" hangingPunct="1">
        <a:spcBef>
          <a:spcPct val="20000"/>
        </a:spcBef>
        <a:spcAft>
          <a:spcPct val="0"/>
        </a:spcAft>
        <a:buChar char="»"/>
        <a:defRPr sz="1500">
          <a:solidFill>
            <a:srgbClr val="000000"/>
          </a:solidFill>
          <a:latin typeface="+mn-lt"/>
          <a:cs typeface="+mn-cs"/>
        </a:defRPr>
      </a:lvl7pPr>
      <a:lvl8pPr marL="2571750" indent="-171450" algn="l" rtl="0" eaLnBrk="1" fontAlgn="base" hangingPunct="1">
        <a:spcBef>
          <a:spcPct val="20000"/>
        </a:spcBef>
        <a:spcAft>
          <a:spcPct val="0"/>
        </a:spcAft>
        <a:buChar char="»"/>
        <a:defRPr sz="1500">
          <a:solidFill>
            <a:srgbClr val="000000"/>
          </a:solidFill>
          <a:latin typeface="+mn-lt"/>
          <a:cs typeface="+mn-cs"/>
        </a:defRPr>
      </a:lvl8pPr>
      <a:lvl9pPr marL="2914650" indent="-171450" algn="l" rtl="0" eaLnBrk="1" fontAlgn="base" hangingPunct="1">
        <a:spcBef>
          <a:spcPct val="20000"/>
        </a:spcBef>
        <a:spcAft>
          <a:spcPct val="0"/>
        </a:spcAft>
        <a:buChar char="»"/>
        <a:defRPr sz="1500">
          <a:solidFill>
            <a:srgbClr val="000000"/>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7.png"/><Relationship Id="rId7" Type="http://schemas.openxmlformats.org/officeDocument/2006/relationships/image" Target="../media/image91.png"/><Relationship Id="rId2" Type="http://schemas.openxmlformats.org/officeDocument/2006/relationships/notesSlide" Target="../notesSlides/notesSlide93.xml"/><Relationship Id="rId1" Type="http://schemas.openxmlformats.org/officeDocument/2006/relationships/slideLayout" Target="../slideLayouts/slideLayout25.xml"/><Relationship Id="rId6" Type="http://schemas.openxmlformats.org/officeDocument/2006/relationships/image" Target="../media/image44.png"/><Relationship Id="rId5" Type="http://schemas.openxmlformats.org/officeDocument/2006/relationships/image" Target="../media/image90.png"/><Relationship Id="rId10" Type="http://schemas.openxmlformats.org/officeDocument/2006/relationships/image" Target="../media/image92.png"/><Relationship Id="rId4" Type="http://schemas.openxmlformats.org/officeDocument/2006/relationships/image" Target="../media/image45.png"/><Relationship Id="rId9" Type="http://schemas.openxmlformats.org/officeDocument/2006/relationships/image" Target="../media/image49.svg"/></Relationships>
</file>

<file path=ppt/slides/_rels/slide101.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93.png"/><Relationship Id="rId7" Type="http://schemas.openxmlformats.org/officeDocument/2006/relationships/image" Target="../media/image97.png"/><Relationship Id="rId2" Type="http://schemas.openxmlformats.org/officeDocument/2006/relationships/notesSlide" Target="../notesSlides/notesSlide94.xml"/><Relationship Id="rId1" Type="http://schemas.openxmlformats.org/officeDocument/2006/relationships/slideLayout" Target="../slideLayouts/slideLayout25.xml"/><Relationship Id="rId6" Type="http://schemas.openxmlformats.org/officeDocument/2006/relationships/image" Target="../media/image96.png"/><Relationship Id="rId5" Type="http://schemas.openxmlformats.org/officeDocument/2006/relationships/image" Target="../media/image95.png"/><Relationship Id="rId10" Type="http://schemas.openxmlformats.org/officeDocument/2006/relationships/image" Target="../media/image99.png"/><Relationship Id="rId4" Type="http://schemas.openxmlformats.org/officeDocument/2006/relationships/image" Target="../media/image94.png"/><Relationship Id="rId9" Type="http://schemas.openxmlformats.org/officeDocument/2006/relationships/image" Target="../media/image54.png"/></Relationships>
</file>

<file path=ppt/slides/_rels/slide10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00.png"/><Relationship Id="rId7" Type="http://schemas.openxmlformats.org/officeDocument/2006/relationships/image" Target="../media/image102.png"/><Relationship Id="rId2" Type="http://schemas.openxmlformats.org/officeDocument/2006/relationships/notesSlide" Target="../notesSlides/notesSlide95.xml"/><Relationship Id="rId1" Type="http://schemas.openxmlformats.org/officeDocument/2006/relationships/slideLayout" Target="../slideLayouts/slideLayout25.xml"/><Relationship Id="rId6" Type="http://schemas.openxmlformats.org/officeDocument/2006/relationships/image" Target="../media/image96.png"/><Relationship Id="rId5" Type="http://schemas.openxmlformats.org/officeDocument/2006/relationships/image" Target="../media/image101.png"/><Relationship Id="rId10" Type="http://schemas.openxmlformats.org/officeDocument/2006/relationships/image" Target="../media/image99.png"/><Relationship Id="rId4" Type="http://schemas.openxmlformats.org/officeDocument/2006/relationships/image" Target="../media/image47.png"/><Relationship Id="rId9" Type="http://schemas.openxmlformats.org/officeDocument/2006/relationships/image" Target="../media/image54.png"/></Relationships>
</file>

<file path=ppt/slides/_rels/slide103.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103.png"/><Relationship Id="rId7" Type="http://schemas.openxmlformats.org/officeDocument/2006/relationships/image" Target="../media/image42.png"/><Relationship Id="rId2" Type="http://schemas.openxmlformats.org/officeDocument/2006/relationships/notesSlide" Target="../notesSlides/notesSlide96.xml"/><Relationship Id="rId1" Type="http://schemas.openxmlformats.org/officeDocument/2006/relationships/slideLayout" Target="../slideLayouts/slideLayout25.xml"/><Relationship Id="rId6" Type="http://schemas.openxmlformats.org/officeDocument/2006/relationships/image" Target="../media/image96.png"/><Relationship Id="rId5" Type="http://schemas.openxmlformats.org/officeDocument/2006/relationships/image" Target="../media/image39.png"/><Relationship Id="rId4" Type="http://schemas.openxmlformats.org/officeDocument/2006/relationships/image" Target="../media/image67.png"/></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0.jpg"/><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0.jpg"/><Relationship Id="rId5" Type="http://schemas.openxmlformats.org/officeDocument/2006/relationships/image" Target="../media/image11.pn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9.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8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74.xml"/><Relationship Id="rId1" Type="http://schemas.openxmlformats.org/officeDocument/2006/relationships/slideLayout" Target="../slideLayouts/slideLayout25.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jpg"/><Relationship Id="rId9" Type="http://schemas.openxmlformats.org/officeDocument/2006/relationships/image" Target="../media/image26.png"/></Relationships>
</file>

<file path=ppt/slides/_rels/slide8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75.xml"/><Relationship Id="rId1" Type="http://schemas.openxmlformats.org/officeDocument/2006/relationships/slideLayout" Target="../slideLayouts/slideLayout25.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83.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notesSlide" Target="../notesSlides/notesSlide76.xml"/><Relationship Id="rId1" Type="http://schemas.openxmlformats.org/officeDocument/2006/relationships/slideLayout" Target="../slideLayouts/slideLayout25.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37.png"/></Relationships>
</file>

<file path=ppt/slides/_rels/slide84.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notesSlide" Target="../notesSlides/notesSlide77.xml"/><Relationship Id="rId1" Type="http://schemas.openxmlformats.org/officeDocument/2006/relationships/slideLayout" Target="../slideLayouts/slideLayout25.xml"/><Relationship Id="rId6" Type="http://schemas.openxmlformats.org/officeDocument/2006/relationships/image" Target="../media/image37.png"/><Relationship Id="rId5" Type="http://schemas.openxmlformats.org/officeDocument/2006/relationships/image" Target="../media/image34.png"/><Relationship Id="rId4" Type="http://schemas.openxmlformats.org/officeDocument/2006/relationships/image" Target="../media/image35.png"/></Relationships>
</file>

<file path=ppt/slides/_rels/slide8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notesSlide" Target="../notesSlides/notesSlide78.xml"/><Relationship Id="rId1" Type="http://schemas.openxmlformats.org/officeDocument/2006/relationships/slideLayout" Target="../slideLayouts/slideLayout25.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8.png"/><Relationship Id="rId4" Type="http://schemas.openxmlformats.org/officeDocument/2006/relationships/image" Target="../media/image33.png"/><Relationship Id="rId9" Type="http://schemas.openxmlformats.org/officeDocument/2006/relationships/image" Target="../media/image37.png"/></Relationships>
</file>

<file path=ppt/slides/_rels/slide8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notesSlide" Target="../notesSlides/notesSlide79.xml"/><Relationship Id="rId1" Type="http://schemas.openxmlformats.org/officeDocument/2006/relationships/slideLayout" Target="../slideLayouts/slideLayout25.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8.png"/><Relationship Id="rId4" Type="http://schemas.openxmlformats.org/officeDocument/2006/relationships/image" Target="../media/image33.png"/><Relationship Id="rId9" Type="http://schemas.openxmlformats.org/officeDocument/2006/relationships/image" Target="../media/image37.png"/></Relationships>
</file>

<file path=ppt/slides/_rels/slide8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0.xml"/><Relationship Id="rId1" Type="http://schemas.openxmlformats.org/officeDocument/2006/relationships/slideLayout" Target="../slideLayouts/slideLayout24.xml"/><Relationship Id="rId5" Type="http://schemas.openxmlformats.org/officeDocument/2006/relationships/image" Target="../media/image41.svg"/><Relationship Id="rId4" Type="http://schemas.openxmlformats.org/officeDocument/2006/relationships/image" Target="../media/image40.png"/></Relationships>
</file>

<file path=ppt/slides/_rels/slide8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81.xml"/><Relationship Id="rId1" Type="http://schemas.openxmlformats.org/officeDocument/2006/relationships/slideLayout" Target="../slideLayouts/slideLayout25.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image" Target="../media/image43.png"/><Relationship Id="rId9" Type="http://schemas.openxmlformats.org/officeDocument/2006/relationships/image" Target="../media/image48.png"/></Relationships>
</file>

<file path=ppt/slides/_rels/slide8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82.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5.png"/><Relationship Id="rId2" Type="http://schemas.openxmlformats.org/officeDocument/2006/relationships/notesSlide" Target="../notesSlides/notesSlide83.xml"/><Relationship Id="rId1" Type="http://schemas.openxmlformats.org/officeDocument/2006/relationships/slideLayout" Target="../slideLayouts/slideLayout25.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33.png"/></Relationships>
</file>

<file path=ppt/slides/_rels/slide91.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6.png"/><Relationship Id="rId7" Type="http://schemas.openxmlformats.org/officeDocument/2006/relationships/image" Target="../media/image58.png"/><Relationship Id="rId2" Type="http://schemas.openxmlformats.org/officeDocument/2006/relationships/notesSlide" Target="../notesSlides/notesSlide84.xml"/><Relationship Id="rId1" Type="http://schemas.openxmlformats.org/officeDocument/2006/relationships/slideLayout" Target="../slideLayouts/slideLayout25.xml"/><Relationship Id="rId6" Type="http://schemas.openxmlformats.org/officeDocument/2006/relationships/image" Target="../media/image54.png"/><Relationship Id="rId5" Type="http://schemas.openxmlformats.org/officeDocument/2006/relationships/image" Target="../media/image57.png"/><Relationship Id="rId4" Type="http://schemas.openxmlformats.org/officeDocument/2006/relationships/image" Target="../media/image52.png"/><Relationship Id="rId9" Type="http://schemas.openxmlformats.org/officeDocument/2006/relationships/image" Target="../media/image55.png"/></Relationships>
</file>

<file path=ppt/slides/_rels/slide92.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68.png"/><Relationship Id="rId3" Type="http://schemas.openxmlformats.org/officeDocument/2006/relationships/image" Target="../media/image60.png"/><Relationship Id="rId7" Type="http://schemas.openxmlformats.org/officeDocument/2006/relationships/image" Target="../media/image64.png"/><Relationship Id="rId12" Type="http://schemas.openxmlformats.org/officeDocument/2006/relationships/image" Target="../media/image59.png"/><Relationship Id="rId2" Type="http://schemas.openxmlformats.org/officeDocument/2006/relationships/notesSlide" Target="../notesSlides/notesSlide85.xml"/><Relationship Id="rId1" Type="http://schemas.openxmlformats.org/officeDocument/2006/relationships/slideLayout" Target="../slideLayouts/slideLayout25.xml"/><Relationship Id="rId6" Type="http://schemas.openxmlformats.org/officeDocument/2006/relationships/image" Target="../media/image63.svg"/><Relationship Id="rId11" Type="http://schemas.openxmlformats.org/officeDocument/2006/relationships/image" Target="../media/image67.png"/><Relationship Id="rId5" Type="http://schemas.openxmlformats.org/officeDocument/2006/relationships/image" Target="../media/image62.png"/><Relationship Id="rId10" Type="http://schemas.openxmlformats.org/officeDocument/2006/relationships/image" Target="../media/image66.png"/><Relationship Id="rId4" Type="http://schemas.openxmlformats.org/officeDocument/2006/relationships/image" Target="../media/image61.svg"/><Relationship Id="rId9" Type="http://schemas.openxmlformats.org/officeDocument/2006/relationships/image" Target="../media/image65.png"/></Relationships>
</file>

<file path=ppt/slides/_rels/slide9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86.xml"/><Relationship Id="rId1" Type="http://schemas.openxmlformats.org/officeDocument/2006/relationships/slideLayout" Target="../slideLayouts/slideLayout25.xml"/><Relationship Id="rId5" Type="http://schemas.openxmlformats.org/officeDocument/2006/relationships/image" Target="../media/image70.jpeg"/><Relationship Id="rId4" Type="http://schemas.openxmlformats.org/officeDocument/2006/relationships/image" Target="../media/image51.jpeg"/></Relationships>
</file>

<file path=ppt/slides/_rels/slide94.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36.png"/><Relationship Id="rId7" Type="http://schemas.openxmlformats.org/officeDocument/2006/relationships/image" Target="../media/image74.jpeg"/><Relationship Id="rId2" Type="http://schemas.openxmlformats.org/officeDocument/2006/relationships/notesSlide" Target="../notesSlides/notesSlide87.xml"/><Relationship Id="rId1" Type="http://schemas.openxmlformats.org/officeDocument/2006/relationships/slideLayout" Target="../slideLayouts/slideLayout25.xml"/><Relationship Id="rId6" Type="http://schemas.openxmlformats.org/officeDocument/2006/relationships/image" Target="../media/image73.png"/><Relationship Id="rId5" Type="http://schemas.openxmlformats.org/officeDocument/2006/relationships/image" Target="../media/image72.svg"/><Relationship Id="rId10" Type="http://schemas.openxmlformats.org/officeDocument/2006/relationships/image" Target="../media/image77.svg"/><Relationship Id="rId4" Type="http://schemas.openxmlformats.org/officeDocument/2006/relationships/image" Target="../media/image71.png"/><Relationship Id="rId9" Type="http://schemas.openxmlformats.org/officeDocument/2006/relationships/image" Target="../media/image76.png"/></Relationships>
</file>

<file path=ppt/slides/_rels/slide9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88.xml"/><Relationship Id="rId1" Type="http://schemas.openxmlformats.org/officeDocument/2006/relationships/slideLayout" Target="../slideLayouts/slideLayout25.xml"/><Relationship Id="rId5" Type="http://schemas.openxmlformats.org/officeDocument/2006/relationships/image" Target="../media/image75.png"/><Relationship Id="rId4" Type="http://schemas.openxmlformats.org/officeDocument/2006/relationships/image" Target="../media/image79.svg"/></Relationships>
</file>

<file path=ppt/slides/_rels/slide9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89.xml"/><Relationship Id="rId1" Type="http://schemas.openxmlformats.org/officeDocument/2006/relationships/slideLayout" Target="../slideLayouts/slideLayout25.xml"/><Relationship Id="rId5" Type="http://schemas.openxmlformats.org/officeDocument/2006/relationships/image" Target="../media/image82.png"/><Relationship Id="rId4" Type="http://schemas.openxmlformats.org/officeDocument/2006/relationships/image" Target="../media/image81.svg"/></Relationships>
</file>

<file path=ppt/slides/_rels/slide97.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80.png"/><Relationship Id="rId7" Type="http://schemas.openxmlformats.org/officeDocument/2006/relationships/image" Target="../media/image77.svg"/><Relationship Id="rId2" Type="http://schemas.openxmlformats.org/officeDocument/2006/relationships/notesSlide" Target="../notesSlides/notesSlide90.xml"/><Relationship Id="rId1" Type="http://schemas.openxmlformats.org/officeDocument/2006/relationships/slideLayout" Target="../slideLayouts/slideLayout25.xml"/><Relationship Id="rId6" Type="http://schemas.openxmlformats.org/officeDocument/2006/relationships/image" Target="../media/image76.png"/><Relationship Id="rId5" Type="http://schemas.openxmlformats.org/officeDocument/2006/relationships/image" Target="../media/image83.png"/><Relationship Id="rId10" Type="http://schemas.openxmlformats.org/officeDocument/2006/relationships/image" Target="../media/image79.svg"/><Relationship Id="rId4" Type="http://schemas.openxmlformats.org/officeDocument/2006/relationships/image" Target="../media/image81.svg"/><Relationship Id="rId9" Type="http://schemas.openxmlformats.org/officeDocument/2006/relationships/image" Target="../media/image78.png"/></Relationships>
</file>

<file path=ppt/slides/_rels/slide9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91.xml"/><Relationship Id="rId1" Type="http://schemas.openxmlformats.org/officeDocument/2006/relationships/slideLayout" Target="../slideLayouts/slideLayout25.xml"/><Relationship Id="rId6" Type="http://schemas.openxmlformats.org/officeDocument/2006/relationships/image" Target="../media/image86.jpg"/><Relationship Id="rId5" Type="http://schemas.openxmlformats.org/officeDocument/2006/relationships/image" Target="../media/image85.png"/><Relationship Id="rId4" Type="http://schemas.openxmlformats.org/officeDocument/2006/relationships/image" Target="../media/image69.jpeg"/></Relationships>
</file>

<file path=ppt/slides/_rels/slide99.xml.rels><?xml version="1.0" encoding="UTF-8" standalone="yes"?>
<Relationships xmlns="http://schemas.openxmlformats.org/package/2006/relationships"><Relationship Id="rId8" Type="http://schemas.openxmlformats.org/officeDocument/2006/relationships/image" Target="../media/image89.svg"/><Relationship Id="rId3" Type="http://schemas.openxmlformats.org/officeDocument/2006/relationships/image" Target="../media/image80.png"/><Relationship Id="rId7" Type="http://schemas.openxmlformats.org/officeDocument/2006/relationships/image" Target="../media/image88.png"/><Relationship Id="rId2" Type="http://schemas.openxmlformats.org/officeDocument/2006/relationships/notesSlide" Target="../notesSlides/notesSlide92.xml"/><Relationship Id="rId1" Type="http://schemas.openxmlformats.org/officeDocument/2006/relationships/slideLayout" Target="../slideLayouts/slideLayout25.xml"/><Relationship Id="rId6" Type="http://schemas.openxmlformats.org/officeDocument/2006/relationships/image" Target="../media/image87.png"/><Relationship Id="rId5" Type="http://schemas.openxmlformats.org/officeDocument/2006/relationships/image" Target="../media/image82.png"/><Relationship Id="rId4" Type="http://schemas.openxmlformats.org/officeDocument/2006/relationships/image" Target="../media/image8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7945D-3B78-4B82-9886-84C45BFB0BDA}"/>
              </a:ext>
            </a:extLst>
          </p:cNvPr>
          <p:cNvSpPr>
            <a:spLocks noGrp="1"/>
          </p:cNvSpPr>
          <p:nvPr>
            <p:ph type="ctrTitle"/>
          </p:nvPr>
        </p:nvSpPr>
        <p:spPr>
          <a:xfrm>
            <a:off x="497531" y="251262"/>
            <a:ext cx="8148937" cy="1336906"/>
          </a:xfrm>
          <a:noFill/>
        </p:spPr>
        <p:txBody>
          <a:bodyPr>
            <a:noAutofit/>
          </a:bodyPr>
          <a:lstStyle/>
          <a:p>
            <a:r>
              <a:rPr lang="en-AU" sz="4000" dirty="0"/>
              <a:t>Countermeasures for Spectre</a:t>
            </a:r>
            <a:br>
              <a:rPr lang="en-AU" sz="4000" dirty="0"/>
            </a:br>
            <a:r>
              <a:rPr lang="en-AU" sz="4000" dirty="0"/>
              <a:t>Promise and Reality</a:t>
            </a:r>
          </a:p>
        </p:txBody>
      </p:sp>
      <p:sp>
        <p:nvSpPr>
          <p:cNvPr id="3" name="Subtitle 2">
            <a:extLst>
              <a:ext uri="{FF2B5EF4-FFF2-40B4-BE49-F238E27FC236}">
                <a16:creationId xmlns:a16="http://schemas.microsoft.com/office/drawing/2014/main" id="{C2B7BDDF-C808-47B1-821B-C083D6463214}"/>
              </a:ext>
            </a:extLst>
          </p:cNvPr>
          <p:cNvSpPr>
            <a:spLocks noGrp="1"/>
          </p:cNvSpPr>
          <p:nvPr>
            <p:ph type="subTitle" idx="1"/>
          </p:nvPr>
        </p:nvSpPr>
        <p:spPr>
          <a:xfrm>
            <a:off x="273717" y="1588169"/>
            <a:ext cx="8596563" cy="2467152"/>
          </a:xfrm>
        </p:spPr>
        <p:txBody>
          <a:bodyPr>
            <a:normAutofit fontScale="85000" lnSpcReduction="10000"/>
          </a:bodyPr>
          <a:lstStyle/>
          <a:p>
            <a:r>
              <a:rPr lang="en-AU" b="1" dirty="0"/>
              <a:t>Yuval Yarom</a:t>
            </a:r>
          </a:p>
          <a:p>
            <a:endParaRPr lang="en-AU" dirty="0"/>
          </a:p>
          <a:p>
            <a:r>
              <a:rPr lang="en-AU" sz="1350" dirty="0"/>
              <a:t>Joint work with:</a:t>
            </a:r>
            <a:endParaRPr lang="en-AU" dirty="0"/>
          </a:p>
          <a:p>
            <a:endParaRPr lang="en-AU" dirty="0"/>
          </a:p>
          <a:p>
            <a:r>
              <a:rPr lang="en-US" sz="2400" kern="1200" dirty="0" err="1">
                <a:solidFill>
                  <a:srgbClr val="595959"/>
                </a:solidFill>
                <a:latin typeface="Arial" charset="0"/>
                <a:ea typeface="+mn-ea"/>
              </a:rPr>
              <a:t>Ayush</a:t>
            </a:r>
            <a:r>
              <a:rPr lang="en-US" sz="2400" kern="1200" dirty="0">
                <a:solidFill>
                  <a:srgbClr val="595959"/>
                </a:solidFill>
                <a:latin typeface="Arial" charset="0"/>
                <a:ea typeface="+mn-ea"/>
              </a:rPr>
              <a:t> Agarwal, </a:t>
            </a:r>
            <a:r>
              <a:rPr lang="en-AU" sz="2400" dirty="0" err="1"/>
              <a:t>Basavesh</a:t>
            </a:r>
            <a:r>
              <a:rPr lang="en-AU" sz="2400" dirty="0"/>
              <a:t> </a:t>
            </a:r>
            <a:r>
              <a:rPr lang="en-AU" sz="2400" dirty="0" err="1"/>
              <a:t>Ammanaghatta</a:t>
            </a:r>
            <a:r>
              <a:rPr lang="en-AU" sz="2400" dirty="0"/>
              <a:t> </a:t>
            </a:r>
            <a:r>
              <a:rPr lang="en-AU" sz="2400" dirty="0" err="1"/>
              <a:t>Shivakumar</a:t>
            </a:r>
            <a:r>
              <a:rPr lang="en-AU" sz="2400" dirty="0"/>
              <a:t>, Jack Barnes, </a:t>
            </a:r>
            <a:br>
              <a:rPr lang="en-AU" sz="2400" dirty="0"/>
            </a:br>
            <a:r>
              <a:rPr lang="en-AU" sz="2400" dirty="0"/>
              <a:t>Gilles </a:t>
            </a:r>
            <a:r>
              <a:rPr lang="en-AU" sz="2400" dirty="0" err="1"/>
              <a:t>Barthe</a:t>
            </a:r>
            <a:r>
              <a:rPr lang="en-AU" sz="2400" dirty="0"/>
              <a:t>, </a:t>
            </a:r>
            <a:r>
              <a:rPr lang="en-AU" sz="2400" dirty="0" err="1"/>
              <a:t>Sunjay</a:t>
            </a:r>
            <a:r>
              <a:rPr lang="en-AU" sz="2400" dirty="0"/>
              <a:t> </a:t>
            </a:r>
            <a:r>
              <a:rPr lang="en-AU" sz="2400" dirty="0" err="1"/>
              <a:t>Cauligi</a:t>
            </a:r>
            <a:r>
              <a:rPr lang="en-AU" sz="2400" dirty="0"/>
              <a:t>, </a:t>
            </a:r>
            <a:r>
              <a:rPr lang="en-AU" sz="2400" dirty="0" err="1"/>
              <a:t>Chitchanok</a:t>
            </a:r>
            <a:r>
              <a:rPr lang="en-AU" sz="2400" dirty="0"/>
              <a:t> Chuengsatiansup, </a:t>
            </a:r>
            <a:br>
              <a:rPr lang="en-AU" sz="2400" dirty="0"/>
            </a:br>
            <a:r>
              <a:rPr lang="en-AU" sz="2400" dirty="0"/>
              <a:t>Daniel </a:t>
            </a:r>
            <a:r>
              <a:rPr lang="en-AU" sz="2400" dirty="0" err="1"/>
              <a:t>Genkin</a:t>
            </a:r>
            <a:r>
              <a:rPr lang="en-AU" sz="2400" dirty="0"/>
              <a:t>, Jason Kim, </a:t>
            </a:r>
            <a:r>
              <a:rPr lang="en-AU" sz="2400" dirty="0" err="1"/>
              <a:t>Sioli</a:t>
            </a:r>
            <a:r>
              <a:rPr lang="en-AU" sz="2400" dirty="0"/>
              <a:t> O’Connell, </a:t>
            </a:r>
            <a:r>
              <a:rPr lang="en-AU" sz="2400" dirty="0" err="1"/>
              <a:t>Eyal</a:t>
            </a:r>
            <a:r>
              <a:rPr lang="en-AU" sz="2400" dirty="0"/>
              <a:t> Ronen, </a:t>
            </a:r>
          </a:p>
          <a:p>
            <a:r>
              <a:rPr lang="en-AU" sz="2400" dirty="0"/>
              <a:t>Peter Schwabe, Rui Qi Sim, Shaked </a:t>
            </a:r>
            <a:r>
              <a:rPr lang="en-AU" sz="2400" dirty="0" err="1"/>
              <a:t>Yehezkel</a:t>
            </a:r>
            <a:r>
              <a:rPr lang="en-AU" sz="2400" dirty="0"/>
              <a:t>, and </a:t>
            </a:r>
            <a:r>
              <a:rPr lang="en-AU" sz="2400" dirty="0" err="1"/>
              <a:t>Zhiyuan</a:t>
            </a:r>
            <a:r>
              <a:rPr lang="en-AU" sz="2400" dirty="0"/>
              <a:t> Zhang</a:t>
            </a:r>
          </a:p>
        </p:txBody>
      </p:sp>
      <p:pic>
        <p:nvPicPr>
          <p:cNvPr id="1030" name="Picture 6" descr="The University of Adelaide Press">
            <a:extLst>
              <a:ext uri="{FF2B5EF4-FFF2-40B4-BE49-F238E27FC236}">
                <a16:creationId xmlns:a16="http://schemas.microsoft.com/office/drawing/2014/main" id="{FD560FFB-995C-437F-BFC9-4FAD87ADAE1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769" t="7420" r="36920" b="42555"/>
          <a:stretch/>
        </p:blipFill>
        <p:spPr bwMode="auto">
          <a:xfrm>
            <a:off x="80662" y="4213106"/>
            <a:ext cx="725454" cy="8469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ax Planck Society">
            <a:extLst>
              <a:ext uri="{FF2B5EF4-FFF2-40B4-BE49-F238E27FC236}">
                <a16:creationId xmlns:a16="http://schemas.microsoft.com/office/drawing/2014/main" id="{617042A1-819E-4753-A846-3BA723652EF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152" r="15303" b="11792"/>
          <a:stretch/>
        </p:blipFill>
        <p:spPr bwMode="auto">
          <a:xfrm>
            <a:off x="6587588" y="4331460"/>
            <a:ext cx="743065" cy="75418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Georgia Tech Yellow Jackets - Wikipedia">
            <a:extLst>
              <a:ext uri="{FF2B5EF4-FFF2-40B4-BE49-F238E27FC236}">
                <a16:creationId xmlns:a16="http://schemas.microsoft.com/office/drawing/2014/main" id="{06E0CB99-A105-473A-95C8-227D59CD83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9598" y="4382844"/>
            <a:ext cx="1132407" cy="71156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Radboud Universiteit Nijmegen | Brands of the World™ | Download vector logos  and logotypes">
            <a:extLst>
              <a:ext uri="{FF2B5EF4-FFF2-40B4-BE49-F238E27FC236}">
                <a16:creationId xmlns:a16="http://schemas.microsoft.com/office/drawing/2014/main" id="{C32379CE-9E6E-4FE1-B314-520B85EC30C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44468" y="4142548"/>
            <a:ext cx="943092" cy="943092"/>
          </a:xfrm>
          <a:prstGeom prst="rect">
            <a:avLst/>
          </a:prstGeom>
          <a:noFill/>
          <a:extLst>
            <a:ext uri="{909E8E84-426E-40DD-AFC4-6F175D3DCCD1}">
              <a14:hiddenFill xmlns:a14="http://schemas.microsoft.com/office/drawing/2010/main">
                <a:solidFill>
                  <a:srgbClr val="FFFFFF"/>
                </a:solidFill>
              </a14:hiddenFill>
            </a:ext>
          </a:extLst>
        </p:spPr>
      </p:pic>
      <p:pic>
        <p:nvPicPr>
          <p:cNvPr id="10" name="Google Shape;61;p13">
            <a:extLst>
              <a:ext uri="{FF2B5EF4-FFF2-40B4-BE49-F238E27FC236}">
                <a16:creationId xmlns:a16="http://schemas.microsoft.com/office/drawing/2014/main" id="{DFAB5180-1E1E-4DD2-9586-6EA0DF4D89B3}"/>
              </a:ext>
            </a:extLst>
          </p:cNvPr>
          <p:cNvPicPr preferRelativeResize="0"/>
          <p:nvPr/>
        </p:nvPicPr>
        <p:blipFill>
          <a:blip r:embed="rId7">
            <a:alphaModFix/>
          </a:blip>
          <a:stretch>
            <a:fillRect/>
          </a:stretch>
        </p:blipFill>
        <p:spPr>
          <a:xfrm>
            <a:off x="1106144" y="4200408"/>
            <a:ext cx="1073426" cy="943092"/>
          </a:xfrm>
          <a:prstGeom prst="rect">
            <a:avLst/>
          </a:prstGeom>
          <a:noFill/>
          <a:ln>
            <a:noFill/>
          </a:ln>
        </p:spPr>
      </p:pic>
      <p:pic>
        <p:nvPicPr>
          <p:cNvPr id="13" name="Picture 2">
            <a:extLst>
              <a:ext uri="{FF2B5EF4-FFF2-40B4-BE49-F238E27FC236}">
                <a16:creationId xmlns:a16="http://schemas.microsoft.com/office/drawing/2014/main" id="{77CDCD95-16D1-596F-311E-6219A8740AD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30680" y="4328686"/>
            <a:ext cx="1339613" cy="73138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Text, logo&#10;&#10;Description automatically generated">
            <a:extLst>
              <a:ext uri="{FF2B5EF4-FFF2-40B4-BE49-F238E27FC236}">
                <a16:creationId xmlns:a16="http://schemas.microsoft.com/office/drawing/2014/main" id="{798B8537-BDDA-282B-78F0-0A95DCDDC8D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253" t="30132" r="71096" b="35524"/>
          <a:stretch/>
        </p:blipFill>
        <p:spPr>
          <a:xfrm>
            <a:off x="3912033" y="4215122"/>
            <a:ext cx="1132407" cy="725432"/>
          </a:xfrm>
          <a:prstGeom prst="rect">
            <a:avLst/>
          </a:prstGeom>
        </p:spPr>
      </p:pic>
    </p:spTree>
    <p:extLst>
      <p:ext uri="{BB962C8B-B14F-4D97-AF65-F5344CB8AC3E}">
        <p14:creationId xmlns:p14="http://schemas.microsoft.com/office/powerpoint/2010/main" val="3400967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Motivating Example</a:t>
            </a:r>
            <a:endParaRPr/>
          </a:p>
        </p:txBody>
      </p:sp>
      <p:sp>
        <p:nvSpPr>
          <p:cNvPr id="138" name="Google Shape;138;p22"/>
          <p:cNvSpPr txBox="1">
            <a:spLocks noGrp="1"/>
          </p:cNvSpPr>
          <p:nvPr>
            <p:ph type="body" idx="1"/>
          </p:nvPr>
        </p:nvSpPr>
        <p:spPr>
          <a:xfrm>
            <a:off x="311700" y="1152475"/>
            <a:ext cx="8520600" cy="3416400"/>
          </a:xfrm>
          <a:prstGeom prst="rect">
            <a:avLst/>
          </a:prstGeom>
          <a:ln>
            <a:noFill/>
          </a:ln>
        </p:spPr>
        <p:txBody>
          <a:bodyPr spcFirstLastPara="1" wrap="square" lIns="91425" tIns="91425" rIns="91425" bIns="91425" anchor="t" anchorCtr="0">
            <a:noAutofit/>
          </a:bodyPr>
          <a:lstStyle/>
          <a:p>
            <a:pPr marL="0" lvl="0" indent="0" algn="l" rtl="0">
              <a:lnSpc>
                <a:spcPct val="95000"/>
              </a:lnSpc>
              <a:spcBef>
                <a:spcPts val="0"/>
              </a:spcBef>
              <a:spcAft>
                <a:spcPts val="0"/>
              </a:spcAft>
              <a:buSzPts val="275"/>
              <a:buNone/>
            </a:pPr>
            <a:r>
              <a:rPr lang="en" sz="2700" dirty="0">
                <a:solidFill>
                  <a:schemeClr val="dk1"/>
                </a:solidFill>
                <a:latin typeface="Lucida Console" panose="020B0609040504020204" pitchFamily="49" charset="0"/>
                <a:ea typeface="Roboto Mono"/>
                <a:cs typeface="Roboto Mono"/>
                <a:sym typeface="Roboto Mono"/>
              </a:rPr>
              <a:t>key = ...</a:t>
            </a:r>
            <a:br>
              <a:rPr lang="en" sz="2700" dirty="0">
                <a:solidFill>
                  <a:schemeClr val="dk1"/>
                </a:solidFill>
                <a:latin typeface="Lucida Console" panose="020B0609040504020204" pitchFamily="49" charset="0"/>
                <a:ea typeface="Roboto Mono"/>
                <a:cs typeface="Roboto Mono"/>
                <a:sym typeface="Roboto Mono"/>
              </a:rPr>
            </a:br>
            <a:r>
              <a:rPr lang="en" sz="2700" dirty="0">
                <a:solidFill>
                  <a:schemeClr val="dk1"/>
                </a:solidFill>
                <a:latin typeface="Lucida Console" panose="020B0609040504020204" pitchFamily="49" charset="0"/>
                <a:ea typeface="Roboto Mono"/>
                <a:cs typeface="Roboto Mono"/>
                <a:sym typeface="Roboto Mono"/>
              </a:rPr>
              <a:t>state </a:t>
            </a:r>
            <a:r>
              <a:rPr lang="en" sz="2700" dirty="0">
                <a:solidFill>
                  <a:srgbClr val="999999"/>
                </a:solidFill>
                <a:latin typeface="Lucida Console" panose="020B0609040504020204" pitchFamily="49" charset="0"/>
                <a:ea typeface="Roboto Mono"/>
                <a:cs typeface="Roboto Mono"/>
                <a:sym typeface="Roboto Mono"/>
              </a:rPr>
              <a:t>=</a:t>
            </a:r>
            <a:r>
              <a:rPr lang="en" sz="2700" dirty="0">
                <a:solidFill>
                  <a:schemeClr val="dk1"/>
                </a:solidFill>
                <a:latin typeface="Lucida Console" panose="020B0609040504020204" pitchFamily="49" charset="0"/>
                <a:ea typeface="Roboto Mono"/>
                <a:cs typeface="Roboto Mono"/>
                <a:sym typeface="Roboto Mono"/>
              </a:rPr>
              <a:t> message</a:t>
            </a:r>
            <a:br>
              <a:rPr lang="en" sz="2700" dirty="0">
                <a:solidFill>
                  <a:schemeClr val="dk1"/>
                </a:solidFill>
                <a:latin typeface="Lucida Console" panose="020B0609040504020204" pitchFamily="49" charset="0"/>
                <a:ea typeface="Roboto Mono"/>
                <a:cs typeface="Roboto Mono"/>
                <a:sym typeface="Roboto Mono"/>
              </a:rPr>
            </a:br>
            <a:r>
              <a:rPr lang="en" sz="2700" dirty="0">
                <a:solidFill>
                  <a:srgbClr val="4A86E8"/>
                </a:solidFill>
                <a:latin typeface="Lucida Console" panose="020B0609040504020204" pitchFamily="49" charset="0"/>
                <a:ea typeface="Roboto Mono"/>
                <a:cs typeface="Roboto Mono"/>
                <a:sym typeface="Roboto Mono"/>
              </a:rPr>
              <a:t>for </a:t>
            </a:r>
            <a:r>
              <a:rPr lang="en" sz="2700" dirty="0">
                <a:solidFill>
                  <a:srgbClr val="999999"/>
                </a:solidFill>
                <a:latin typeface="Lucida Console" panose="020B0609040504020204" pitchFamily="49" charset="0"/>
                <a:ea typeface="Roboto Mono"/>
                <a:cs typeface="Roboto Mono"/>
                <a:sym typeface="Roboto Mono"/>
              </a:rPr>
              <a:t>(</a:t>
            </a:r>
            <a:r>
              <a:rPr lang="en" sz="2700" dirty="0">
                <a:solidFill>
                  <a:schemeClr val="dk1"/>
                </a:solidFill>
                <a:latin typeface="Lucida Console" panose="020B0609040504020204" pitchFamily="49" charset="0"/>
                <a:ea typeface="Roboto Mono"/>
                <a:cs typeface="Roboto Mono"/>
                <a:sym typeface="Roboto Mono"/>
              </a:rPr>
              <a:t>i </a:t>
            </a:r>
            <a:r>
              <a:rPr lang="en" sz="2700" dirty="0">
                <a:solidFill>
                  <a:srgbClr val="4A86E8"/>
                </a:solidFill>
                <a:latin typeface="Lucida Console" panose="020B0609040504020204" pitchFamily="49" charset="0"/>
                <a:ea typeface="Roboto Mono"/>
                <a:cs typeface="Roboto Mono"/>
                <a:sym typeface="Roboto Mono"/>
              </a:rPr>
              <a:t>from </a:t>
            </a:r>
            <a:r>
              <a:rPr lang="en" sz="2700" dirty="0">
                <a:solidFill>
                  <a:srgbClr val="C53929"/>
                </a:solidFill>
                <a:latin typeface="Lucida Console" panose="020B0609040504020204" pitchFamily="49" charset="0"/>
                <a:ea typeface="Roboto Mono"/>
                <a:cs typeface="Roboto Mono"/>
                <a:sym typeface="Roboto Mono"/>
              </a:rPr>
              <a:t>0</a:t>
            </a:r>
            <a:r>
              <a:rPr lang="en" sz="2700" dirty="0">
                <a:solidFill>
                  <a:schemeClr val="dk1"/>
                </a:solidFill>
                <a:latin typeface="Lucida Console" panose="020B0609040504020204" pitchFamily="49" charset="0"/>
                <a:ea typeface="Roboto Mono"/>
                <a:cs typeface="Roboto Mono"/>
                <a:sym typeface="Roboto Mono"/>
              </a:rPr>
              <a:t> </a:t>
            </a:r>
            <a:r>
              <a:rPr lang="en" sz="2700" dirty="0">
                <a:solidFill>
                  <a:srgbClr val="4A86E8"/>
                </a:solidFill>
                <a:latin typeface="Lucida Console" panose="020B0609040504020204" pitchFamily="49" charset="0"/>
                <a:ea typeface="Roboto Mono"/>
                <a:cs typeface="Roboto Mono"/>
                <a:sym typeface="Roboto Mono"/>
              </a:rPr>
              <a:t>to </a:t>
            </a:r>
            <a:r>
              <a:rPr lang="en" sz="2700" dirty="0">
                <a:solidFill>
                  <a:srgbClr val="C53929"/>
                </a:solidFill>
                <a:latin typeface="Lucida Console" panose="020B0609040504020204" pitchFamily="49" charset="0"/>
                <a:ea typeface="Roboto Mono"/>
                <a:cs typeface="Roboto Mono"/>
                <a:sym typeface="Roboto Mono"/>
              </a:rPr>
              <a:t>8</a:t>
            </a:r>
            <a:r>
              <a:rPr lang="en" sz="2700" dirty="0">
                <a:solidFill>
                  <a:srgbClr val="999999"/>
                </a:solidFill>
                <a:latin typeface="Lucida Console" panose="020B0609040504020204" pitchFamily="49" charset="0"/>
                <a:ea typeface="Roboto Mono"/>
                <a:cs typeface="Roboto Mono"/>
                <a:sym typeface="Roboto Mono"/>
              </a:rPr>
              <a:t>) {</a:t>
            </a:r>
            <a:br>
              <a:rPr lang="en" sz="2700" dirty="0">
                <a:solidFill>
                  <a:schemeClr val="dk1"/>
                </a:solidFill>
                <a:latin typeface="Lucida Console" panose="020B0609040504020204" pitchFamily="49" charset="0"/>
                <a:ea typeface="Roboto Mono"/>
                <a:cs typeface="Roboto Mono"/>
                <a:sym typeface="Roboto Mono"/>
              </a:rPr>
            </a:br>
            <a:r>
              <a:rPr lang="en" sz="2700" dirty="0">
                <a:solidFill>
                  <a:schemeClr val="dk1"/>
                </a:solidFill>
                <a:latin typeface="Lucida Console" panose="020B0609040504020204" pitchFamily="49" charset="0"/>
                <a:ea typeface="Roboto Mono"/>
                <a:cs typeface="Roboto Mono"/>
                <a:sym typeface="Roboto Mono"/>
              </a:rPr>
              <a:t>    bit = </a:t>
            </a:r>
            <a:r>
              <a:rPr lang="en" sz="2700" dirty="0">
                <a:solidFill>
                  <a:srgbClr val="C53929"/>
                </a:solidFill>
                <a:latin typeface="Lucida Console" panose="020B0609040504020204" pitchFamily="49" charset="0"/>
                <a:ea typeface="Roboto Mono"/>
                <a:cs typeface="Roboto Mono"/>
                <a:sym typeface="Roboto Mono"/>
              </a:rPr>
              <a:t>1</a:t>
            </a:r>
            <a:r>
              <a:rPr lang="en" sz="2700" dirty="0">
                <a:solidFill>
                  <a:schemeClr val="dk1"/>
                </a:solidFill>
                <a:latin typeface="Lucida Console" panose="020B0609040504020204" pitchFamily="49" charset="0"/>
                <a:ea typeface="Roboto Mono"/>
                <a:cs typeface="Roboto Mono"/>
                <a:sym typeface="Roboto Mono"/>
              </a:rPr>
              <a:t> </a:t>
            </a:r>
            <a:r>
              <a:rPr lang="en" sz="2700" dirty="0">
                <a:solidFill>
                  <a:srgbClr val="999999"/>
                </a:solidFill>
                <a:latin typeface="Lucida Console" panose="020B0609040504020204" pitchFamily="49" charset="0"/>
                <a:ea typeface="Roboto Mono"/>
                <a:cs typeface="Roboto Mono"/>
                <a:sym typeface="Roboto Mono"/>
              </a:rPr>
              <a:t>&lt;&lt;</a:t>
            </a:r>
            <a:r>
              <a:rPr lang="en" sz="2700" dirty="0">
                <a:solidFill>
                  <a:schemeClr val="dk1"/>
                </a:solidFill>
                <a:latin typeface="Lucida Console" panose="020B0609040504020204" pitchFamily="49" charset="0"/>
                <a:ea typeface="Roboto Mono"/>
                <a:cs typeface="Roboto Mono"/>
                <a:sym typeface="Roboto Mono"/>
              </a:rPr>
              <a:t> i</a:t>
            </a:r>
            <a:br>
              <a:rPr lang="en" sz="2700" dirty="0">
                <a:solidFill>
                  <a:schemeClr val="dk1"/>
                </a:solidFill>
                <a:latin typeface="Lucida Console" panose="020B0609040504020204" pitchFamily="49" charset="0"/>
                <a:ea typeface="Roboto Mono"/>
                <a:cs typeface="Roboto Mono"/>
                <a:sym typeface="Roboto Mono"/>
              </a:rPr>
            </a:br>
            <a:r>
              <a:rPr lang="en" sz="2700" dirty="0">
                <a:solidFill>
                  <a:schemeClr val="dk1"/>
                </a:solidFill>
                <a:latin typeface="Lucida Console" panose="020B0609040504020204" pitchFamily="49" charset="0"/>
                <a:ea typeface="Roboto Mono"/>
                <a:cs typeface="Roboto Mono"/>
                <a:sym typeface="Roboto Mono"/>
              </a:rPr>
              <a:t>    </a:t>
            </a:r>
            <a:r>
              <a:rPr lang="en" sz="2700" u="sng" dirty="0">
                <a:solidFill>
                  <a:schemeClr val="dk1"/>
                </a:solidFill>
                <a:latin typeface="Lucida Console" panose="020B0609040504020204" pitchFamily="49" charset="0"/>
                <a:ea typeface="Roboto Mono"/>
                <a:cs typeface="Roboto Mono"/>
                <a:sym typeface="Roboto Mono"/>
              </a:rPr>
              <a:t>state </a:t>
            </a:r>
            <a:r>
              <a:rPr lang="en" sz="2700" u="sng" dirty="0">
                <a:solidFill>
                  <a:srgbClr val="999999"/>
                </a:solidFill>
                <a:latin typeface="Lucida Console" panose="020B0609040504020204" pitchFamily="49" charset="0"/>
                <a:ea typeface="Roboto Mono"/>
                <a:cs typeface="Roboto Mono"/>
                <a:sym typeface="Roboto Mono"/>
              </a:rPr>
              <a:t>^=</a:t>
            </a:r>
            <a:r>
              <a:rPr lang="en" sz="2700" u="sng" dirty="0">
                <a:solidFill>
                  <a:schemeClr val="dk1"/>
                </a:solidFill>
                <a:latin typeface="Lucida Console" panose="020B0609040504020204" pitchFamily="49" charset="0"/>
                <a:ea typeface="Roboto Mono"/>
                <a:cs typeface="Roboto Mono"/>
                <a:sym typeface="Roboto Mono"/>
              </a:rPr>
              <a:t> </a:t>
            </a:r>
            <a:r>
              <a:rPr lang="en" sz="2700" u="sng" dirty="0">
                <a:solidFill>
                  <a:srgbClr val="999999"/>
                </a:solidFill>
                <a:latin typeface="Lucida Console" panose="020B0609040504020204" pitchFamily="49" charset="0"/>
                <a:ea typeface="Roboto Mono"/>
                <a:cs typeface="Roboto Mono"/>
                <a:sym typeface="Roboto Mono"/>
              </a:rPr>
              <a:t>(</a:t>
            </a:r>
            <a:r>
              <a:rPr lang="en" sz="2700" u="sng" dirty="0">
                <a:solidFill>
                  <a:schemeClr val="dk1"/>
                </a:solidFill>
                <a:latin typeface="Lucida Console" panose="020B0609040504020204" pitchFamily="49" charset="0"/>
                <a:ea typeface="Roboto Mono"/>
                <a:cs typeface="Roboto Mono"/>
                <a:sym typeface="Roboto Mono"/>
              </a:rPr>
              <a:t>key </a:t>
            </a:r>
            <a:r>
              <a:rPr lang="en" sz="2700" u="sng" dirty="0">
                <a:solidFill>
                  <a:srgbClr val="999999"/>
                </a:solidFill>
                <a:latin typeface="Lucida Console" panose="020B0609040504020204" pitchFamily="49" charset="0"/>
                <a:ea typeface="Roboto Mono"/>
                <a:cs typeface="Roboto Mono"/>
                <a:sym typeface="Roboto Mono"/>
              </a:rPr>
              <a:t>&amp;</a:t>
            </a:r>
            <a:r>
              <a:rPr lang="en" sz="2700" u="sng" dirty="0">
                <a:solidFill>
                  <a:schemeClr val="dk1"/>
                </a:solidFill>
                <a:latin typeface="Lucida Console" panose="020B0609040504020204" pitchFamily="49" charset="0"/>
                <a:ea typeface="Roboto Mono"/>
                <a:cs typeface="Roboto Mono"/>
                <a:sym typeface="Roboto Mono"/>
              </a:rPr>
              <a:t> bit</a:t>
            </a:r>
            <a:r>
              <a:rPr lang="en" sz="2700" u="sng" dirty="0">
                <a:solidFill>
                  <a:srgbClr val="999999"/>
                </a:solidFill>
                <a:latin typeface="Lucida Console" panose="020B0609040504020204" pitchFamily="49" charset="0"/>
                <a:ea typeface="Roboto Mono"/>
                <a:cs typeface="Roboto Mono"/>
                <a:sym typeface="Roboto Mono"/>
              </a:rPr>
              <a:t>)</a:t>
            </a:r>
            <a:br>
              <a:rPr lang="en" sz="2700" dirty="0">
                <a:solidFill>
                  <a:schemeClr val="dk1"/>
                </a:solidFill>
                <a:latin typeface="Lucida Console" panose="020B0609040504020204" pitchFamily="49" charset="0"/>
                <a:ea typeface="Roboto Mono"/>
                <a:cs typeface="Roboto Mono"/>
                <a:sym typeface="Roboto Mono"/>
              </a:rPr>
            </a:br>
            <a:r>
              <a:rPr lang="en" sz="2700" dirty="0">
                <a:solidFill>
                  <a:srgbClr val="999999"/>
                </a:solidFill>
                <a:latin typeface="Lucida Console" panose="020B0609040504020204" pitchFamily="49" charset="0"/>
                <a:ea typeface="Roboto Mono"/>
                <a:cs typeface="Roboto Mono"/>
                <a:sym typeface="Roboto Mono"/>
              </a:rPr>
              <a:t>}</a:t>
            </a:r>
            <a:br>
              <a:rPr lang="en" sz="2700" dirty="0">
                <a:solidFill>
                  <a:schemeClr val="dk1"/>
                </a:solidFill>
                <a:highlight>
                  <a:srgbClr val="FCE5CD"/>
                </a:highlight>
                <a:latin typeface="Lucida Console" panose="020B0609040504020204" pitchFamily="49" charset="0"/>
                <a:ea typeface="Roboto Mono"/>
                <a:cs typeface="Roboto Mono"/>
                <a:sym typeface="Roboto Mono"/>
              </a:rPr>
            </a:br>
            <a:r>
              <a:rPr lang="en" sz="2700" dirty="0">
                <a:solidFill>
                  <a:schemeClr val="bg1"/>
                </a:solidFill>
                <a:latin typeface="Lucida Console" panose="020B0609040504020204" pitchFamily="49" charset="0"/>
                <a:ea typeface="Roboto Mono"/>
                <a:cs typeface="Roboto Mono"/>
                <a:sym typeface="Roboto Mono"/>
              </a:rPr>
              <a:t>ciphertext = state</a:t>
            </a:r>
            <a:endParaRPr sz="2700" dirty="0">
              <a:solidFill>
                <a:schemeClr val="bg1"/>
              </a:solidFill>
              <a:latin typeface="Lucida Console" panose="020B0609040504020204" pitchFamily="49" charset="0"/>
              <a:ea typeface="Roboto Mono"/>
              <a:cs typeface="Roboto Mono"/>
              <a:sym typeface="Roboto Mono"/>
            </a:endParaRPr>
          </a:p>
          <a:p>
            <a:pPr marL="0" lvl="0" indent="0" algn="l" rtl="0">
              <a:lnSpc>
                <a:spcPct val="95000"/>
              </a:lnSpc>
              <a:spcBef>
                <a:spcPts val="1200"/>
              </a:spcBef>
              <a:spcAft>
                <a:spcPts val="1200"/>
              </a:spcAft>
              <a:buSzPts val="275"/>
              <a:buNone/>
            </a:pPr>
            <a:endParaRPr sz="2700" dirty="0">
              <a:solidFill>
                <a:schemeClr val="dk1"/>
              </a:solidFill>
              <a:latin typeface="Lucida Console" panose="020B0609040504020204" pitchFamily="49" charset="0"/>
              <a:ea typeface="Roboto Mono"/>
              <a:cs typeface="Roboto Mono"/>
              <a:sym typeface="Roboto Mono"/>
            </a:endParaRPr>
          </a:p>
        </p:txBody>
      </p:sp>
      <p:sp>
        <p:nvSpPr>
          <p:cNvPr id="139" name="Google Shape;139;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10</a:t>
            </a:fld>
            <a:endParaRPr/>
          </a:p>
        </p:txBody>
      </p:sp>
      <p:sp>
        <p:nvSpPr>
          <p:cNvPr id="140" name="Google Shape;140;p22"/>
          <p:cNvSpPr/>
          <p:nvPr/>
        </p:nvSpPr>
        <p:spPr>
          <a:xfrm>
            <a:off x="1696875" y="3360800"/>
            <a:ext cx="3651900" cy="357900"/>
          </a:xfrm>
          <a:prstGeom prst="wedgeRectCallout">
            <a:avLst>
              <a:gd name="adj1" fmla="val -22220"/>
              <a:gd name="adj2" fmla="val -90035"/>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500"/>
              <a:t>No longer uses a branch</a:t>
            </a:r>
            <a:endParaRPr sz="250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703358C-AF72-2D10-D8B8-D221437745B9}"/>
              </a:ext>
            </a:extLst>
          </p:cNvPr>
          <p:cNvSpPr>
            <a:spLocks noGrp="1"/>
          </p:cNvSpPr>
          <p:nvPr>
            <p:ph type="title"/>
          </p:nvPr>
        </p:nvSpPr>
        <p:spPr/>
        <p:txBody>
          <a:bodyPr/>
          <a:lstStyle/>
          <a:p>
            <a:r>
              <a:rPr lang="en-US" dirty="0"/>
              <a:t>Where can we leak secrets?</a:t>
            </a:r>
          </a:p>
        </p:txBody>
      </p:sp>
      <p:sp>
        <p:nvSpPr>
          <p:cNvPr id="12" name="Rectangle: Rounded Corners 11">
            <a:extLst>
              <a:ext uri="{FF2B5EF4-FFF2-40B4-BE49-F238E27FC236}">
                <a16:creationId xmlns:a16="http://schemas.microsoft.com/office/drawing/2014/main" id="{041B9D76-E690-4812-0921-9D66AB2A086C}"/>
              </a:ext>
            </a:extLst>
          </p:cNvPr>
          <p:cNvSpPr/>
          <p:nvPr/>
        </p:nvSpPr>
        <p:spPr>
          <a:xfrm>
            <a:off x="542924" y="914400"/>
            <a:ext cx="2457450" cy="3771900"/>
          </a:xfrm>
          <a:prstGeom prst="roundRect">
            <a:avLst/>
          </a:prstGeom>
          <a:solidFill>
            <a:schemeClr val="accent1">
              <a:lumMod val="40000"/>
              <a:lumOff val="60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68580" tIns="34290" rIns="68580" bIns="34290" numCol="1" spcCol="0" rtlCol="0" fromWordArt="0" anchor="t" anchorCtr="0" forceAA="0" compatLnSpc="1">
            <a:prstTxWarp prst="textNoShape">
              <a:avLst/>
            </a:prstTxWarp>
            <a:noAutofit/>
          </a:bodyPr>
          <a:lstStyle/>
          <a:p>
            <a:pPr algn="ctr" defTabSz="685800" fontAlgn="base">
              <a:lnSpc>
                <a:spcPct val="85000"/>
              </a:lnSpc>
              <a:spcBef>
                <a:spcPct val="0"/>
              </a:spcBef>
              <a:spcAft>
                <a:spcPct val="0"/>
              </a:spcAft>
              <a:buClrTx/>
            </a:pPr>
            <a:endParaRPr lang="en-US" sz="2100" kern="1200" dirty="0">
              <a:solidFill>
                <a:prstClr val="black"/>
              </a:solidFill>
              <a:latin typeface="Arial" charset="0"/>
              <a:cs typeface="Arial"/>
            </a:endParaRPr>
          </a:p>
          <a:p>
            <a:pPr algn="ctr" defTabSz="685800" fontAlgn="base">
              <a:lnSpc>
                <a:spcPct val="85000"/>
              </a:lnSpc>
              <a:spcBef>
                <a:spcPct val="0"/>
              </a:spcBef>
              <a:spcAft>
                <a:spcPct val="0"/>
              </a:spcAft>
              <a:buClrTx/>
            </a:pPr>
            <a:endParaRPr lang="en-US" sz="2100" kern="1200" dirty="0">
              <a:solidFill>
                <a:prstClr val="black"/>
              </a:solidFill>
              <a:latin typeface="Arial" charset="0"/>
              <a:cs typeface="Arial"/>
            </a:endParaRPr>
          </a:p>
          <a:p>
            <a:pPr algn="ctr" defTabSz="685800" fontAlgn="base">
              <a:lnSpc>
                <a:spcPct val="85000"/>
              </a:lnSpc>
              <a:spcBef>
                <a:spcPct val="0"/>
              </a:spcBef>
              <a:spcAft>
                <a:spcPct val="0"/>
              </a:spcAft>
              <a:buClrTx/>
            </a:pPr>
            <a:endParaRPr lang="en-US" sz="2100" kern="1200" dirty="0">
              <a:solidFill>
                <a:prstClr val="black"/>
              </a:solidFill>
              <a:latin typeface="Arial" charset="0"/>
              <a:cs typeface="Arial"/>
            </a:endParaRPr>
          </a:p>
          <a:p>
            <a:pPr algn="ctr" defTabSz="685800" fontAlgn="base">
              <a:lnSpc>
                <a:spcPct val="85000"/>
              </a:lnSpc>
              <a:spcBef>
                <a:spcPct val="0"/>
              </a:spcBef>
              <a:spcAft>
                <a:spcPct val="0"/>
              </a:spcAft>
              <a:buClrTx/>
            </a:pPr>
            <a:endParaRPr lang="en-US" sz="2100" kern="1200" dirty="0">
              <a:solidFill>
                <a:prstClr val="black"/>
              </a:solidFill>
              <a:latin typeface="Arial" charset="0"/>
              <a:cs typeface="Arial"/>
            </a:endParaRPr>
          </a:p>
          <a:p>
            <a:pPr algn="ctr" defTabSz="685800" fontAlgn="base">
              <a:lnSpc>
                <a:spcPct val="85000"/>
              </a:lnSpc>
              <a:spcBef>
                <a:spcPct val="0"/>
              </a:spcBef>
              <a:spcAft>
                <a:spcPct val="0"/>
              </a:spcAft>
              <a:buClrTx/>
            </a:pPr>
            <a:r>
              <a:rPr lang="en-US" sz="2100" kern="1200" dirty="0">
                <a:solidFill>
                  <a:prstClr val="black"/>
                </a:solidFill>
                <a:latin typeface="Arial" charset="0"/>
                <a:cs typeface="Arial"/>
              </a:rPr>
              <a:t>Chrome 89</a:t>
            </a:r>
          </a:p>
          <a:p>
            <a:pPr algn="ctr" defTabSz="685800" fontAlgn="base">
              <a:lnSpc>
                <a:spcPct val="85000"/>
              </a:lnSpc>
              <a:spcBef>
                <a:spcPct val="0"/>
              </a:spcBef>
              <a:spcAft>
                <a:spcPct val="0"/>
              </a:spcAft>
              <a:buClrTx/>
            </a:pPr>
            <a:r>
              <a:rPr lang="en-US" sz="2100" kern="1200" dirty="0">
                <a:solidFill>
                  <a:prstClr val="black"/>
                </a:solidFill>
                <a:latin typeface="Arial" charset="0"/>
                <a:cs typeface="Arial"/>
              </a:rPr>
              <a:t>Brave 89</a:t>
            </a:r>
          </a:p>
          <a:p>
            <a:pPr algn="ctr" defTabSz="685800" fontAlgn="base">
              <a:lnSpc>
                <a:spcPct val="85000"/>
              </a:lnSpc>
              <a:spcBef>
                <a:spcPct val="0"/>
              </a:spcBef>
              <a:spcAft>
                <a:spcPct val="0"/>
              </a:spcAft>
              <a:buClrTx/>
            </a:pPr>
            <a:r>
              <a:rPr lang="en-US" sz="2100" kern="1200" dirty="0">
                <a:solidFill>
                  <a:prstClr val="black"/>
                </a:solidFill>
                <a:latin typeface="Arial" charset="0"/>
                <a:cs typeface="Arial"/>
              </a:rPr>
              <a:t>Edge 89</a:t>
            </a:r>
          </a:p>
        </p:txBody>
      </p:sp>
      <p:sp>
        <p:nvSpPr>
          <p:cNvPr id="13" name="TextBox 12">
            <a:extLst>
              <a:ext uri="{FF2B5EF4-FFF2-40B4-BE49-F238E27FC236}">
                <a16:creationId xmlns:a16="http://schemas.microsoft.com/office/drawing/2014/main" id="{89DFB74D-549E-DAD0-7A03-716DA7151DC4}"/>
              </a:ext>
            </a:extLst>
          </p:cNvPr>
          <p:cNvSpPr txBox="1"/>
          <p:nvPr/>
        </p:nvSpPr>
        <p:spPr>
          <a:xfrm>
            <a:off x="514350" y="3193025"/>
            <a:ext cx="2686051" cy="1359346"/>
          </a:xfrm>
          <a:prstGeom prst="rect">
            <a:avLst/>
          </a:prstGeom>
          <a:noFill/>
        </p:spPr>
        <p:txBody>
          <a:bodyPr wrap="square" rtlCol="0">
            <a:spAutoFit/>
          </a:bodyPr>
          <a:lstStyle/>
          <a:p>
            <a:pPr marL="214313" indent="-214313" defTabSz="685800" fontAlgn="base">
              <a:spcBef>
                <a:spcPct val="0"/>
              </a:spcBef>
              <a:spcAft>
                <a:spcPts val="750"/>
              </a:spcAft>
              <a:buClrTx/>
              <a:buFont typeface="Arial" panose="020B0604020202020204" pitchFamily="34" charset="0"/>
              <a:buChar char="•"/>
            </a:pPr>
            <a:r>
              <a:rPr lang="en-US" sz="1725" kern="1200" dirty="0">
                <a:solidFill>
                  <a:prstClr val="black"/>
                </a:solidFill>
                <a:latin typeface="Arial" charset="0"/>
                <a:ea typeface="+mn-ea"/>
              </a:rPr>
              <a:t>Unmodified</a:t>
            </a:r>
          </a:p>
          <a:p>
            <a:pPr marL="214313" indent="-214313" defTabSz="685800" fontAlgn="base">
              <a:spcBef>
                <a:spcPct val="0"/>
              </a:spcBef>
              <a:spcAft>
                <a:spcPts val="750"/>
              </a:spcAft>
              <a:buClrTx/>
              <a:buFont typeface="Arial" panose="020B0604020202020204" pitchFamily="34" charset="0"/>
              <a:buChar char="•"/>
            </a:pPr>
            <a:r>
              <a:rPr lang="en-US" sz="1725" kern="1200" dirty="0">
                <a:solidFill>
                  <a:prstClr val="black"/>
                </a:solidFill>
                <a:latin typeface="Arial" charset="0"/>
                <a:ea typeface="+mn-ea"/>
              </a:rPr>
              <a:t>All </a:t>
            </a:r>
            <a:r>
              <a:rPr lang="en-US" sz="1725" kern="1200" dirty="0" err="1">
                <a:solidFill>
                  <a:prstClr val="black"/>
                </a:solidFill>
                <a:latin typeface="Arial" charset="0"/>
                <a:ea typeface="+mn-ea"/>
              </a:rPr>
              <a:t>Spectre</a:t>
            </a:r>
            <a:r>
              <a:rPr lang="en-US" sz="1725" kern="1200" dirty="0">
                <a:solidFill>
                  <a:prstClr val="black"/>
                </a:solidFill>
                <a:latin typeface="Arial" charset="0"/>
                <a:ea typeface="+mn-ea"/>
              </a:rPr>
              <a:t> mitigations</a:t>
            </a:r>
          </a:p>
          <a:p>
            <a:pPr marL="214313" indent="-214313" defTabSz="685800" fontAlgn="base">
              <a:spcBef>
                <a:spcPct val="0"/>
              </a:spcBef>
              <a:spcAft>
                <a:spcPts val="750"/>
              </a:spcAft>
              <a:buClrTx/>
              <a:buFont typeface="Arial" panose="020B0604020202020204" pitchFamily="34" charset="0"/>
              <a:buChar char="•"/>
            </a:pPr>
            <a:r>
              <a:rPr lang="en-US" sz="1725" kern="1200" dirty="0">
                <a:solidFill>
                  <a:prstClr val="black"/>
                </a:solidFill>
                <a:latin typeface="Arial" charset="0"/>
                <a:ea typeface="+mn-ea"/>
              </a:rPr>
              <a:t>Latest at time</a:t>
            </a:r>
            <a:br>
              <a:rPr lang="en-US" sz="1725" kern="1200" dirty="0">
                <a:solidFill>
                  <a:prstClr val="black"/>
                </a:solidFill>
                <a:latin typeface="Arial" charset="0"/>
                <a:ea typeface="+mn-ea"/>
              </a:rPr>
            </a:br>
            <a:r>
              <a:rPr lang="en-US" sz="1725" kern="1200" dirty="0">
                <a:solidFill>
                  <a:prstClr val="black"/>
                </a:solidFill>
                <a:latin typeface="Arial" charset="0"/>
                <a:ea typeface="+mn-ea"/>
              </a:rPr>
              <a:t>of writing</a:t>
            </a:r>
          </a:p>
        </p:txBody>
      </p:sp>
      <p:pic>
        <p:nvPicPr>
          <p:cNvPr id="14" name="Google Shape;85;p16">
            <a:extLst>
              <a:ext uri="{FF2B5EF4-FFF2-40B4-BE49-F238E27FC236}">
                <a16:creationId xmlns:a16="http://schemas.microsoft.com/office/drawing/2014/main" id="{160860E5-239F-BF18-A7B5-3B6FEBB6AD6E}"/>
              </a:ext>
            </a:extLst>
          </p:cNvPr>
          <p:cNvPicPr preferRelativeResize="0"/>
          <p:nvPr/>
        </p:nvPicPr>
        <p:blipFill>
          <a:blip r:embed="rId3">
            <a:alphaModFix/>
          </a:blip>
          <a:stretch>
            <a:fillRect/>
          </a:stretch>
        </p:blipFill>
        <p:spPr>
          <a:xfrm>
            <a:off x="742731" y="1292492"/>
            <a:ext cx="702019" cy="687317"/>
          </a:xfrm>
          <a:prstGeom prst="rect">
            <a:avLst/>
          </a:prstGeom>
          <a:noFill/>
          <a:ln>
            <a:noFill/>
          </a:ln>
        </p:spPr>
      </p:pic>
      <p:sp>
        <p:nvSpPr>
          <p:cNvPr id="15" name="Rectangle: Rounded Corners 14">
            <a:extLst>
              <a:ext uri="{FF2B5EF4-FFF2-40B4-BE49-F238E27FC236}">
                <a16:creationId xmlns:a16="http://schemas.microsoft.com/office/drawing/2014/main" id="{A5FE5327-0293-E223-488C-D4FBE32FB4BC}"/>
              </a:ext>
            </a:extLst>
          </p:cNvPr>
          <p:cNvSpPr/>
          <p:nvPr/>
        </p:nvSpPr>
        <p:spPr>
          <a:xfrm>
            <a:off x="3343274" y="914400"/>
            <a:ext cx="2457450" cy="3771900"/>
          </a:xfrm>
          <a:prstGeom prst="roundRect">
            <a:avLst/>
          </a:prstGeom>
          <a:solidFill>
            <a:schemeClr val="accent3">
              <a:lumMod val="20000"/>
              <a:lumOff val="80000"/>
            </a:schemeClr>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68580" tIns="34290" rIns="68580" bIns="34290" numCol="1" spcCol="0" rtlCol="0" fromWordArt="0" anchor="t" anchorCtr="0" forceAA="0" compatLnSpc="1">
            <a:prstTxWarp prst="textNoShape">
              <a:avLst/>
            </a:prstTxWarp>
            <a:noAutofit/>
          </a:bodyPr>
          <a:lstStyle/>
          <a:p>
            <a:pPr algn="ctr" defTabSz="685800" fontAlgn="base">
              <a:lnSpc>
                <a:spcPct val="85000"/>
              </a:lnSpc>
              <a:spcBef>
                <a:spcPct val="0"/>
              </a:spcBef>
              <a:spcAft>
                <a:spcPct val="0"/>
              </a:spcAft>
              <a:buClrTx/>
            </a:pPr>
            <a:endParaRPr lang="en-US" sz="2100" kern="1200" dirty="0">
              <a:solidFill>
                <a:prstClr val="black"/>
              </a:solidFill>
              <a:latin typeface="Arial" charset="0"/>
              <a:cs typeface="Arial"/>
            </a:endParaRPr>
          </a:p>
          <a:p>
            <a:pPr algn="ctr" defTabSz="685800" fontAlgn="base">
              <a:lnSpc>
                <a:spcPct val="85000"/>
              </a:lnSpc>
              <a:spcBef>
                <a:spcPct val="0"/>
              </a:spcBef>
              <a:spcAft>
                <a:spcPct val="0"/>
              </a:spcAft>
              <a:buClrTx/>
            </a:pPr>
            <a:endParaRPr lang="en-US" sz="2100" kern="1200" dirty="0">
              <a:solidFill>
                <a:prstClr val="black"/>
              </a:solidFill>
              <a:latin typeface="Arial" charset="0"/>
              <a:cs typeface="Arial"/>
            </a:endParaRPr>
          </a:p>
          <a:p>
            <a:pPr algn="ctr" defTabSz="685800" fontAlgn="base">
              <a:lnSpc>
                <a:spcPct val="85000"/>
              </a:lnSpc>
              <a:spcBef>
                <a:spcPct val="0"/>
              </a:spcBef>
              <a:spcAft>
                <a:spcPct val="0"/>
              </a:spcAft>
              <a:buClrTx/>
            </a:pPr>
            <a:endParaRPr lang="en-US" sz="2100" kern="1200" dirty="0">
              <a:solidFill>
                <a:prstClr val="black"/>
              </a:solidFill>
              <a:latin typeface="Arial" charset="0"/>
              <a:cs typeface="Arial"/>
            </a:endParaRPr>
          </a:p>
          <a:p>
            <a:pPr algn="ctr" defTabSz="685800" fontAlgn="base">
              <a:lnSpc>
                <a:spcPct val="85000"/>
              </a:lnSpc>
              <a:spcBef>
                <a:spcPct val="0"/>
              </a:spcBef>
              <a:spcAft>
                <a:spcPct val="0"/>
              </a:spcAft>
              <a:buClrTx/>
            </a:pPr>
            <a:endParaRPr lang="en-US" sz="2100" kern="1200" dirty="0">
              <a:solidFill>
                <a:prstClr val="black"/>
              </a:solidFill>
              <a:latin typeface="Arial" charset="0"/>
              <a:cs typeface="Arial"/>
            </a:endParaRPr>
          </a:p>
          <a:p>
            <a:pPr algn="ctr" defTabSz="685800" fontAlgn="base">
              <a:lnSpc>
                <a:spcPct val="85000"/>
              </a:lnSpc>
              <a:spcBef>
                <a:spcPct val="0"/>
              </a:spcBef>
              <a:spcAft>
                <a:spcPct val="0"/>
              </a:spcAft>
              <a:buClrTx/>
            </a:pPr>
            <a:endParaRPr lang="en-US" sz="2100" kern="1200" dirty="0">
              <a:solidFill>
                <a:prstClr val="black"/>
              </a:solidFill>
              <a:latin typeface="Arial" charset="0"/>
              <a:cs typeface="Arial"/>
            </a:endParaRPr>
          </a:p>
          <a:p>
            <a:pPr algn="ctr" defTabSz="685800" fontAlgn="base">
              <a:lnSpc>
                <a:spcPct val="85000"/>
              </a:lnSpc>
              <a:spcBef>
                <a:spcPct val="0"/>
              </a:spcBef>
              <a:spcAft>
                <a:spcPct val="0"/>
              </a:spcAft>
              <a:buClrTx/>
            </a:pPr>
            <a:r>
              <a:rPr lang="en-US" sz="2100" kern="1200" dirty="0">
                <a:solidFill>
                  <a:prstClr val="black"/>
                </a:solidFill>
                <a:latin typeface="Arial" charset="0"/>
                <a:cs typeface="Arial"/>
              </a:rPr>
              <a:t>Intel CPUs</a:t>
            </a:r>
          </a:p>
          <a:p>
            <a:pPr algn="ctr" defTabSz="685800" fontAlgn="base">
              <a:lnSpc>
                <a:spcPct val="85000"/>
              </a:lnSpc>
              <a:spcBef>
                <a:spcPct val="0"/>
              </a:spcBef>
              <a:spcAft>
                <a:spcPct val="0"/>
              </a:spcAft>
              <a:buClrTx/>
            </a:pPr>
            <a:endParaRPr lang="en-US" sz="2100" kern="1200" dirty="0">
              <a:solidFill>
                <a:prstClr val="black"/>
              </a:solidFill>
              <a:latin typeface="Arial" charset="0"/>
              <a:cs typeface="Arial"/>
            </a:endParaRPr>
          </a:p>
          <a:p>
            <a:pPr algn="ctr" defTabSz="685800" fontAlgn="base">
              <a:lnSpc>
                <a:spcPct val="85000"/>
              </a:lnSpc>
              <a:spcBef>
                <a:spcPct val="0"/>
              </a:spcBef>
              <a:spcAft>
                <a:spcPct val="0"/>
              </a:spcAft>
              <a:buClrTx/>
            </a:pPr>
            <a:endParaRPr lang="en-US" sz="2100" kern="1200" dirty="0">
              <a:solidFill>
                <a:prstClr val="black"/>
              </a:solidFill>
              <a:latin typeface="Arial" charset="0"/>
              <a:cs typeface="Arial"/>
            </a:endParaRPr>
          </a:p>
          <a:p>
            <a:pPr algn="ctr" defTabSz="685800" fontAlgn="base">
              <a:lnSpc>
                <a:spcPct val="85000"/>
              </a:lnSpc>
              <a:spcBef>
                <a:spcPct val="0"/>
              </a:spcBef>
              <a:spcAft>
                <a:spcPct val="0"/>
              </a:spcAft>
              <a:buClrTx/>
            </a:pPr>
            <a:endParaRPr lang="en-US" sz="2100" kern="1200" dirty="0">
              <a:solidFill>
                <a:prstClr val="black"/>
              </a:solidFill>
              <a:latin typeface="Arial" charset="0"/>
              <a:cs typeface="Arial"/>
            </a:endParaRPr>
          </a:p>
          <a:p>
            <a:pPr algn="ctr" defTabSz="685800" fontAlgn="base">
              <a:lnSpc>
                <a:spcPct val="85000"/>
              </a:lnSpc>
              <a:spcBef>
                <a:spcPct val="0"/>
              </a:spcBef>
              <a:spcAft>
                <a:spcPct val="0"/>
              </a:spcAft>
              <a:buClrTx/>
            </a:pPr>
            <a:endParaRPr lang="en-US" sz="2100" kern="1200" dirty="0">
              <a:solidFill>
                <a:prstClr val="black"/>
              </a:solidFill>
              <a:latin typeface="Arial" charset="0"/>
              <a:cs typeface="Arial"/>
            </a:endParaRPr>
          </a:p>
          <a:p>
            <a:pPr algn="ctr" defTabSz="685800" fontAlgn="base">
              <a:lnSpc>
                <a:spcPct val="85000"/>
              </a:lnSpc>
              <a:spcBef>
                <a:spcPct val="0"/>
              </a:spcBef>
              <a:spcAft>
                <a:spcPct val="0"/>
              </a:spcAft>
              <a:buClrTx/>
            </a:pPr>
            <a:endParaRPr lang="en-US" sz="2100" kern="1200" dirty="0">
              <a:solidFill>
                <a:prstClr val="black"/>
              </a:solidFill>
              <a:latin typeface="Arial" charset="0"/>
              <a:cs typeface="Arial"/>
            </a:endParaRPr>
          </a:p>
          <a:p>
            <a:pPr algn="ctr" defTabSz="685800" fontAlgn="base">
              <a:lnSpc>
                <a:spcPct val="85000"/>
              </a:lnSpc>
              <a:spcBef>
                <a:spcPct val="0"/>
              </a:spcBef>
              <a:spcAft>
                <a:spcPct val="0"/>
              </a:spcAft>
              <a:buClrTx/>
            </a:pPr>
            <a:r>
              <a:rPr lang="en-US" sz="2100" kern="1200" dirty="0">
                <a:solidFill>
                  <a:prstClr val="black"/>
                </a:solidFill>
                <a:latin typeface="Arial" charset="0"/>
                <a:cs typeface="Arial"/>
              </a:rPr>
              <a:t>Apple M1</a:t>
            </a:r>
          </a:p>
        </p:txBody>
      </p:sp>
      <p:pic>
        <p:nvPicPr>
          <p:cNvPr id="21" name="Picture 20" descr="Logo&#10;&#10;Description automatically generated">
            <a:extLst>
              <a:ext uri="{FF2B5EF4-FFF2-40B4-BE49-F238E27FC236}">
                <a16:creationId xmlns:a16="http://schemas.microsoft.com/office/drawing/2014/main" id="{3EA2FB7D-F5D8-5894-F085-E10A899D3C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1924" y="1198633"/>
            <a:ext cx="1134992" cy="1134992"/>
          </a:xfrm>
          <a:prstGeom prst="rect">
            <a:avLst/>
          </a:prstGeom>
        </p:spPr>
      </p:pic>
      <p:pic>
        <p:nvPicPr>
          <p:cNvPr id="23" name="Picture 22" descr="Shape&#10;&#10;Description automatically generated with low confidence">
            <a:extLst>
              <a:ext uri="{FF2B5EF4-FFF2-40B4-BE49-F238E27FC236}">
                <a16:creationId xmlns:a16="http://schemas.microsoft.com/office/drawing/2014/main" id="{65612C02-0843-2DCC-08D8-38C7FE18DED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41984" y="2998984"/>
            <a:ext cx="858641" cy="858641"/>
          </a:xfrm>
          <a:prstGeom prst="rect">
            <a:avLst/>
          </a:prstGeom>
        </p:spPr>
      </p:pic>
      <p:sp>
        <p:nvSpPr>
          <p:cNvPr id="24" name="Rectangle: Rounded Corners 23">
            <a:extLst>
              <a:ext uri="{FF2B5EF4-FFF2-40B4-BE49-F238E27FC236}">
                <a16:creationId xmlns:a16="http://schemas.microsoft.com/office/drawing/2014/main" id="{1E1640F5-8B51-C15A-A6EA-CC1892C4863E}"/>
              </a:ext>
            </a:extLst>
          </p:cNvPr>
          <p:cNvSpPr/>
          <p:nvPr/>
        </p:nvSpPr>
        <p:spPr>
          <a:xfrm>
            <a:off x="6143624" y="914400"/>
            <a:ext cx="2457450" cy="3771900"/>
          </a:xfrm>
          <a:prstGeom prst="roundRect">
            <a:avLst/>
          </a:prstGeom>
          <a:solidFill>
            <a:schemeClr val="accent6">
              <a:lumMod val="20000"/>
              <a:lumOff val="80000"/>
            </a:schemeClr>
          </a:solid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68580" tIns="34290" rIns="68580" bIns="34290" numCol="1" spcCol="0" rtlCol="0" fromWordArt="0" anchor="t" anchorCtr="0" forceAA="0" compatLnSpc="1">
            <a:prstTxWarp prst="textNoShape">
              <a:avLst/>
            </a:prstTxWarp>
            <a:noAutofit/>
          </a:bodyPr>
          <a:lstStyle/>
          <a:p>
            <a:pPr algn="ctr" defTabSz="685800" fontAlgn="base">
              <a:lnSpc>
                <a:spcPct val="85000"/>
              </a:lnSpc>
              <a:spcBef>
                <a:spcPct val="0"/>
              </a:spcBef>
              <a:spcAft>
                <a:spcPct val="0"/>
              </a:spcAft>
              <a:buClrTx/>
            </a:pPr>
            <a:endParaRPr lang="en-US" sz="2100" kern="1200" dirty="0">
              <a:solidFill>
                <a:prstClr val="black"/>
              </a:solidFill>
              <a:latin typeface="Arial" charset="0"/>
              <a:cs typeface="Arial"/>
            </a:endParaRPr>
          </a:p>
          <a:p>
            <a:pPr algn="ctr" defTabSz="685800" fontAlgn="base">
              <a:lnSpc>
                <a:spcPct val="85000"/>
              </a:lnSpc>
              <a:spcBef>
                <a:spcPct val="0"/>
              </a:spcBef>
              <a:spcAft>
                <a:spcPct val="0"/>
              </a:spcAft>
              <a:buClrTx/>
            </a:pPr>
            <a:endParaRPr lang="en-US" sz="2100" kern="1200" dirty="0">
              <a:solidFill>
                <a:prstClr val="black"/>
              </a:solidFill>
              <a:latin typeface="Arial" charset="0"/>
              <a:cs typeface="Arial"/>
            </a:endParaRPr>
          </a:p>
          <a:p>
            <a:pPr algn="ctr" defTabSz="685800" fontAlgn="base">
              <a:lnSpc>
                <a:spcPct val="85000"/>
              </a:lnSpc>
              <a:spcBef>
                <a:spcPct val="0"/>
              </a:spcBef>
              <a:spcAft>
                <a:spcPct val="0"/>
              </a:spcAft>
              <a:buClrTx/>
            </a:pPr>
            <a:endParaRPr lang="en-US" sz="2100" kern="1200" dirty="0">
              <a:solidFill>
                <a:prstClr val="black"/>
              </a:solidFill>
              <a:latin typeface="Arial" charset="0"/>
              <a:cs typeface="Arial"/>
            </a:endParaRPr>
          </a:p>
          <a:p>
            <a:pPr algn="ctr" defTabSz="685800" fontAlgn="base">
              <a:lnSpc>
                <a:spcPct val="85000"/>
              </a:lnSpc>
              <a:spcBef>
                <a:spcPct val="0"/>
              </a:spcBef>
              <a:spcAft>
                <a:spcPct val="0"/>
              </a:spcAft>
              <a:buClrTx/>
            </a:pPr>
            <a:endParaRPr lang="en-US" sz="2100" kern="1200" dirty="0">
              <a:solidFill>
                <a:prstClr val="black"/>
              </a:solidFill>
              <a:latin typeface="Arial" charset="0"/>
              <a:cs typeface="Arial"/>
            </a:endParaRPr>
          </a:p>
          <a:p>
            <a:pPr algn="ctr" defTabSz="685800" fontAlgn="base">
              <a:lnSpc>
                <a:spcPct val="85000"/>
              </a:lnSpc>
              <a:spcBef>
                <a:spcPct val="0"/>
              </a:spcBef>
              <a:spcAft>
                <a:spcPct val="0"/>
              </a:spcAft>
              <a:buClrTx/>
            </a:pPr>
            <a:r>
              <a:rPr lang="en-US" sz="2100" kern="1200" dirty="0">
                <a:solidFill>
                  <a:prstClr val="black"/>
                </a:solidFill>
                <a:latin typeface="Arial" charset="0"/>
                <a:cs typeface="Arial"/>
              </a:rPr>
              <a:t>450-500</a:t>
            </a:r>
          </a:p>
          <a:p>
            <a:pPr algn="ctr" defTabSz="685800" fontAlgn="base">
              <a:lnSpc>
                <a:spcPct val="85000"/>
              </a:lnSpc>
              <a:spcBef>
                <a:spcPct val="0"/>
              </a:spcBef>
              <a:spcAft>
                <a:spcPct val="0"/>
              </a:spcAft>
              <a:buClrTx/>
            </a:pPr>
            <a:r>
              <a:rPr lang="en-US" sz="2100" kern="1200" dirty="0">
                <a:solidFill>
                  <a:prstClr val="black"/>
                </a:solidFill>
                <a:latin typeface="Arial" charset="0"/>
                <a:cs typeface="Arial"/>
              </a:rPr>
              <a:t>bytes/sec</a:t>
            </a:r>
          </a:p>
          <a:p>
            <a:pPr algn="ctr" defTabSz="685800" fontAlgn="base">
              <a:lnSpc>
                <a:spcPct val="85000"/>
              </a:lnSpc>
              <a:spcBef>
                <a:spcPct val="0"/>
              </a:spcBef>
              <a:spcAft>
                <a:spcPct val="0"/>
              </a:spcAft>
              <a:buClrTx/>
            </a:pPr>
            <a:endParaRPr lang="en-US" sz="2100" kern="1200" dirty="0">
              <a:solidFill>
                <a:prstClr val="black"/>
              </a:solidFill>
              <a:latin typeface="Arial" charset="0"/>
              <a:cs typeface="Arial"/>
            </a:endParaRPr>
          </a:p>
          <a:p>
            <a:pPr algn="ctr" defTabSz="685800" fontAlgn="base">
              <a:lnSpc>
                <a:spcPct val="85000"/>
              </a:lnSpc>
              <a:spcBef>
                <a:spcPct val="0"/>
              </a:spcBef>
              <a:spcAft>
                <a:spcPct val="0"/>
              </a:spcAft>
              <a:buClrTx/>
            </a:pPr>
            <a:endParaRPr lang="en-US" sz="2100" kern="1200" dirty="0">
              <a:solidFill>
                <a:prstClr val="black"/>
              </a:solidFill>
              <a:latin typeface="Arial" charset="0"/>
              <a:cs typeface="Arial"/>
            </a:endParaRPr>
          </a:p>
          <a:p>
            <a:pPr algn="ctr" defTabSz="685800" fontAlgn="base">
              <a:lnSpc>
                <a:spcPct val="85000"/>
              </a:lnSpc>
              <a:spcBef>
                <a:spcPct val="0"/>
              </a:spcBef>
              <a:spcAft>
                <a:spcPct val="0"/>
              </a:spcAft>
              <a:buClrTx/>
            </a:pPr>
            <a:endParaRPr lang="en-US" sz="2100" kern="1200" dirty="0">
              <a:solidFill>
                <a:prstClr val="black"/>
              </a:solidFill>
              <a:latin typeface="Arial" charset="0"/>
              <a:cs typeface="Arial"/>
            </a:endParaRPr>
          </a:p>
          <a:p>
            <a:pPr algn="ctr" defTabSz="685800" fontAlgn="base">
              <a:lnSpc>
                <a:spcPct val="85000"/>
              </a:lnSpc>
              <a:spcBef>
                <a:spcPct val="0"/>
              </a:spcBef>
              <a:spcAft>
                <a:spcPct val="0"/>
              </a:spcAft>
              <a:buClrTx/>
            </a:pPr>
            <a:endParaRPr lang="en-US" sz="2100" kern="1200" dirty="0">
              <a:solidFill>
                <a:prstClr val="black"/>
              </a:solidFill>
              <a:latin typeface="Arial" charset="0"/>
              <a:cs typeface="Arial"/>
            </a:endParaRPr>
          </a:p>
          <a:p>
            <a:pPr algn="ctr" defTabSz="685800" fontAlgn="base">
              <a:lnSpc>
                <a:spcPct val="85000"/>
              </a:lnSpc>
              <a:spcBef>
                <a:spcPct val="0"/>
              </a:spcBef>
              <a:spcAft>
                <a:spcPct val="0"/>
              </a:spcAft>
              <a:buClrTx/>
            </a:pPr>
            <a:endParaRPr lang="en-US" sz="2100" kern="1200" dirty="0">
              <a:solidFill>
                <a:prstClr val="black"/>
              </a:solidFill>
              <a:latin typeface="Arial" charset="0"/>
              <a:cs typeface="Arial"/>
            </a:endParaRPr>
          </a:p>
          <a:p>
            <a:pPr algn="ctr" defTabSz="685800" fontAlgn="base">
              <a:lnSpc>
                <a:spcPct val="85000"/>
              </a:lnSpc>
              <a:spcBef>
                <a:spcPct val="0"/>
              </a:spcBef>
              <a:spcAft>
                <a:spcPct val="0"/>
              </a:spcAft>
              <a:buClrTx/>
            </a:pPr>
            <a:r>
              <a:rPr lang="en-US" sz="2100" kern="1200" dirty="0">
                <a:solidFill>
                  <a:prstClr val="black"/>
                </a:solidFill>
                <a:latin typeface="Arial" charset="0"/>
                <a:cs typeface="Arial"/>
              </a:rPr>
              <a:t>96-99% accuracy</a:t>
            </a:r>
          </a:p>
        </p:txBody>
      </p:sp>
      <p:pic>
        <p:nvPicPr>
          <p:cNvPr id="32" name="Picture 31" descr="Icon&#10;&#10;Description automatically generated">
            <a:extLst>
              <a:ext uri="{FF2B5EF4-FFF2-40B4-BE49-F238E27FC236}">
                <a16:creationId xmlns:a16="http://schemas.microsoft.com/office/drawing/2014/main" id="{4166ACFA-3F95-2441-B0EE-D4ADD250E4A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14150" y="1125950"/>
            <a:ext cx="914400" cy="914400"/>
          </a:xfrm>
          <a:prstGeom prst="rect">
            <a:avLst/>
          </a:prstGeom>
        </p:spPr>
      </p:pic>
      <p:pic>
        <p:nvPicPr>
          <p:cNvPr id="34" name="Picture 33" descr="Icon&#10;&#10;Description automatically generated">
            <a:extLst>
              <a:ext uri="{FF2B5EF4-FFF2-40B4-BE49-F238E27FC236}">
                <a16:creationId xmlns:a16="http://schemas.microsoft.com/office/drawing/2014/main" id="{D12CA049-531E-33E3-2350-BC70C319749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58000" y="2914650"/>
            <a:ext cx="1027700" cy="1027700"/>
          </a:xfrm>
          <a:prstGeom prst="rect">
            <a:avLst/>
          </a:prstGeom>
        </p:spPr>
      </p:pic>
      <p:pic>
        <p:nvPicPr>
          <p:cNvPr id="36" name="Graphic 35">
            <a:extLst>
              <a:ext uri="{FF2B5EF4-FFF2-40B4-BE49-F238E27FC236}">
                <a16:creationId xmlns:a16="http://schemas.microsoft.com/office/drawing/2014/main" id="{DF115C36-905F-BC0B-FF66-340D0648377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79003" y="1292492"/>
            <a:ext cx="585293" cy="687317"/>
          </a:xfrm>
          <a:prstGeom prst="rect">
            <a:avLst/>
          </a:prstGeom>
        </p:spPr>
      </p:pic>
      <p:pic>
        <p:nvPicPr>
          <p:cNvPr id="38" name="Picture 37" descr="Logo, icon&#10;&#10;Description automatically generated">
            <a:extLst>
              <a:ext uri="{FF2B5EF4-FFF2-40B4-BE49-F238E27FC236}">
                <a16:creationId xmlns:a16="http://schemas.microsoft.com/office/drawing/2014/main" id="{E8E73ADD-D409-EFBE-9543-11E5E0A7017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36233" y="1321826"/>
            <a:ext cx="628650" cy="628650"/>
          </a:xfrm>
          <a:prstGeom prst="rect">
            <a:avLst/>
          </a:prstGeom>
        </p:spPr>
      </p:pic>
    </p:spTree>
    <p:extLst>
      <p:ext uri="{BB962C8B-B14F-4D97-AF65-F5344CB8AC3E}">
        <p14:creationId xmlns:p14="http://schemas.microsoft.com/office/powerpoint/2010/main" val="292987953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par>
                                <p:cTn id="19" presetID="10"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4"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Rounded Corners 34">
            <a:extLst>
              <a:ext uri="{FF2B5EF4-FFF2-40B4-BE49-F238E27FC236}">
                <a16:creationId xmlns:a16="http://schemas.microsoft.com/office/drawing/2014/main" id="{A2EFBAA4-3ECB-7940-9673-5B6A65823AC8}"/>
              </a:ext>
            </a:extLst>
          </p:cNvPr>
          <p:cNvSpPr/>
          <p:nvPr/>
        </p:nvSpPr>
        <p:spPr>
          <a:xfrm>
            <a:off x="6342345" y="742950"/>
            <a:ext cx="2687355" cy="3829050"/>
          </a:xfrm>
          <a:prstGeom prst="roundRect">
            <a:avLst/>
          </a:prstGeom>
          <a:solidFill>
            <a:schemeClr val="accent5">
              <a:lumMod val="20000"/>
              <a:lumOff val="80000"/>
            </a:schemeClr>
          </a:solidFill>
          <a:ln w="38100">
            <a:noFill/>
          </a:ln>
        </p:spPr>
        <p:txBody>
          <a:bodyPr rot="0" spcFirstLastPara="0" vertOverflow="overflow" horzOverflow="overflow" vert="eaVert" wrap="none" lIns="68580" tIns="34290" rIns="68580" bIns="34290" numCol="1" spcCol="0" rtlCol="0" fromWordArt="0" anchor="ctr" anchorCtr="0" forceAA="0" compatLnSpc="1">
            <a:prstTxWarp prst="textNoShape">
              <a:avLst/>
            </a:prstTxWarp>
            <a:noAutofit/>
          </a:bodyPr>
          <a:lstStyle/>
          <a:p>
            <a:pPr algn="ctr" defTabSz="685800" fontAlgn="base">
              <a:lnSpc>
                <a:spcPct val="85000"/>
              </a:lnSpc>
              <a:spcBef>
                <a:spcPct val="0"/>
              </a:spcBef>
              <a:spcAft>
                <a:spcPct val="0"/>
              </a:spcAft>
              <a:buClrTx/>
            </a:pPr>
            <a:endParaRPr lang="en-US" sz="2100" kern="1200">
              <a:solidFill>
                <a:srgbClr val="A42700"/>
              </a:solidFill>
              <a:latin typeface="Arial" charset="0"/>
              <a:ea typeface="+mn-ea"/>
            </a:endParaRPr>
          </a:p>
        </p:txBody>
      </p:sp>
      <p:sp>
        <p:nvSpPr>
          <p:cNvPr id="27" name="Rectangle: Rounded Corners 26">
            <a:extLst>
              <a:ext uri="{FF2B5EF4-FFF2-40B4-BE49-F238E27FC236}">
                <a16:creationId xmlns:a16="http://schemas.microsoft.com/office/drawing/2014/main" id="{A39A8585-10B2-E932-9E97-2686E381B006}"/>
              </a:ext>
            </a:extLst>
          </p:cNvPr>
          <p:cNvSpPr/>
          <p:nvPr/>
        </p:nvSpPr>
        <p:spPr>
          <a:xfrm>
            <a:off x="114300" y="1200150"/>
            <a:ext cx="5886450" cy="3657600"/>
          </a:xfrm>
          <a:prstGeom prst="roundRect">
            <a:avLst/>
          </a:prstGeom>
          <a:solidFill>
            <a:schemeClr val="accent3">
              <a:lumMod val="20000"/>
              <a:lumOff val="80000"/>
            </a:schemeClr>
          </a:solidFill>
          <a:ln w="38100">
            <a:noFill/>
          </a:ln>
        </p:spPr>
        <p:txBody>
          <a:bodyPr rot="0" spcFirstLastPara="0" vertOverflow="overflow" horzOverflow="overflow" vert="eaVert" wrap="none" lIns="68580" tIns="34290" rIns="68580" bIns="34290" numCol="1" spcCol="0" rtlCol="0" fromWordArt="0" anchor="ctr" anchorCtr="0" forceAA="0" compatLnSpc="1">
            <a:prstTxWarp prst="textNoShape">
              <a:avLst/>
            </a:prstTxWarp>
            <a:noAutofit/>
          </a:bodyPr>
          <a:lstStyle/>
          <a:p>
            <a:pPr algn="ctr" defTabSz="685800" fontAlgn="base">
              <a:lnSpc>
                <a:spcPct val="85000"/>
              </a:lnSpc>
              <a:spcBef>
                <a:spcPct val="0"/>
              </a:spcBef>
              <a:spcAft>
                <a:spcPct val="0"/>
              </a:spcAft>
              <a:buClrTx/>
            </a:pPr>
            <a:endParaRPr lang="en-US" sz="2100" kern="1200">
              <a:solidFill>
                <a:srgbClr val="A42700"/>
              </a:solidFill>
              <a:latin typeface="Arial" charset="0"/>
              <a:ea typeface="+mn-ea"/>
            </a:endParaRPr>
          </a:p>
        </p:txBody>
      </p:sp>
      <p:sp>
        <p:nvSpPr>
          <p:cNvPr id="2" name="Title 1">
            <a:extLst>
              <a:ext uri="{FF2B5EF4-FFF2-40B4-BE49-F238E27FC236}">
                <a16:creationId xmlns:a16="http://schemas.microsoft.com/office/drawing/2014/main" id="{BEDD7D8C-944A-A633-2FBD-2DBF9E48AD1C}"/>
              </a:ext>
            </a:extLst>
          </p:cNvPr>
          <p:cNvSpPr>
            <a:spLocks noGrp="1"/>
          </p:cNvSpPr>
          <p:nvPr>
            <p:ph type="title"/>
          </p:nvPr>
        </p:nvSpPr>
        <p:spPr/>
        <p:txBody>
          <a:bodyPr/>
          <a:lstStyle/>
          <a:p>
            <a:r>
              <a:rPr lang="en-US" dirty="0"/>
              <a:t>Password-managing extensions</a:t>
            </a:r>
          </a:p>
        </p:txBody>
      </p:sp>
      <p:pic>
        <p:nvPicPr>
          <p:cNvPr id="14" name="Picture 13" descr="Graphical user interface, application&#10;&#10;Description automatically generated">
            <a:extLst>
              <a:ext uri="{FF2B5EF4-FFF2-40B4-BE49-F238E27FC236}">
                <a16:creationId xmlns:a16="http://schemas.microsoft.com/office/drawing/2014/main" id="{2F67B43C-0846-0F80-0BCD-E0BDE60328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1578522"/>
            <a:ext cx="3023876" cy="3111103"/>
          </a:xfrm>
          <a:prstGeom prst="rect">
            <a:avLst/>
          </a:prstGeom>
        </p:spPr>
      </p:pic>
      <p:pic>
        <p:nvPicPr>
          <p:cNvPr id="16" name="Picture 15" descr="Logo&#10;&#10;Description automatically generated">
            <a:extLst>
              <a:ext uri="{FF2B5EF4-FFF2-40B4-BE49-F238E27FC236}">
                <a16:creationId xmlns:a16="http://schemas.microsoft.com/office/drawing/2014/main" id="{EE4904FF-A972-C1B4-7FF2-0D7FA956D9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1200150"/>
            <a:ext cx="1600200" cy="233154"/>
          </a:xfrm>
          <a:prstGeom prst="rect">
            <a:avLst/>
          </a:prstGeom>
        </p:spPr>
      </p:pic>
      <p:pic>
        <p:nvPicPr>
          <p:cNvPr id="18" name="Picture 17" descr="A picture containing icon&#10;&#10;Description automatically generated">
            <a:extLst>
              <a:ext uri="{FF2B5EF4-FFF2-40B4-BE49-F238E27FC236}">
                <a16:creationId xmlns:a16="http://schemas.microsoft.com/office/drawing/2014/main" id="{5F6D7D98-7A9F-E802-4043-1237BAB743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80116" y="1604754"/>
            <a:ext cx="761806" cy="761806"/>
          </a:xfrm>
          <a:prstGeom prst="rect">
            <a:avLst/>
          </a:prstGeom>
        </p:spPr>
      </p:pic>
      <p:sp>
        <p:nvSpPr>
          <p:cNvPr id="23" name="Rectangle 22">
            <a:extLst>
              <a:ext uri="{FF2B5EF4-FFF2-40B4-BE49-F238E27FC236}">
                <a16:creationId xmlns:a16="http://schemas.microsoft.com/office/drawing/2014/main" id="{7C6A0766-21EB-8534-E0F7-C711703CC91A}"/>
              </a:ext>
            </a:extLst>
          </p:cNvPr>
          <p:cNvSpPr/>
          <p:nvPr/>
        </p:nvSpPr>
        <p:spPr>
          <a:xfrm>
            <a:off x="6629400" y="1028700"/>
            <a:ext cx="2057400" cy="1485900"/>
          </a:xfrm>
          <a:prstGeom prst="rect">
            <a:avLst/>
          </a:prstGeom>
          <a:ln w="76200">
            <a:solidFill>
              <a:schemeClr val="accent1"/>
            </a:solidFill>
          </a:ln>
        </p:spPr>
        <p:txBody>
          <a:bodyPr rot="0" spcFirstLastPara="0" vertOverflow="overflow" horzOverflow="overflow" vert="eaVert" wrap="none" lIns="68580" tIns="34290" rIns="68580" bIns="34290" numCol="1" spcCol="0" rtlCol="0" fromWordArt="0" anchor="ctr" anchorCtr="0" forceAA="0" compatLnSpc="1">
            <a:prstTxWarp prst="textNoShape">
              <a:avLst/>
            </a:prstTxWarp>
            <a:noAutofit/>
          </a:bodyPr>
          <a:lstStyle/>
          <a:p>
            <a:pPr algn="ctr" defTabSz="685800" fontAlgn="base">
              <a:lnSpc>
                <a:spcPct val="85000"/>
              </a:lnSpc>
              <a:spcBef>
                <a:spcPct val="0"/>
              </a:spcBef>
              <a:spcAft>
                <a:spcPct val="0"/>
              </a:spcAft>
              <a:buClrTx/>
            </a:pPr>
            <a:endParaRPr lang="en-US" sz="2100" kern="1200">
              <a:solidFill>
                <a:srgbClr val="A42700"/>
              </a:solidFill>
              <a:latin typeface="Arial" charset="0"/>
              <a:ea typeface="+mn-ea"/>
            </a:endParaRPr>
          </a:p>
        </p:txBody>
      </p:sp>
      <p:sp>
        <p:nvSpPr>
          <p:cNvPr id="24" name="Rectangle: Rounded Corners 23">
            <a:extLst>
              <a:ext uri="{FF2B5EF4-FFF2-40B4-BE49-F238E27FC236}">
                <a16:creationId xmlns:a16="http://schemas.microsoft.com/office/drawing/2014/main" id="{91A55A1A-971C-6319-A1B3-83A0648BD0CA}"/>
              </a:ext>
            </a:extLst>
          </p:cNvPr>
          <p:cNvSpPr/>
          <p:nvPr/>
        </p:nvSpPr>
        <p:spPr>
          <a:xfrm>
            <a:off x="264319" y="2607220"/>
            <a:ext cx="2057400" cy="1793330"/>
          </a:xfrm>
          <a:prstGeom prst="roundRect">
            <a:avLst/>
          </a:prstGeom>
          <a:ln w="76200">
            <a:solidFill>
              <a:schemeClr val="tx1"/>
            </a:solidFill>
          </a:ln>
        </p:spPr>
        <p:txBody>
          <a:bodyPr rot="0" spcFirstLastPara="0" vertOverflow="overflow" horzOverflow="overflow" vert="eaVert" wrap="none" lIns="68580" tIns="34290" rIns="68580" bIns="34290" numCol="1" spcCol="0" rtlCol="0" fromWordArt="0" anchor="ctr" anchorCtr="0" forceAA="0" compatLnSpc="1">
            <a:prstTxWarp prst="textNoShape">
              <a:avLst/>
            </a:prstTxWarp>
            <a:noAutofit/>
          </a:bodyPr>
          <a:lstStyle/>
          <a:p>
            <a:pPr algn="ctr" defTabSz="685800" fontAlgn="base">
              <a:lnSpc>
                <a:spcPct val="85000"/>
              </a:lnSpc>
              <a:spcBef>
                <a:spcPct val="0"/>
              </a:spcBef>
              <a:spcAft>
                <a:spcPct val="0"/>
              </a:spcAft>
              <a:buClrTx/>
            </a:pPr>
            <a:endParaRPr lang="en-US" sz="2100" kern="1200">
              <a:solidFill>
                <a:srgbClr val="A42700"/>
              </a:solidFill>
              <a:latin typeface="Arial" charset="0"/>
              <a:ea typeface="+mn-ea"/>
            </a:endParaRPr>
          </a:p>
        </p:txBody>
      </p:sp>
      <p:sp>
        <p:nvSpPr>
          <p:cNvPr id="25" name="TextBox 24">
            <a:extLst>
              <a:ext uri="{FF2B5EF4-FFF2-40B4-BE49-F238E27FC236}">
                <a16:creationId xmlns:a16="http://schemas.microsoft.com/office/drawing/2014/main" id="{4E4ABE14-8584-19BE-A98F-B8DC2FB9A000}"/>
              </a:ext>
            </a:extLst>
          </p:cNvPr>
          <p:cNvSpPr txBox="1"/>
          <p:nvPr/>
        </p:nvSpPr>
        <p:spPr>
          <a:xfrm>
            <a:off x="464342" y="3990592"/>
            <a:ext cx="1657350" cy="567976"/>
          </a:xfrm>
          <a:prstGeom prst="rect">
            <a:avLst/>
          </a:prstGeom>
          <a:noFill/>
        </p:spPr>
        <p:txBody>
          <a:bodyPr wrap="square" rtlCol="0">
            <a:spAutoFit/>
          </a:bodyPr>
          <a:lstStyle/>
          <a:p>
            <a:pPr defTabSz="685800" fontAlgn="base">
              <a:lnSpc>
                <a:spcPct val="120000"/>
              </a:lnSpc>
              <a:spcBef>
                <a:spcPct val="0"/>
              </a:spcBef>
              <a:spcAft>
                <a:spcPct val="0"/>
              </a:spcAft>
              <a:buClrTx/>
            </a:pPr>
            <a:r>
              <a:rPr lang="en-US" sz="1350" kern="1200" dirty="0">
                <a:solidFill>
                  <a:prstClr val="black"/>
                </a:solidFill>
                <a:latin typeface="Arial" charset="0"/>
                <a:ea typeface="+mn-ea"/>
              </a:rPr>
              <a:t>attacker.tumblr.com</a:t>
            </a:r>
          </a:p>
        </p:txBody>
      </p:sp>
      <p:pic>
        <p:nvPicPr>
          <p:cNvPr id="26" name="Picture 25" descr="Logo&#10;&#10;Description automatically generated">
            <a:extLst>
              <a:ext uri="{FF2B5EF4-FFF2-40B4-BE49-F238E27FC236}">
                <a16:creationId xmlns:a16="http://schemas.microsoft.com/office/drawing/2014/main" id="{4547AAF2-34CA-3FE1-EC75-4F09333C4C7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5263" y="2914649"/>
            <a:ext cx="815510" cy="941562"/>
          </a:xfrm>
          <a:prstGeom prst="rect">
            <a:avLst/>
          </a:prstGeom>
        </p:spPr>
      </p:pic>
      <p:sp>
        <p:nvSpPr>
          <p:cNvPr id="29" name="Rectangle 28">
            <a:extLst>
              <a:ext uri="{FF2B5EF4-FFF2-40B4-BE49-F238E27FC236}">
                <a16:creationId xmlns:a16="http://schemas.microsoft.com/office/drawing/2014/main" id="{988CC074-9313-3DD4-7FE8-5475C8657FC5}"/>
              </a:ext>
            </a:extLst>
          </p:cNvPr>
          <p:cNvSpPr/>
          <p:nvPr/>
        </p:nvSpPr>
        <p:spPr>
          <a:xfrm>
            <a:off x="2914650" y="2846659"/>
            <a:ext cx="1371600" cy="296591"/>
          </a:xfrm>
          <a:prstGeom prst="rect">
            <a:avLst/>
          </a:prstGeom>
          <a:solidFill>
            <a:schemeClr val="bg1"/>
          </a:solidFill>
          <a:ln w="38100">
            <a:noFill/>
          </a:ln>
        </p:spPr>
        <p:txBody>
          <a:bodyPr rot="0" spcFirstLastPara="0" vertOverflow="overflow" horzOverflow="overflow" vert="eaVert" wrap="none" lIns="68580" tIns="34290" rIns="68580" bIns="34290" numCol="1" spcCol="0" rtlCol="0" fromWordArt="0" anchor="ctr" anchorCtr="0" forceAA="0" compatLnSpc="1">
            <a:prstTxWarp prst="textNoShape">
              <a:avLst/>
            </a:prstTxWarp>
            <a:noAutofit/>
          </a:bodyPr>
          <a:lstStyle/>
          <a:p>
            <a:pPr algn="ctr" defTabSz="685800" fontAlgn="base">
              <a:lnSpc>
                <a:spcPct val="85000"/>
              </a:lnSpc>
              <a:spcBef>
                <a:spcPct val="0"/>
              </a:spcBef>
              <a:spcAft>
                <a:spcPct val="0"/>
              </a:spcAft>
              <a:buClrTx/>
            </a:pPr>
            <a:endParaRPr lang="en-US" sz="2100" kern="1200">
              <a:solidFill>
                <a:srgbClr val="A42700"/>
              </a:solidFill>
              <a:latin typeface="Arial" charset="0"/>
              <a:ea typeface="+mn-ea"/>
            </a:endParaRPr>
          </a:p>
        </p:txBody>
      </p:sp>
      <p:sp>
        <p:nvSpPr>
          <p:cNvPr id="30" name="Rectangle 29">
            <a:extLst>
              <a:ext uri="{FF2B5EF4-FFF2-40B4-BE49-F238E27FC236}">
                <a16:creationId xmlns:a16="http://schemas.microsoft.com/office/drawing/2014/main" id="{232B8B99-FBA4-6C9C-4F8F-CDA6F62E746B}"/>
              </a:ext>
            </a:extLst>
          </p:cNvPr>
          <p:cNvSpPr/>
          <p:nvPr/>
        </p:nvSpPr>
        <p:spPr>
          <a:xfrm>
            <a:off x="2971800" y="3223555"/>
            <a:ext cx="1371600" cy="296591"/>
          </a:xfrm>
          <a:prstGeom prst="rect">
            <a:avLst/>
          </a:prstGeom>
          <a:solidFill>
            <a:schemeClr val="bg1"/>
          </a:solidFill>
          <a:ln w="38100">
            <a:noFill/>
          </a:ln>
        </p:spPr>
        <p:txBody>
          <a:bodyPr rot="0" spcFirstLastPara="0" vertOverflow="overflow" horzOverflow="overflow" vert="eaVert" wrap="none" lIns="68580" tIns="34290" rIns="68580" bIns="34290" numCol="1" spcCol="0" rtlCol="0" fromWordArt="0" anchor="ctr" anchorCtr="0" forceAA="0" compatLnSpc="1">
            <a:prstTxWarp prst="textNoShape">
              <a:avLst/>
            </a:prstTxWarp>
            <a:noAutofit/>
          </a:bodyPr>
          <a:lstStyle/>
          <a:p>
            <a:pPr algn="ctr" defTabSz="685800" fontAlgn="base">
              <a:lnSpc>
                <a:spcPct val="85000"/>
              </a:lnSpc>
              <a:spcBef>
                <a:spcPct val="0"/>
              </a:spcBef>
              <a:spcAft>
                <a:spcPct val="0"/>
              </a:spcAft>
              <a:buClrTx/>
            </a:pPr>
            <a:endParaRPr lang="en-US" sz="2100" kern="1200">
              <a:solidFill>
                <a:srgbClr val="A42700"/>
              </a:solidFill>
              <a:latin typeface="Arial" charset="0"/>
              <a:ea typeface="+mn-ea"/>
            </a:endParaRPr>
          </a:p>
        </p:txBody>
      </p:sp>
      <p:sp>
        <p:nvSpPr>
          <p:cNvPr id="31" name="Arrow: Left 30">
            <a:extLst>
              <a:ext uri="{FF2B5EF4-FFF2-40B4-BE49-F238E27FC236}">
                <a16:creationId xmlns:a16="http://schemas.microsoft.com/office/drawing/2014/main" id="{35979DBA-B11D-5B78-765B-37E6B7F07F96}"/>
              </a:ext>
            </a:extLst>
          </p:cNvPr>
          <p:cNvSpPr/>
          <p:nvPr/>
        </p:nvSpPr>
        <p:spPr>
          <a:xfrm rot="20147575">
            <a:off x="4553795" y="2683982"/>
            <a:ext cx="2286000" cy="394733"/>
          </a:xfrm>
          <a:prstGeom prst="leftArrow">
            <a:avLst/>
          </a:prstGeom>
          <a:solidFill>
            <a:schemeClr val="tx1"/>
          </a:solidFill>
          <a:ln w="38100">
            <a:noFill/>
          </a:ln>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defTabSz="685800" fontAlgn="base">
              <a:lnSpc>
                <a:spcPct val="85000"/>
              </a:lnSpc>
              <a:spcBef>
                <a:spcPct val="0"/>
              </a:spcBef>
              <a:spcAft>
                <a:spcPct val="0"/>
              </a:spcAft>
              <a:buClrTx/>
            </a:pPr>
            <a:r>
              <a:rPr lang="en-US" sz="1500" kern="1200" dirty="0">
                <a:solidFill>
                  <a:srgbClr val="FFFFFF"/>
                </a:solidFill>
                <a:latin typeface="Arial" charset="0"/>
                <a:ea typeface="+mn-ea"/>
              </a:rPr>
              <a:t>Autofill</a:t>
            </a:r>
          </a:p>
        </p:txBody>
      </p:sp>
      <p:sp>
        <p:nvSpPr>
          <p:cNvPr id="32" name="Speech Bubble: Rectangle 31">
            <a:extLst>
              <a:ext uri="{FF2B5EF4-FFF2-40B4-BE49-F238E27FC236}">
                <a16:creationId xmlns:a16="http://schemas.microsoft.com/office/drawing/2014/main" id="{CDD62967-F153-756C-1716-4D09C1D7CA72}"/>
              </a:ext>
            </a:extLst>
          </p:cNvPr>
          <p:cNvSpPr/>
          <p:nvPr/>
        </p:nvSpPr>
        <p:spPr>
          <a:xfrm rot="10800000">
            <a:off x="2851641" y="2772938"/>
            <a:ext cx="1657350" cy="789260"/>
          </a:xfrm>
          <a:prstGeom prst="wedgeRectCallout">
            <a:avLst>
              <a:gd name="adj1" fmla="val 121512"/>
              <a:gd name="adj2" fmla="val -4928"/>
            </a:avLst>
          </a:prstGeom>
          <a:solidFill>
            <a:srgbClr val="FFF1CE">
              <a:alpha val="50196"/>
            </a:srgbClr>
          </a:solidFill>
          <a:ln w="38100">
            <a:solidFill>
              <a:schemeClr val="accent3"/>
            </a:solidFill>
          </a:ln>
        </p:spPr>
        <p:txBody>
          <a:bodyPr rot="0" spcFirstLastPara="0" vertOverflow="overflow" horzOverflow="overflow" vert="eaVert" wrap="none" lIns="68580" tIns="34290" rIns="68580" bIns="34290" numCol="1" spcCol="0" rtlCol="0" fromWordArt="0" anchor="ctr" anchorCtr="0" forceAA="0" compatLnSpc="1">
            <a:prstTxWarp prst="textNoShape">
              <a:avLst/>
            </a:prstTxWarp>
            <a:noAutofit/>
          </a:bodyPr>
          <a:lstStyle/>
          <a:p>
            <a:pPr algn="ctr" defTabSz="685800" fontAlgn="base">
              <a:lnSpc>
                <a:spcPct val="85000"/>
              </a:lnSpc>
              <a:spcBef>
                <a:spcPct val="0"/>
              </a:spcBef>
              <a:spcAft>
                <a:spcPct val="0"/>
              </a:spcAft>
              <a:buClrTx/>
            </a:pPr>
            <a:endParaRPr lang="en-US" sz="2100" kern="1200">
              <a:solidFill>
                <a:srgbClr val="A42700"/>
              </a:solidFill>
              <a:latin typeface="Arial" charset="0"/>
              <a:ea typeface="+mn-ea"/>
            </a:endParaRPr>
          </a:p>
        </p:txBody>
      </p:sp>
      <p:pic>
        <p:nvPicPr>
          <p:cNvPr id="34" name="Picture 33" descr="Icon&#10;&#10;Description automatically generated">
            <a:extLst>
              <a:ext uri="{FF2B5EF4-FFF2-40B4-BE49-F238E27FC236}">
                <a16:creationId xmlns:a16="http://schemas.microsoft.com/office/drawing/2014/main" id="{32AA4D67-2B45-EAD7-31F6-ACF87BF853F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00939" y="1621456"/>
            <a:ext cx="636440" cy="636440"/>
          </a:xfrm>
          <a:prstGeom prst="rect">
            <a:avLst/>
          </a:prstGeom>
        </p:spPr>
      </p:pic>
      <p:sp>
        <p:nvSpPr>
          <p:cNvPr id="37" name="Rectangle 36">
            <a:extLst>
              <a:ext uri="{FF2B5EF4-FFF2-40B4-BE49-F238E27FC236}">
                <a16:creationId xmlns:a16="http://schemas.microsoft.com/office/drawing/2014/main" id="{5810FDA9-C5AC-763D-4ADA-F8DAB028309A}"/>
              </a:ext>
            </a:extLst>
          </p:cNvPr>
          <p:cNvSpPr/>
          <p:nvPr/>
        </p:nvSpPr>
        <p:spPr>
          <a:xfrm>
            <a:off x="6629400" y="2759505"/>
            <a:ext cx="2057400" cy="1583896"/>
          </a:xfrm>
          <a:prstGeom prst="rect">
            <a:avLst/>
          </a:prstGeom>
          <a:ln w="76200">
            <a:solidFill>
              <a:srgbClr val="FF0000"/>
            </a:solidFill>
          </a:ln>
        </p:spPr>
        <p:txBody>
          <a:bodyPr rot="0" spcFirstLastPara="0" vertOverflow="overflow" horzOverflow="overflow" vert="eaVert" wrap="none" lIns="68580" tIns="34290" rIns="68580" bIns="34290" numCol="1" spcCol="0" rtlCol="0" fromWordArt="0" anchor="ctr" anchorCtr="0" forceAA="0" compatLnSpc="1">
            <a:prstTxWarp prst="textNoShape">
              <a:avLst/>
            </a:prstTxWarp>
            <a:noAutofit/>
          </a:bodyPr>
          <a:lstStyle/>
          <a:p>
            <a:pPr algn="ctr" defTabSz="685800" fontAlgn="base">
              <a:lnSpc>
                <a:spcPct val="85000"/>
              </a:lnSpc>
              <a:spcBef>
                <a:spcPct val="0"/>
              </a:spcBef>
              <a:spcAft>
                <a:spcPct val="0"/>
              </a:spcAft>
              <a:buClrTx/>
            </a:pPr>
            <a:endParaRPr lang="en-US" sz="2100" kern="1200">
              <a:solidFill>
                <a:srgbClr val="A42700"/>
              </a:solidFill>
              <a:latin typeface="Arial" charset="0"/>
              <a:ea typeface="+mn-ea"/>
            </a:endParaRPr>
          </a:p>
        </p:txBody>
      </p:sp>
      <p:pic>
        <p:nvPicPr>
          <p:cNvPr id="38" name="Picture 37" descr="Logo&#10;&#10;Description automatically generated">
            <a:extLst>
              <a:ext uri="{FF2B5EF4-FFF2-40B4-BE49-F238E27FC236}">
                <a16:creationId xmlns:a16="http://schemas.microsoft.com/office/drawing/2014/main" id="{C21A174E-9C71-C6C0-94ED-A71E91B5EC3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86022" y="3175588"/>
            <a:ext cx="705968" cy="815087"/>
          </a:xfrm>
          <a:prstGeom prst="rect">
            <a:avLst/>
          </a:prstGeom>
        </p:spPr>
      </p:pic>
      <p:pic>
        <p:nvPicPr>
          <p:cNvPr id="39" name="Picture 38" descr="A picture containing icon&#10;&#10;Description automatically generated">
            <a:extLst>
              <a:ext uri="{FF2B5EF4-FFF2-40B4-BE49-F238E27FC236}">
                <a16:creationId xmlns:a16="http://schemas.microsoft.com/office/drawing/2014/main" id="{68F0FCBB-978D-413C-28DF-BF014DDB64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81232" y="3149129"/>
            <a:ext cx="761806" cy="761806"/>
          </a:xfrm>
          <a:prstGeom prst="rect">
            <a:avLst/>
          </a:prstGeom>
        </p:spPr>
      </p:pic>
      <p:sp>
        <p:nvSpPr>
          <p:cNvPr id="40" name="TextBox 39">
            <a:extLst>
              <a:ext uri="{FF2B5EF4-FFF2-40B4-BE49-F238E27FC236}">
                <a16:creationId xmlns:a16="http://schemas.microsoft.com/office/drawing/2014/main" id="{0E08DEF0-D4A9-8C95-2915-40C92A6EBDBB}"/>
              </a:ext>
            </a:extLst>
          </p:cNvPr>
          <p:cNvSpPr txBox="1"/>
          <p:nvPr/>
        </p:nvSpPr>
        <p:spPr>
          <a:xfrm>
            <a:off x="6915150" y="462334"/>
            <a:ext cx="1821658" cy="318677"/>
          </a:xfrm>
          <a:prstGeom prst="rect">
            <a:avLst/>
          </a:prstGeom>
          <a:noFill/>
        </p:spPr>
        <p:txBody>
          <a:bodyPr wrap="square" rtlCol="0">
            <a:spAutoFit/>
          </a:bodyPr>
          <a:lstStyle/>
          <a:p>
            <a:pPr defTabSz="685800" fontAlgn="base">
              <a:lnSpc>
                <a:spcPct val="120000"/>
              </a:lnSpc>
              <a:spcBef>
                <a:spcPct val="0"/>
              </a:spcBef>
              <a:spcAft>
                <a:spcPct val="0"/>
              </a:spcAft>
              <a:buClrTx/>
            </a:pPr>
            <a:r>
              <a:rPr lang="en-US" sz="1350" kern="1200" dirty="0">
                <a:solidFill>
                  <a:prstClr val="black"/>
                </a:solidFill>
                <a:latin typeface="Arial" charset="0"/>
                <a:ea typeface="+mn-ea"/>
              </a:rPr>
              <a:t>Extension Process</a:t>
            </a:r>
          </a:p>
        </p:txBody>
      </p:sp>
      <p:sp>
        <p:nvSpPr>
          <p:cNvPr id="41" name="Speech Bubble: Rectangle 40">
            <a:extLst>
              <a:ext uri="{FF2B5EF4-FFF2-40B4-BE49-F238E27FC236}">
                <a16:creationId xmlns:a16="http://schemas.microsoft.com/office/drawing/2014/main" id="{D8E7D7B0-CFA9-58BC-A45B-E01D7B2BB676}"/>
              </a:ext>
            </a:extLst>
          </p:cNvPr>
          <p:cNvSpPr/>
          <p:nvPr/>
        </p:nvSpPr>
        <p:spPr>
          <a:xfrm rot="10800000">
            <a:off x="7662563" y="1525986"/>
            <a:ext cx="753227" cy="789260"/>
          </a:xfrm>
          <a:prstGeom prst="wedgeRectCallout">
            <a:avLst>
              <a:gd name="adj1" fmla="val -20285"/>
              <a:gd name="adj2" fmla="val -150606"/>
            </a:avLst>
          </a:prstGeom>
          <a:solidFill>
            <a:srgbClr val="FFF1CE">
              <a:alpha val="50196"/>
            </a:srgbClr>
          </a:solidFill>
          <a:ln w="38100">
            <a:solidFill>
              <a:schemeClr val="accent3"/>
            </a:solidFill>
          </a:ln>
        </p:spPr>
        <p:txBody>
          <a:bodyPr rot="0" spcFirstLastPara="0" vertOverflow="overflow" horzOverflow="overflow" vert="eaVert" wrap="none" lIns="68580" tIns="34290" rIns="68580" bIns="34290" numCol="1" spcCol="0" rtlCol="0" fromWordArt="0" anchor="ctr" anchorCtr="0" forceAA="0" compatLnSpc="1">
            <a:prstTxWarp prst="textNoShape">
              <a:avLst/>
            </a:prstTxWarp>
            <a:noAutofit/>
          </a:bodyPr>
          <a:lstStyle/>
          <a:p>
            <a:pPr algn="ctr" defTabSz="685800" fontAlgn="base">
              <a:lnSpc>
                <a:spcPct val="85000"/>
              </a:lnSpc>
              <a:spcBef>
                <a:spcPct val="0"/>
              </a:spcBef>
              <a:spcAft>
                <a:spcPct val="0"/>
              </a:spcAft>
              <a:buClrTx/>
            </a:pPr>
            <a:endParaRPr lang="en-US" sz="2100" kern="1200">
              <a:solidFill>
                <a:srgbClr val="A42700"/>
              </a:solidFill>
              <a:latin typeface="Arial" charset="0"/>
              <a:ea typeface="+mn-ea"/>
            </a:endParaRPr>
          </a:p>
        </p:txBody>
      </p:sp>
      <p:pic>
        <p:nvPicPr>
          <p:cNvPr id="33" name="Picture 32" descr="Icon&#10;&#10;Description automatically generated">
            <a:extLst>
              <a:ext uri="{FF2B5EF4-FFF2-40B4-BE49-F238E27FC236}">
                <a16:creationId xmlns:a16="http://schemas.microsoft.com/office/drawing/2014/main" id="{748A26D0-4AEF-2B49-ACBF-7FB6B496595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96852" y="1083638"/>
            <a:ext cx="645816" cy="798418"/>
          </a:xfrm>
          <a:prstGeom prst="rect">
            <a:avLst/>
          </a:prstGeom>
        </p:spPr>
      </p:pic>
      <p:pic>
        <p:nvPicPr>
          <p:cNvPr id="36" name="Picture 35" descr="Icon&#10;&#10;Description automatically generated">
            <a:extLst>
              <a:ext uri="{FF2B5EF4-FFF2-40B4-BE49-F238E27FC236}">
                <a16:creationId xmlns:a16="http://schemas.microsoft.com/office/drawing/2014/main" id="{A9BAEE04-C92D-18CC-761C-2B428EE5670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6170054" y="499417"/>
            <a:ext cx="645816" cy="798418"/>
          </a:xfrm>
          <a:prstGeom prst="rect">
            <a:avLst/>
          </a:prstGeom>
        </p:spPr>
      </p:pic>
      <p:pic>
        <p:nvPicPr>
          <p:cNvPr id="42" name="Picture 41" descr="Shape&#10;&#10;Description automatically generated with low confidence">
            <a:extLst>
              <a:ext uri="{FF2B5EF4-FFF2-40B4-BE49-F238E27FC236}">
                <a16:creationId xmlns:a16="http://schemas.microsoft.com/office/drawing/2014/main" id="{95870AAD-79F1-80CE-E26A-FF063640543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1309" t="31800" r="9489" b="51263"/>
          <a:stretch/>
        </p:blipFill>
        <p:spPr>
          <a:xfrm>
            <a:off x="579456" y="2322001"/>
            <a:ext cx="1509802" cy="322874"/>
          </a:xfrm>
          <a:prstGeom prst="rect">
            <a:avLst/>
          </a:prstGeom>
        </p:spPr>
      </p:pic>
      <p:pic>
        <p:nvPicPr>
          <p:cNvPr id="43" name="Picture 42" descr="Shape&#10;&#10;Description automatically generated with low confidence">
            <a:extLst>
              <a:ext uri="{FF2B5EF4-FFF2-40B4-BE49-F238E27FC236}">
                <a16:creationId xmlns:a16="http://schemas.microsoft.com/office/drawing/2014/main" id="{BAC79EAA-6CEA-63F9-93C5-B017CBC1FAC1}"/>
              </a:ext>
            </a:extLst>
          </p:cNvPr>
          <p:cNvPicPr>
            <a:picLocks noChangeAspect="1"/>
          </p:cNvPicPr>
          <p:nvPr/>
        </p:nvPicPr>
        <p:blipFill rotWithShape="1">
          <a:blip r:embed="rId10" cstate="print">
            <a:duotone>
              <a:schemeClr val="accent4">
                <a:shade val="45000"/>
                <a:satMod val="135000"/>
              </a:schemeClr>
              <a:prstClr val="white"/>
            </a:duotone>
            <a:extLst>
              <a:ext uri="{28A0092B-C50C-407E-A947-70E740481C1C}">
                <a14:useLocalDpi xmlns:a14="http://schemas.microsoft.com/office/drawing/2010/main" val="0"/>
              </a:ext>
            </a:extLst>
          </a:blip>
          <a:srcRect l="11309" t="31800" r="9489" b="51263"/>
          <a:stretch/>
        </p:blipFill>
        <p:spPr>
          <a:xfrm>
            <a:off x="2446423" y="1293529"/>
            <a:ext cx="1509802" cy="322874"/>
          </a:xfrm>
          <a:prstGeom prst="rect">
            <a:avLst/>
          </a:prstGeom>
        </p:spPr>
      </p:pic>
    </p:spTree>
    <p:extLst>
      <p:ext uri="{BB962C8B-B14F-4D97-AF65-F5344CB8AC3E}">
        <p14:creationId xmlns:p14="http://schemas.microsoft.com/office/powerpoint/2010/main" val="242021059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xit" presetSubtype="0" fill="hold" grpId="0" nodeType="withEffect">
                                  <p:stCondLst>
                                    <p:cond delay="0"/>
                                  </p:stCondLst>
                                  <p:childTnLst>
                                    <p:animEffect transition="out" filter="fade">
                                      <p:cBhvr>
                                        <p:cTn id="9" dur="500"/>
                                        <p:tgtEl>
                                          <p:spTgt spid="29"/>
                                        </p:tgtEl>
                                      </p:cBhvr>
                                    </p:animEffect>
                                    <p:set>
                                      <p:cBhvr>
                                        <p:cTn id="10" dur="1" fill="hold">
                                          <p:stCondLst>
                                            <p:cond delay="499"/>
                                          </p:stCondLst>
                                        </p:cTn>
                                        <p:tgtEl>
                                          <p:spTgt spid="29"/>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30"/>
                                        </p:tgtEl>
                                      </p:cBhvr>
                                    </p:animEffect>
                                    <p:set>
                                      <p:cBhvr>
                                        <p:cTn id="13" dur="1" fill="hold">
                                          <p:stCondLst>
                                            <p:cond delay="499"/>
                                          </p:stCondLst>
                                        </p:cTn>
                                        <p:tgtEl>
                                          <p:spTgt spid="30"/>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par>
                                <p:cTn id="19" presetID="10" presetClass="exit" presetSubtype="0" fill="hold" grpId="1" nodeType="withEffect">
                                  <p:stCondLst>
                                    <p:cond delay="0"/>
                                  </p:stCondLst>
                                  <p:childTnLst>
                                    <p:animEffect transition="out" filter="fade">
                                      <p:cBhvr>
                                        <p:cTn id="20" dur="500"/>
                                        <p:tgtEl>
                                          <p:spTgt spid="31"/>
                                        </p:tgtEl>
                                      </p:cBhvr>
                                    </p:animEffect>
                                    <p:set>
                                      <p:cBhvr>
                                        <p:cTn id="21" dur="1" fill="hold">
                                          <p:stCondLst>
                                            <p:cond delay="499"/>
                                          </p:stCondLst>
                                        </p:cTn>
                                        <p:tgtEl>
                                          <p:spTgt spid="31"/>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500"/>
                                        <p:tgtEl>
                                          <p:spTgt spid="4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500"/>
                                        <p:tgtEl>
                                          <p:spTgt spid="3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500"/>
                                        <p:tgtEl>
                                          <p:spTgt spid="37"/>
                                        </p:tgtEl>
                                      </p:cBhvr>
                                    </p:animEffect>
                                  </p:childTnLst>
                                </p:cTn>
                              </p:par>
                              <p:par>
                                <p:cTn id="33" presetID="10" presetClass="entr" presetSubtype="0"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500"/>
                                        <p:tgtEl>
                                          <p:spTgt spid="39"/>
                                        </p:tgtEl>
                                      </p:cBhvr>
                                    </p:animEffect>
                                  </p:childTnLst>
                                </p:cTn>
                              </p:par>
                              <p:par>
                                <p:cTn id="36" presetID="10" presetClass="entr" presetSubtype="0" fill="hold" nodeType="with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500"/>
                                        <p:tgtEl>
                                          <p:spTgt spid="38"/>
                                        </p:tgtEl>
                                      </p:cBhvr>
                                    </p:animEffect>
                                  </p:childTnLst>
                                </p:cTn>
                              </p:par>
                              <p:par>
                                <p:cTn id="39" presetID="10" presetClass="entr" presetSubtype="0"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500"/>
                                        <p:tgtEl>
                                          <p:spTgt spid="3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fade">
                                      <p:cBhvr>
                                        <p:cTn id="4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9" grpId="0" animBg="1"/>
      <p:bldP spid="30" grpId="0" animBg="1"/>
      <p:bldP spid="31" grpId="0" animBg="1"/>
      <p:bldP spid="31" grpId="1" animBg="1"/>
      <p:bldP spid="32" grpId="0" animBg="1"/>
      <p:bldP spid="37" grpId="0" animBg="1"/>
      <p:bldP spid="40" grpId="0"/>
      <p:bldP spid="41"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Rounded Corners 34">
            <a:extLst>
              <a:ext uri="{FF2B5EF4-FFF2-40B4-BE49-F238E27FC236}">
                <a16:creationId xmlns:a16="http://schemas.microsoft.com/office/drawing/2014/main" id="{654F698A-29F9-B6D9-246D-A026D5C1D028}"/>
              </a:ext>
            </a:extLst>
          </p:cNvPr>
          <p:cNvSpPr/>
          <p:nvPr/>
        </p:nvSpPr>
        <p:spPr>
          <a:xfrm>
            <a:off x="3543300" y="914401"/>
            <a:ext cx="5314950" cy="3486149"/>
          </a:xfrm>
          <a:prstGeom prst="roundRect">
            <a:avLst/>
          </a:prstGeom>
          <a:solidFill>
            <a:schemeClr val="accent5">
              <a:lumMod val="20000"/>
              <a:lumOff val="80000"/>
            </a:schemeClr>
          </a:solidFill>
          <a:ln w="38100">
            <a:noFill/>
          </a:ln>
        </p:spPr>
        <p:txBody>
          <a:bodyPr rot="0" spcFirstLastPara="0" vertOverflow="overflow" horzOverflow="overflow" vert="eaVert" wrap="none" lIns="68580" tIns="34290" rIns="68580" bIns="34290" numCol="1" spcCol="0" rtlCol="0" fromWordArt="0" anchor="ctr" anchorCtr="0" forceAA="0" compatLnSpc="1">
            <a:prstTxWarp prst="textNoShape">
              <a:avLst/>
            </a:prstTxWarp>
            <a:noAutofit/>
          </a:bodyPr>
          <a:lstStyle/>
          <a:p>
            <a:pPr algn="ctr" defTabSz="685800" fontAlgn="base">
              <a:lnSpc>
                <a:spcPct val="85000"/>
              </a:lnSpc>
              <a:spcBef>
                <a:spcPct val="0"/>
              </a:spcBef>
              <a:spcAft>
                <a:spcPct val="0"/>
              </a:spcAft>
              <a:buClrTx/>
            </a:pPr>
            <a:endParaRPr lang="en-US" sz="2100" kern="1200" dirty="0">
              <a:solidFill>
                <a:srgbClr val="A42700"/>
              </a:solidFill>
              <a:latin typeface="Arial" charset="0"/>
              <a:ea typeface="+mn-ea"/>
            </a:endParaRPr>
          </a:p>
        </p:txBody>
      </p:sp>
      <p:sp>
        <p:nvSpPr>
          <p:cNvPr id="13" name="Rectangle: Rounded Corners 12">
            <a:extLst>
              <a:ext uri="{FF2B5EF4-FFF2-40B4-BE49-F238E27FC236}">
                <a16:creationId xmlns:a16="http://schemas.microsoft.com/office/drawing/2014/main" id="{E9FF0C17-FFF0-B3A4-AFC8-70C9A303205C}"/>
              </a:ext>
            </a:extLst>
          </p:cNvPr>
          <p:cNvSpPr/>
          <p:nvPr/>
        </p:nvSpPr>
        <p:spPr>
          <a:xfrm>
            <a:off x="3714750" y="1314450"/>
            <a:ext cx="2599640" cy="2686050"/>
          </a:xfrm>
          <a:prstGeom prst="roundRect">
            <a:avLst/>
          </a:prstGeom>
          <a:noFill/>
          <a:ln w="76200">
            <a:solidFill>
              <a:schemeClr val="accent6"/>
            </a:solidFill>
          </a:ln>
        </p:spPr>
        <p:txBody>
          <a:bodyPr rot="0" spcFirstLastPara="0" vertOverflow="overflow" horzOverflow="overflow" vert="eaVert" wrap="none" lIns="68580" tIns="34290" rIns="68580" bIns="34290" numCol="1" spcCol="0" rtlCol="0" fromWordArt="0" anchor="ctr" anchorCtr="0" forceAA="0" compatLnSpc="1">
            <a:prstTxWarp prst="textNoShape">
              <a:avLst/>
            </a:prstTxWarp>
            <a:noAutofit/>
          </a:bodyPr>
          <a:lstStyle/>
          <a:p>
            <a:pPr algn="ctr" defTabSz="685800" fontAlgn="base">
              <a:lnSpc>
                <a:spcPct val="85000"/>
              </a:lnSpc>
              <a:spcBef>
                <a:spcPct val="0"/>
              </a:spcBef>
              <a:spcAft>
                <a:spcPct val="0"/>
              </a:spcAft>
              <a:buClrTx/>
            </a:pPr>
            <a:endParaRPr lang="en-US" sz="2100" kern="1200" dirty="0">
              <a:solidFill>
                <a:srgbClr val="A42700"/>
              </a:solidFill>
              <a:latin typeface="Arial" charset="0"/>
              <a:ea typeface="+mn-ea"/>
            </a:endParaRPr>
          </a:p>
        </p:txBody>
      </p:sp>
      <p:sp>
        <p:nvSpPr>
          <p:cNvPr id="2" name="Title 1">
            <a:extLst>
              <a:ext uri="{FF2B5EF4-FFF2-40B4-BE49-F238E27FC236}">
                <a16:creationId xmlns:a16="http://schemas.microsoft.com/office/drawing/2014/main" id="{548BC99A-7773-7EA1-FB4D-DE616A0E3836}"/>
              </a:ext>
            </a:extLst>
          </p:cNvPr>
          <p:cNvSpPr>
            <a:spLocks noGrp="1"/>
          </p:cNvSpPr>
          <p:nvPr>
            <p:ph type="title"/>
          </p:nvPr>
        </p:nvSpPr>
        <p:spPr/>
        <p:txBody>
          <a:bodyPr/>
          <a:lstStyle/>
          <a:p>
            <a:r>
              <a:rPr lang="en-US" dirty="0"/>
              <a:t>What about Chrome’s built-in credential manager?</a:t>
            </a:r>
          </a:p>
        </p:txBody>
      </p:sp>
      <p:pic>
        <p:nvPicPr>
          <p:cNvPr id="8" name="Picture 7" descr="Graphical user interface, application&#10;&#10;Description automatically generated">
            <a:extLst>
              <a:ext uri="{FF2B5EF4-FFF2-40B4-BE49-F238E27FC236}">
                <a16:creationId xmlns:a16="http://schemas.microsoft.com/office/drawing/2014/main" id="{2578B266-28C1-9A22-9D19-8C96801462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5712" y="1636417"/>
            <a:ext cx="1609337" cy="990362"/>
          </a:xfrm>
          <a:prstGeom prst="rect">
            <a:avLst/>
          </a:prstGeom>
        </p:spPr>
      </p:pic>
      <p:sp>
        <p:nvSpPr>
          <p:cNvPr id="9" name="Rectangle: Rounded Corners 8">
            <a:extLst>
              <a:ext uri="{FF2B5EF4-FFF2-40B4-BE49-F238E27FC236}">
                <a16:creationId xmlns:a16="http://schemas.microsoft.com/office/drawing/2014/main" id="{AA238EE2-7FF8-CCDC-9794-0793542AB861}"/>
              </a:ext>
            </a:extLst>
          </p:cNvPr>
          <p:cNvSpPr/>
          <p:nvPr/>
        </p:nvSpPr>
        <p:spPr>
          <a:xfrm>
            <a:off x="742950" y="1375271"/>
            <a:ext cx="2228850" cy="3025278"/>
          </a:xfrm>
          <a:prstGeom prst="roundRect">
            <a:avLst/>
          </a:prstGeom>
          <a:ln w="76200">
            <a:solidFill>
              <a:schemeClr val="accent1"/>
            </a:solidFill>
          </a:ln>
        </p:spPr>
        <p:txBody>
          <a:bodyPr rot="0" spcFirstLastPara="0" vertOverflow="overflow" horzOverflow="overflow" vert="eaVert" wrap="none" lIns="68580" tIns="34290" rIns="68580" bIns="34290" numCol="1" spcCol="0" rtlCol="0" fromWordArt="0" anchor="ctr" anchorCtr="0" forceAA="0" compatLnSpc="1">
            <a:prstTxWarp prst="textNoShape">
              <a:avLst/>
            </a:prstTxWarp>
            <a:noAutofit/>
          </a:bodyPr>
          <a:lstStyle/>
          <a:p>
            <a:pPr algn="ctr" defTabSz="685800" fontAlgn="base">
              <a:lnSpc>
                <a:spcPct val="85000"/>
              </a:lnSpc>
              <a:spcBef>
                <a:spcPct val="0"/>
              </a:spcBef>
              <a:spcAft>
                <a:spcPct val="0"/>
              </a:spcAft>
              <a:buClrTx/>
            </a:pPr>
            <a:endParaRPr lang="en-US" sz="2100" kern="1200">
              <a:solidFill>
                <a:srgbClr val="A42700"/>
              </a:solidFill>
              <a:latin typeface="Arial" charset="0"/>
              <a:ea typeface="+mn-ea"/>
            </a:endParaRPr>
          </a:p>
        </p:txBody>
      </p:sp>
      <p:pic>
        <p:nvPicPr>
          <p:cNvPr id="4" name="Google Shape;85;p16">
            <a:extLst>
              <a:ext uri="{FF2B5EF4-FFF2-40B4-BE49-F238E27FC236}">
                <a16:creationId xmlns:a16="http://schemas.microsoft.com/office/drawing/2014/main" id="{EE5E68A3-3301-6FD9-F34E-EE165B6684E3}"/>
              </a:ext>
            </a:extLst>
          </p:cNvPr>
          <p:cNvPicPr preferRelativeResize="0"/>
          <p:nvPr/>
        </p:nvPicPr>
        <p:blipFill>
          <a:blip r:embed="rId4">
            <a:alphaModFix/>
          </a:blip>
          <a:stretch>
            <a:fillRect/>
          </a:stretch>
        </p:blipFill>
        <p:spPr>
          <a:xfrm>
            <a:off x="514350" y="1031613"/>
            <a:ext cx="702019" cy="687317"/>
          </a:xfrm>
          <a:prstGeom prst="rect">
            <a:avLst/>
          </a:prstGeom>
          <a:noFill/>
          <a:ln>
            <a:noFill/>
          </a:ln>
        </p:spPr>
      </p:pic>
      <p:pic>
        <p:nvPicPr>
          <p:cNvPr id="12" name="Picture 11" descr="Table&#10;&#10;Description automatically generated">
            <a:extLst>
              <a:ext uri="{FF2B5EF4-FFF2-40B4-BE49-F238E27FC236}">
                <a16:creationId xmlns:a16="http://schemas.microsoft.com/office/drawing/2014/main" id="{FC73E917-D3CA-FD83-1744-252428FB69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77514" y="2914650"/>
            <a:ext cx="2286000" cy="899809"/>
          </a:xfrm>
          <a:prstGeom prst="rect">
            <a:avLst/>
          </a:prstGeom>
        </p:spPr>
      </p:pic>
      <p:sp>
        <p:nvSpPr>
          <p:cNvPr id="18" name="Rectangle 17">
            <a:extLst>
              <a:ext uri="{FF2B5EF4-FFF2-40B4-BE49-F238E27FC236}">
                <a16:creationId xmlns:a16="http://schemas.microsoft.com/office/drawing/2014/main" id="{2C237B10-4566-79BB-3A1D-24035BF9BC10}"/>
              </a:ext>
            </a:extLst>
          </p:cNvPr>
          <p:cNvSpPr/>
          <p:nvPr/>
        </p:nvSpPr>
        <p:spPr>
          <a:xfrm>
            <a:off x="4657040" y="2964437"/>
            <a:ext cx="971550" cy="104312"/>
          </a:xfrm>
          <a:prstGeom prst="rect">
            <a:avLst/>
          </a:prstGeom>
          <a:solidFill>
            <a:schemeClr val="bg1"/>
          </a:solidFill>
          <a:ln w="38100">
            <a:noFill/>
          </a:ln>
        </p:spPr>
        <p:txBody>
          <a:bodyPr rot="0" spcFirstLastPara="0" vertOverflow="overflow" horzOverflow="overflow" vert="eaVert" wrap="none" lIns="68580" tIns="34290" rIns="68580" bIns="34290" numCol="1" spcCol="0" rtlCol="0" fromWordArt="0" anchor="ctr" anchorCtr="0" forceAA="0" compatLnSpc="1">
            <a:prstTxWarp prst="textNoShape">
              <a:avLst/>
            </a:prstTxWarp>
            <a:noAutofit/>
          </a:bodyPr>
          <a:lstStyle/>
          <a:p>
            <a:pPr algn="ctr" defTabSz="685800" fontAlgn="base">
              <a:lnSpc>
                <a:spcPct val="85000"/>
              </a:lnSpc>
              <a:spcBef>
                <a:spcPct val="0"/>
              </a:spcBef>
              <a:spcAft>
                <a:spcPct val="0"/>
              </a:spcAft>
              <a:buClrTx/>
            </a:pPr>
            <a:endParaRPr lang="en-US" sz="2100" kern="1200">
              <a:solidFill>
                <a:srgbClr val="A42700"/>
              </a:solidFill>
              <a:latin typeface="Arial" charset="0"/>
              <a:ea typeface="+mn-ea"/>
            </a:endParaRPr>
          </a:p>
        </p:txBody>
      </p:sp>
      <p:sp>
        <p:nvSpPr>
          <p:cNvPr id="20" name="Rectangle 19">
            <a:extLst>
              <a:ext uri="{FF2B5EF4-FFF2-40B4-BE49-F238E27FC236}">
                <a16:creationId xmlns:a16="http://schemas.microsoft.com/office/drawing/2014/main" id="{E019B7E3-C2C2-262A-F204-904FE59AB57E}"/>
              </a:ext>
            </a:extLst>
          </p:cNvPr>
          <p:cNvSpPr/>
          <p:nvPr/>
        </p:nvSpPr>
        <p:spPr>
          <a:xfrm>
            <a:off x="4657040" y="3145397"/>
            <a:ext cx="971550" cy="104312"/>
          </a:xfrm>
          <a:prstGeom prst="rect">
            <a:avLst/>
          </a:prstGeom>
          <a:solidFill>
            <a:schemeClr val="bg1"/>
          </a:solidFill>
          <a:ln w="38100">
            <a:noFill/>
          </a:ln>
        </p:spPr>
        <p:txBody>
          <a:bodyPr rot="0" spcFirstLastPara="0" vertOverflow="overflow" horzOverflow="overflow" vert="eaVert" wrap="none" lIns="68580" tIns="34290" rIns="68580" bIns="34290" numCol="1" spcCol="0" rtlCol="0" fromWordArt="0" anchor="ctr" anchorCtr="0" forceAA="0" compatLnSpc="1">
            <a:prstTxWarp prst="textNoShape">
              <a:avLst/>
            </a:prstTxWarp>
            <a:noAutofit/>
          </a:bodyPr>
          <a:lstStyle/>
          <a:p>
            <a:pPr algn="ctr" defTabSz="685800" fontAlgn="base">
              <a:lnSpc>
                <a:spcPct val="85000"/>
              </a:lnSpc>
              <a:spcBef>
                <a:spcPct val="0"/>
              </a:spcBef>
              <a:spcAft>
                <a:spcPct val="0"/>
              </a:spcAft>
              <a:buClrTx/>
            </a:pPr>
            <a:endParaRPr lang="en-US" sz="2100" kern="1200">
              <a:solidFill>
                <a:srgbClr val="A42700"/>
              </a:solidFill>
              <a:latin typeface="Arial" charset="0"/>
              <a:ea typeface="+mn-ea"/>
            </a:endParaRPr>
          </a:p>
        </p:txBody>
      </p:sp>
      <p:sp>
        <p:nvSpPr>
          <p:cNvPr id="21" name="Rectangle 20">
            <a:extLst>
              <a:ext uri="{FF2B5EF4-FFF2-40B4-BE49-F238E27FC236}">
                <a16:creationId xmlns:a16="http://schemas.microsoft.com/office/drawing/2014/main" id="{88BDA29A-FB5D-70D5-0B6A-F2EAFE68ACD7}"/>
              </a:ext>
            </a:extLst>
          </p:cNvPr>
          <p:cNvSpPr/>
          <p:nvPr/>
        </p:nvSpPr>
        <p:spPr>
          <a:xfrm>
            <a:off x="4216271" y="3295171"/>
            <a:ext cx="971550" cy="104312"/>
          </a:xfrm>
          <a:prstGeom prst="rect">
            <a:avLst/>
          </a:prstGeom>
          <a:solidFill>
            <a:schemeClr val="bg1"/>
          </a:solidFill>
          <a:ln w="38100">
            <a:noFill/>
          </a:ln>
        </p:spPr>
        <p:txBody>
          <a:bodyPr rot="0" spcFirstLastPara="0" vertOverflow="overflow" horzOverflow="overflow" vert="eaVert" wrap="none" lIns="68580" tIns="34290" rIns="68580" bIns="34290" numCol="1" spcCol="0" rtlCol="0" fromWordArt="0" anchor="ctr" anchorCtr="0" forceAA="0" compatLnSpc="1">
            <a:prstTxWarp prst="textNoShape">
              <a:avLst/>
            </a:prstTxWarp>
            <a:noAutofit/>
          </a:bodyPr>
          <a:lstStyle/>
          <a:p>
            <a:pPr algn="ctr" defTabSz="685800" fontAlgn="base">
              <a:lnSpc>
                <a:spcPct val="85000"/>
              </a:lnSpc>
              <a:spcBef>
                <a:spcPct val="0"/>
              </a:spcBef>
              <a:spcAft>
                <a:spcPct val="0"/>
              </a:spcAft>
              <a:buClrTx/>
            </a:pPr>
            <a:endParaRPr lang="en-US" sz="2100" kern="1200">
              <a:solidFill>
                <a:srgbClr val="A42700"/>
              </a:solidFill>
              <a:latin typeface="Arial" charset="0"/>
              <a:ea typeface="+mn-ea"/>
            </a:endParaRPr>
          </a:p>
        </p:txBody>
      </p:sp>
      <p:sp>
        <p:nvSpPr>
          <p:cNvPr id="22" name="Rectangle 21">
            <a:extLst>
              <a:ext uri="{FF2B5EF4-FFF2-40B4-BE49-F238E27FC236}">
                <a16:creationId xmlns:a16="http://schemas.microsoft.com/office/drawing/2014/main" id="{151D515A-0879-66A7-DD46-C299DDFFA63F}"/>
              </a:ext>
            </a:extLst>
          </p:cNvPr>
          <p:cNvSpPr/>
          <p:nvPr/>
        </p:nvSpPr>
        <p:spPr>
          <a:xfrm>
            <a:off x="4272126" y="3471975"/>
            <a:ext cx="971550" cy="104312"/>
          </a:xfrm>
          <a:prstGeom prst="rect">
            <a:avLst/>
          </a:prstGeom>
          <a:solidFill>
            <a:schemeClr val="bg1"/>
          </a:solidFill>
          <a:ln w="38100">
            <a:noFill/>
          </a:ln>
        </p:spPr>
        <p:txBody>
          <a:bodyPr rot="0" spcFirstLastPara="0" vertOverflow="overflow" horzOverflow="overflow" vert="eaVert" wrap="none" lIns="68580" tIns="34290" rIns="68580" bIns="34290" numCol="1" spcCol="0" rtlCol="0" fromWordArt="0" anchor="ctr" anchorCtr="0" forceAA="0" compatLnSpc="1">
            <a:prstTxWarp prst="textNoShape">
              <a:avLst/>
            </a:prstTxWarp>
            <a:noAutofit/>
          </a:bodyPr>
          <a:lstStyle/>
          <a:p>
            <a:pPr algn="ctr" defTabSz="685800" fontAlgn="base">
              <a:lnSpc>
                <a:spcPct val="85000"/>
              </a:lnSpc>
              <a:spcBef>
                <a:spcPct val="0"/>
              </a:spcBef>
              <a:spcAft>
                <a:spcPct val="0"/>
              </a:spcAft>
              <a:buClrTx/>
            </a:pPr>
            <a:endParaRPr lang="en-US" sz="2100" kern="1200">
              <a:solidFill>
                <a:srgbClr val="A42700"/>
              </a:solidFill>
              <a:latin typeface="Arial" charset="0"/>
              <a:ea typeface="+mn-ea"/>
            </a:endParaRPr>
          </a:p>
        </p:txBody>
      </p:sp>
      <p:sp>
        <p:nvSpPr>
          <p:cNvPr id="24" name="Arrow: Right 23">
            <a:extLst>
              <a:ext uri="{FF2B5EF4-FFF2-40B4-BE49-F238E27FC236}">
                <a16:creationId xmlns:a16="http://schemas.microsoft.com/office/drawing/2014/main" id="{CFDACDD9-F7C7-715B-AE63-246DA345B753}"/>
              </a:ext>
            </a:extLst>
          </p:cNvPr>
          <p:cNvSpPr/>
          <p:nvPr/>
        </p:nvSpPr>
        <p:spPr>
          <a:xfrm rot="2352338">
            <a:off x="2335025" y="2801411"/>
            <a:ext cx="1531773" cy="342900"/>
          </a:xfrm>
          <a:prstGeom prst="rightArrow">
            <a:avLst/>
          </a:prstGeom>
          <a:solidFill>
            <a:schemeClr val="tx1"/>
          </a:solidFill>
          <a:ln w="38100">
            <a:noFill/>
          </a:ln>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defTabSz="685800" fontAlgn="base">
              <a:lnSpc>
                <a:spcPct val="85000"/>
              </a:lnSpc>
              <a:spcBef>
                <a:spcPct val="0"/>
              </a:spcBef>
              <a:spcAft>
                <a:spcPct val="0"/>
              </a:spcAft>
              <a:buClrTx/>
            </a:pPr>
            <a:r>
              <a:rPr lang="en-US" sz="1350" kern="1200" dirty="0">
                <a:solidFill>
                  <a:srgbClr val="FFFFFF"/>
                </a:solidFill>
                <a:latin typeface="Arial" charset="0"/>
                <a:ea typeface="+mn-ea"/>
              </a:rPr>
              <a:t>Autofill</a:t>
            </a:r>
          </a:p>
        </p:txBody>
      </p:sp>
      <p:pic>
        <p:nvPicPr>
          <p:cNvPr id="30" name="Picture 29" descr="Logo&#10;&#10;Description automatically generated">
            <a:extLst>
              <a:ext uri="{FF2B5EF4-FFF2-40B4-BE49-F238E27FC236}">
                <a16:creationId xmlns:a16="http://schemas.microsoft.com/office/drawing/2014/main" id="{C44F7A0A-6788-6124-8E3D-3A2C90B65E4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58051" y="1718930"/>
            <a:ext cx="815510" cy="941562"/>
          </a:xfrm>
          <a:prstGeom prst="rect">
            <a:avLst/>
          </a:prstGeom>
        </p:spPr>
      </p:pic>
      <p:pic>
        <p:nvPicPr>
          <p:cNvPr id="33" name="Picture 32" descr="A picture containing icon&#10;&#10;Description automatically generated">
            <a:extLst>
              <a:ext uri="{FF2B5EF4-FFF2-40B4-BE49-F238E27FC236}">
                <a16:creationId xmlns:a16="http://schemas.microsoft.com/office/drawing/2014/main" id="{F2853F99-1C23-D75F-EBB0-A92ABCBCA00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71950" y="1451865"/>
            <a:ext cx="1591787" cy="1329041"/>
          </a:xfrm>
          <a:prstGeom prst="rect">
            <a:avLst/>
          </a:prstGeom>
        </p:spPr>
      </p:pic>
      <p:sp>
        <p:nvSpPr>
          <p:cNvPr id="34" name="Rectangle: Rounded Corners 33">
            <a:extLst>
              <a:ext uri="{FF2B5EF4-FFF2-40B4-BE49-F238E27FC236}">
                <a16:creationId xmlns:a16="http://schemas.microsoft.com/office/drawing/2014/main" id="{7E48579F-9ABC-DE2D-3B72-9289C74E3DD2}"/>
              </a:ext>
            </a:extLst>
          </p:cNvPr>
          <p:cNvSpPr/>
          <p:nvPr/>
        </p:nvSpPr>
        <p:spPr>
          <a:xfrm>
            <a:off x="6637105" y="1314450"/>
            <a:ext cx="2057400" cy="1793330"/>
          </a:xfrm>
          <a:prstGeom prst="roundRect">
            <a:avLst/>
          </a:prstGeom>
          <a:ln w="76200">
            <a:solidFill>
              <a:schemeClr val="tx1"/>
            </a:solidFill>
          </a:ln>
        </p:spPr>
        <p:txBody>
          <a:bodyPr rot="0" spcFirstLastPara="0" vertOverflow="overflow" horzOverflow="overflow" vert="eaVert" wrap="none" lIns="68580" tIns="34290" rIns="68580" bIns="34290" numCol="1" spcCol="0" rtlCol="0" fromWordArt="0" anchor="ctr" anchorCtr="0" forceAA="0" compatLnSpc="1">
            <a:prstTxWarp prst="textNoShape">
              <a:avLst/>
            </a:prstTxWarp>
            <a:noAutofit/>
          </a:bodyPr>
          <a:lstStyle/>
          <a:p>
            <a:pPr algn="ctr" defTabSz="685800" fontAlgn="base">
              <a:lnSpc>
                <a:spcPct val="85000"/>
              </a:lnSpc>
              <a:spcBef>
                <a:spcPct val="0"/>
              </a:spcBef>
              <a:spcAft>
                <a:spcPct val="0"/>
              </a:spcAft>
              <a:buClrTx/>
            </a:pPr>
            <a:endParaRPr lang="en-US" sz="2100" kern="1200">
              <a:solidFill>
                <a:srgbClr val="A42700"/>
              </a:solidFill>
              <a:latin typeface="Arial" charset="0"/>
              <a:ea typeface="+mn-ea"/>
            </a:endParaRPr>
          </a:p>
        </p:txBody>
      </p:sp>
      <p:pic>
        <p:nvPicPr>
          <p:cNvPr id="37" name="Picture 36" descr="Icon&#10;&#10;Description automatically generated">
            <a:extLst>
              <a:ext uri="{FF2B5EF4-FFF2-40B4-BE49-F238E27FC236}">
                <a16:creationId xmlns:a16="http://schemas.microsoft.com/office/drawing/2014/main" id="{D8047780-B234-FC77-F325-A2AA4B87277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95734" y="2683514"/>
            <a:ext cx="1213752" cy="845753"/>
          </a:xfrm>
          <a:prstGeom prst="rect">
            <a:avLst/>
          </a:prstGeom>
        </p:spPr>
      </p:pic>
      <p:sp>
        <p:nvSpPr>
          <p:cNvPr id="38" name="Speech Bubble: Rectangle 37">
            <a:extLst>
              <a:ext uri="{FF2B5EF4-FFF2-40B4-BE49-F238E27FC236}">
                <a16:creationId xmlns:a16="http://schemas.microsoft.com/office/drawing/2014/main" id="{CD15995E-32DC-FA60-B6D9-996A463E38F5}"/>
              </a:ext>
            </a:extLst>
          </p:cNvPr>
          <p:cNvSpPr/>
          <p:nvPr/>
        </p:nvSpPr>
        <p:spPr>
          <a:xfrm rot="10800000">
            <a:off x="3837602" y="2896783"/>
            <a:ext cx="2325911" cy="899809"/>
          </a:xfrm>
          <a:prstGeom prst="wedgeRectCallout">
            <a:avLst>
              <a:gd name="adj1" fmla="val -112987"/>
              <a:gd name="adj2" fmla="val 68287"/>
            </a:avLst>
          </a:prstGeom>
          <a:solidFill>
            <a:srgbClr val="FFF1CE">
              <a:alpha val="50196"/>
            </a:srgbClr>
          </a:solidFill>
          <a:ln w="38100">
            <a:solidFill>
              <a:schemeClr val="accent3"/>
            </a:solidFill>
          </a:ln>
        </p:spPr>
        <p:txBody>
          <a:bodyPr rot="0" spcFirstLastPara="0" vertOverflow="overflow" horzOverflow="overflow" vert="eaVert" wrap="none" lIns="68580" tIns="34290" rIns="68580" bIns="34290" numCol="1" spcCol="0" rtlCol="0" fromWordArt="0" anchor="ctr" anchorCtr="0" forceAA="0" compatLnSpc="1">
            <a:prstTxWarp prst="textNoShape">
              <a:avLst/>
            </a:prstTxWarp>
            <a:noAutofit/>
          </a:bodyPr>
          <a:lstStyle/>
          <a:p>
            <a:pPr algn="ctr" defTabSz="685800" fontAlgn="base">
              <a:lnSpc>
                <a:spcPct val="85000"/>
              </a:lnSpc>
              <a:spcBef>
                <a:spcPct val="0"/>
              </a:spcBef>
              <a:spcAft>
                <a:spcPct val="0"/>
              </a:spcAft>
              <a:buClrTx/>
            </a:pPr>
            <a:endParaRPr lang="en-US" sz="2100" kern="1200">
              <a:solidFill>
                <a:srgbClr val="A42700"/>
              </a:solidFill>
              <a:latin typeface="Arial" charset="0"/>
              <a:ea typeface="+mn-ea"/>
            </a:endParaRPr>
          </a:p>
        </p:txBody>
      </p:sp>
      <p:sp>
        <p:nvSpPr>
          <p:cNvPr id="23" name="TextBox 22">
            <a:extLst>
              <a:ext uri="{FF2B5EF4-FFF2-40B4-BE49-F238E27FC236}">
                <a16:creationId xmlns:a16="http://schemas.microsoft.com/office/drawing/2014/main" id="{9549C60B-39BD-38B3-D8F6-97EEC9916022}"/>
              </a:ext>
            </a:extLst>
          </p:cNvPr>
          <p:cNvSpPr txBox="1"/>
          <p:nvPr/>
        </p:nvSpPr>
        <p:spPr>
          <a:xfrm>
            <a:off x="919551" y="3634589"/>
            <a:ext cx="1821658" cy="620876"/>
          </a:xfrm>
          <a:prstGeom prst="rect">
            <a:avLst/>
          </a:prstGeom>
          <a:noFill/>
        </p:spPr>
        <p:txBody>
          <a:bodyPr wrap="square" rtlCol="0">
            <a:spAutoFit/>
          </a:bodyPr>
          <a:lstStyle/>
          <a:p>
            <a:pPr algn="ctr" defTabSz="685800" fontAlgn="base">
              <a:lnSpc>
                <a:spcPct val="120000"/>
              </a:lnSpc>
              <a:spcBef>
                <a:spcPct val="0"/>
              </a:spcBef>
              <a:spcAft>
                <a:spcPct val="0"/>
              </a:spcAft>
              <a:buClrTx/>
            </a:pPr>
            <a:r>
              <a:rPr lang="en-US" sz="1500" kern="1200">
                <a:solidFill>
                  <a:prstClr val="black"/>
                </a:solidFill>
                <a:latin typeface="Arial" charset="0"/>
                <a:ea typeface="+mn-ea"/>
              </a:rPr>
              <a:t>Built-in credential manager</a:t>
            </a:r>
            <a:endParaRPr lang="en-US" sz="1500" kern="1200" dirty="0">
              <a:solidFill>
                <a:prstClr val="black"/>
              </a:solidFill>
              <a:latin typeface="Arial" charset="0"/>
              <a:ea typeface="+mn-ea"/>
            </a:endParaRPr>
          </a:p>
        </p:txBody>
      </p:sp>
      <p:pic>
        <p:nvPicPr>
          <p:cNvPr id="25" name="Picture 24" descr="Icon&#10;&#10;Description automatically generated">
            <a:extLst>
              <a:ext uri="{FF2B5EF4-FFF2-40B4-BE49-F238E27FC236}">
                <a16:creationId xmlns:a16="http://schemas.microsoft.com/office/drawing/2014/main" id="{6BA9DEB0-2FC9-D1A5-2153-484412ABB0A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3387005" y="774199"/>
            <a:ext cx="645816" cy="798418"/>
          </a:xfrm>
          <a:prstGeom prst="rect">
            <a:avLst/>
          </a:prstGeom>
        </p:spPr>
      </p:pic>
      <p:pic>
        <p:nvPicPr>
          <p:cNvPr id="26" name="Picture 25" descr="Shape&#10;&#10;Description automatically generated with low confidence">
            <a:extLst>
              <a:ext uri="{FF2B5EF4-FFF2-40B4-BE49-F238E27FC236}">
                <a16:creationId xmlns:a16="http://schemas.microsoft.com/office/drawing/2014/main" id="{CADEDAE6-C6B3-C4C0-B06D-9BEF21D485C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1309" t="31800" r="9489" b="51263"/>
          <a:stretch/>
        </p:blipFill>
        <p:spPr>
          <a:xfrm>
            <a:off x="6924049" y="1016149"/>
            <a:ext cx="1509802" cy="322874"/>
          </a:xfrm>
          <a:prstGeom prst="rect">
            <a:avLst/>
          </a:prstGeom>
        </p:spPr>
      </p:pic>
      <p:pic>
        <p:nvPicPr>
          <p:cNvPr id="28" name="Picture 27" descr="Shape&#10;&#10;Description automatically generated with low confidence">
            <a:extLst>
              <a:ext uri="{FF2B5EF4-FFF2-40B4-BE49-F238E27FC236}">
                <a16:creationId xmlns:a16="http://schemas.microsoft.com/office/drawing/2014/main" id="{37DF1ED0-023E-4E26-56EA-0C65CE29DB4C}"/>
              </a:ext>
            </a:extLst>
          </p:cNvPr>
          <p:cNvPicPr>
            <a:picLocks noChangeAspect="1"/>
          </p:cNvPicPr>
          <p:nvPr/>
        </p:nvPicPr>
        <p:blipFill rotWithShape="1">
          <a:blip r:embed="rId10" cstate="print">
            <a:duotone>
              <a:schemeClr val="accent6">
                <a:shade val="45000"/>
                <a:satMod val="135000"/>
              </a:schemeClr>
              <a:prstClr val="white"/>
            </a:duotone>
            <a:extLst>
              <a:ext uri="{28A0092B-C50C-407E-A947-70E740481C1C}">
                <a14:useLocalDpi xmlns:a14="http://schemas.microsoft.com/office/drawing/2010/main" val="0"/>
              </a:ext>
            </a:extLst>
          </a:blip>
          <a:srcRect l="11309" t="31800" r="9489" b="51263"/>
          <a:stretch/>
        </p:blipFill>
        <p:spPr>
          <a:xfrm>
            <a:off x="4287948" y="1024211"/>
            <a:ext cx="1509802" cy="322874"/>
          </a:xfrm>
          <a:prstGeom prst="rect">
            <a:avLst/>
          </a:prstGeom>
        </p:spPr>
      </p:pic>
    </p:spTree>
    <p:extLst>
      <p:ext uri="{BB962C8B-B14F-4D97-AF65-F5344CB8AC3E}">
        <p14:creationId xmlns:p14="http://schemas.microsoft.com/office/powerpoint/2010/main" val="70227857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xit" presetSubtype="0" fill="hold" grpId="0" nodeType="withEffect">
                                  <p:stCondLst>
                                    <p:cond delay="0"/>
                                  </p:stCondLst>
                                  <p:childTnLst>
                                    <p:animEffect transition="out" filter="fade">
                                      <p:cBhvr>
                                        <p:cTn id="9" dur="500"/>
                                        <p:tgtEl>
                                          <p:spTgt spid="18"/>
                                        </p:tgtEl>
                                      </p:cBhvr>
                                    </p:animEffect>
                                    <p:set>
                                      <p:cBhvr>
                                        <p:cTn id="10" dur="1" fill="hold">
                                          <p:stCondLst>
                                            <p:cond delay="499"/>
                                          </p:stCondLst>
                                        </p:cTn>
                                        <p:tgtEl>
                                          <p:spTgt spid="18"/>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0"/>
                                        </p:tgtEl>
                                      </p:cBhvr>
                                    </p:animEffect>
                                    <p:set>
                                      <p:cBhvr>
                                        <p:cTn id="13" dur="1" fill="hold">
                                          <p:stCondLst>
                                            <p:cond delay="499"/>
                                          </p:stCondLst>
                                        </p:cTn>
                                        <p:tgtEl>
                                          <p:spTgt spid="20"/>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21"/>
                                        </p:tgtEl>
                                      </p:cBhvr>
                                    </p:animEffect>
                                    <p:set>
                                      <p:cBhvr>
                                        <p:cTn id="16" dur="1" fill="hold">
                                          <p:stCondLst>
                                            <p:cond delay="499"/>
                                          </p:stCondLst>
                                        </p:cTn>
                                        <p:tgtEl>
                                          <p:spTgt spid="21"/>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22"/>
                                        </p:tgtEl>
                                      </p:cBhvr>
                                    </p:animEffect>
                                    <p:set>
                                      <p:cBhvr>
                                        <p:cTn id="19" dur="1" fill="hold">
                                          <p:stCondLst>
                                            <p:cond delay="499"/>
                                          </p:stCondLst>
                                        </p:cTn>
                                        <p:tgtEl>
                                          <p:spTgt spid="2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P spid="22" grpId="0" animBg="1"/>
      <p:bldP spid="24" grpId="0" animBg="1"/>
      <p:bldP spid="38"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Rounded Corners 24">
            <a:extLst>
              <a:ext uri="{FF2B5EF4-FFF2-40B4-BE49-F238E27FC236}">
                <a16:creationId xmlns:a16="http://schemas.microsoft.com/office/drawing/2014/main" id="{F1F4F7ED-0AA9-3CA1-2C13-B4182E93D3C0}"/>
              </a:ext>
            </a:extLst>
          </p:cNvPr>
          <p:cNvSpPr/>
          <p:nvPr/>
        </p:nvSpPr>
        <p:spPr>
          <a:xfrm>
            <a:off x="3829050" y="1085850"/>
            <a:ext cx="2800350" cy="3429000"/>
          </a:xfrm>
          <a:prstGeom prst="roundRect">
            <a:avLst/>
          </a:prstGeom>
          <a:solidFill>
            <a:schemeClr val="accent5">
              <a:lumMod val="20000"/>
              <a:lumOff val="80000"/>
            </a:schemeClr>
          </a:solidFill>
          <a:ln w="38100">
            <a:noFill/>
          </a:ln>
        </p:spPr>
        <p:txBody>
          <a:bodyPr rot="0" spcFirstLastPara="0" vertOverflow="overflow" horzOverflow="overflow" vert="eaVert" wrap="none" lIns="68580" tIns="34290" rIns="68580" bIns="34290" numCol="1" spcCol="0" rtlCol="0" fromWordArt="0" anchor="ctr" anchorCtr="0" forceAA="0" compatLnSpc="1">
            <a:prstTxWarp prst="textNoShape">
              <a:avLst/>
            </a:prstTxWarp>
            <a:noAutofit/>
          </a:bodyPr>
          <a:lstStyle/>
          <a:p>
            <a:pPr algn="ctr" defTabSz="685800" fontAlgn="base">
              <a:lnSpc>
                <a:spcPct val="85000"/>
              </a:lnSpc>
              <a:spcBef>
                <a:spcPct val="0"/>
              </a:spcBef>
              <a:spcAft>
                <a:spcPct val="0"/>
              </a:spcAft>
              <a:buClrTx/>
            </a:pPr>
            <a:endParaRPr lang="en-US" sz="2100" kern="1200">
              <a:solidFill>
                <a:srgbClr val="A42700"/>
              </a:solidFill>
              <a:latin typeface="Arial" charset="0"/>
              <a:ea typeface="+mn-ea"/>
            </a:endParaRPr>
          </a:p>
        </p:txBody>
      </p:sp>
      <p:sp>
        <p:nvSpPr>
          <p:cNvPr id="2" name="Title 1">
            <a:extLst>
              <a:ext uri="{FF2B5EF4-FFF2-40B4-BE49-F238E27FC236}">
                <a16:creationId xmlns:a16="http://schemas.microsoft.com/office/drawing/2014/main" id="{3D4D2F9A-C829-3CA0-D5CB-BEF3538AF1F8}"/>
              </a:ext>
            </a:extLst>
          </p:cNvPr>
          <p:cNvSpPr>
            <a:spLocks noGrp="1"/>
          </p:cNvSpPr>
          <p:nvPr>
            <p:ph type="title"/>
          </p:nvPr>
        </p:nvSpPr>
        <p:spPr/>
        <p:txBody>
          <a:bodyPr/>
          <a:lstStyle/>
          <a:p>
            <a:r>
              <a:rPr lang="en-US" dirty="0"/>
              <a:t>Do subdomains of the same site trust each other?</a:t>
            </a:r>
          </a:p>
        </p:txBody>
      </p:sp>
      <p:pic>
        <p:nvPicPr>
          <p:cNvPr id="7" name="Picture 6" descr="Graphical user interface, application, icon&#10;&#10;Description automatically generated">
            <a:extLst>
              <a:ext uri="{FF2B5EF4-FFF2-40B4-BE49-F238E27FC236}">
                <a16:creationId xmlns:a16="http://schemas.microsoft.com/office/drawing/2014/main" id="{56965C2D-1AB1-EF6D-DAC8-1DC67793C8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539" y="1028700"/>
            <a:ext cx="1938043" cy="1828800"/>
          </a:xfrm>
          <a:prstGeom prst="rect">
            <a:avLst/>
          </a:prstGeom>
        </p:spPr>
      </p:pic>
      <p:pic>
        <p:nvPicPr>
          <p:cNvPr id="9" name="Picture 8" descr="A picture containing text, clipart&#10;&#10;Description automatically generated">
            <a:extLst>
              <a:ext uri="{FF2B5EF4-FFF2-40B4-BE49-F238E27FC236}">
                <a16:creationId xmlns:a16="http://schemas.microsoft.com/office/drawing/2014/main" id="{D1EFC9F3-AD6B-4E9E-EF55-D2673AB97D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650" y="3791317"/>
            <a:ext cx="1715415" cy="424456"/>
          </a:xfrm>
          <a:prstGeom prst="rect">
            <a:avLst/>
          </a:prstGeom>
        </p:spPr>
      </p:pic>
      <p:sp>
        <p:nvSpPr>
          <p:cNvPr id="10" name="Arrow: Right 9">
            <a:extLst>
              <a:ext uri="{FF2B5EF4-FFF2-40B4-BE49-F238E27FC236}">
                <a16:creationId xmlns:a16="http://schemas.microsoft.com/office/drawing/2014/main" id="{BB8280D0-40E1-8D61-B226-84006D9605CF}"/>
              </a:ext>
            </a:extLst>
          </p:cNvPr>
          <p:cNvSpPr/>
          <p:nvPr/>
        </p:nvSpPr>
        <p:spPr>
          <a:xfrm>
            <a:off x="2686050" y="2000250"/>
            <a:ext cx="1085850" cy="342900"/>
          </a:xfrm>
          <a:prstGeom prst="rightArrow">
            <a:avLst/>
          </a:prstGeom>
          <a:solidFill>
            <a:schemeClr val="tx1"/>
          </a:solidFill>
          <a:ln w="38100">
            <a:noFill/>
          </a:ln>
        </p:spPr>
        <p:txBody>
          <a:bodyPr rot="0" spcFirstLastPara="0" vertOverflow="overflow" horzOverflow="overflow" vert="eaVert" wrap="none" lIns="68580" tIns="34290" rIns="68580" bIns="34290" numCol="1" spcCol="0" rtlCol="0" fromWordArt="0" anchor="ctr" anchorCtr="0" forceAA="0" compatLnSpc="1">
            <a:prstTxWarp prst="textNoShape">
              <a:avLst/>
            </a:prstTxWarp>
            <a:noAutofit/>
          </a:bodyPr>
          <a:lstStyle/>
          <a:p>
            <a:pPr algn="ctr" defTabSz="685800" fontAlgn="base">
              <a:lnSpc>
                <a:spcPct val="85000"/>
              </a:lnSpc>
              <a:spcBef>
                <a:spcPct val="0"/>
              </a:spcBef>
              <a:spcAft>
                <a:spcPct val="0"/>
              </a:spcAft>
              <a:buClrTx/>
            </a:pPr>
            <a:endParaRPr lang="en-US" sz="2100" kern="1200">
              <a:solidFill>
                <a:srgbClr val="A42700"/>
              </a:solidFill>
              <a:latin typeface="Arial" charset="0"/>
              <a:ea typeface="+mn-ea"/>
            </a:endParaRPr>
          </a:p>
        </p:txBody>
      </p:sp>
      <p:sp>
        <p:nvSpPr>
          <p:cNvPr id="11" name="TextBox 10">
            <a:extLst>
              <a:ext uri="{FF2B5EF4-FFF2-40B4-BE49-F238E27FC236}">
                <a16:creationId xmlns:a16="http://schemas.microsoft.com/office/drawing/2014/main" id="{335248D2-8BF9-7781-4646-F9011A6B43B3}"/>
              </a:ext>
            </a:extLst>
          </p:cNvPr>
          <p:cNvSpPr txBox="1"/>
          <p:nvPr/>
        </p:nvSpPr>
        <p:spPr>
          <a:xfrm>
            <a:off x="2704338" y="1205994"/>
            <a:ext cx="942975" cy="817275"/>
          </a:xfrm>
          <a:prstGeom prst="rect">
            <a:avLst/>
          </a:prstGeom>
          <a:noFill/>
        </p:spPr>
        <p:txBody>
          <a:bodyPr wrap="square" rtlCol="0">
            <a:spAutoFit/>
          </a:bodyPr>
          <a:lstStyle/>
          <a:p>
            <a:pPr defTabSz="685800" fontAlgn="base">
              <a:lnSpc>
                <a:spcPct val="120000"/>
              </a:lnSpc>
              <a:spcBef>
                <a:spcPct val="0"/>
              </a:spcBef>
              <a:spcAft>
                <a:spcPct val="0"/>
              </a:spcAft>
              <a:buClrTx/>
            </a:pPr>
            <a:r>
              <a:rPr lang="en-US" sz="1350" kern="1200" dirty="0">
                <a:solidFill>
                  <a:prstClr val="black"/>
                </a:solidFill>
                <a:latin typeface="Arial" charset="0"/>
                <a:ea typeface="+mn-ea"/>
              </a:rPr>
              <a:t>Runs script hosted at</a:t>
            </a:r>
          </a:p>
        </p:txBody>
      </p:sp>
      <p:pic>
        <p:nvPicPr>
          <p:cNvPr id="17" name="Picture 16" descr="Logo&#10;&#10;Description automatically generated">
            <a:extLst>
              <a:ext uri="{FF2B5EF4-FFF2-40B4-BE49-F238E27FC236}">
                <a16:creationId xmlns:a16="http://schemas.microsoft.com/office/drawing/2014/main" id="{7AB59658-5852-2A01-5C68-89BE10424C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9824" y="908213"/>
            <a:ext cx="800161" cy="800161"/>
          </a:xfrm>
          <a:prstGeom prst="rect">
            <a:avLst/>
          </a:prstGeom>
        </p:spPr>
      </p:pic>
      <p:pic>
        <p:nvPicPr>
          <p:cNvPr id="18" name="Picture 17" descr="Logo&#10;&#10;Description automatically generated">
            <a:extLst>
              <a:ext uri="{FF2B5EF4-FFF2-40B4-BE49-F238E27FC236}">
                <a16:creationId xmlns:a16="http://schemas.microsoft.com/office/drawing/2014/main" id="{69B9786A-668C-7DB3-E410-66B2CE8C8D9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10613" y="1230138"/>
            <a:ext cx="815510" cy="941562"/>
          </a:xfrm>
          <a:prstGeom prst="rect">
            <a:avLst/>
          </a:prstGeom>
        </p:spPr>
      </p:pic>
      <p:sp>
        <p:nvSpPr>
          <p:cNvPr id="19" name="TextBox 18">
            <a:extLst>
              <a:ext uri="{FF2B5EF4-FFF2-40B4-BE49-F238E27FC236}">
                <a16:creationId xmlns:a16="http://schemas.microsoft.com/office/drawing/2014/main" id="{EE79C845-A9CD-0F2F-265A-D0EEA5562401}"/>
              </a:ext>
            </a:extLst>
          </p:cNvPr>
          <p:cNvSpPr txBox="1"/>
          <p:nvPr/>
        </p:nvSpPr>
        <p:spPr>
          <a:xfrm>
            <a:off x="3943350" y="2245050"/>
            <a:ext cx="2286000" cy="318677"/>
          </a:xfrm>
          <a:prstGeom prst="rect">
            <a:avLst/>
          </a:prstGeom>
          <a:noFill/>
        </p:spPr>
        <p:txBody>
          <a:bodyPr wrap="square" rtlCol="0">
            <a:spAutoFit/>
          </a:bodyPr>
          <a:lstStyle/>
          <a:p>
            <a:pPr defTabSz="685800" fontAlgn="base">
              <a:lnSpc>
                <a:spcPct val="120000"/>
              </a:lnSpc>
              <a:spcBef>
                <a:spcPct val="0"/>
              </a:spcBef>
              <a:spcAft>
                <a:spcPct val="0"/>
              </a:spcAft>
              <a:buClrTx/>
            </a:pPr>
            <a:r>
              <a:rPr lang="en-US" sz="1350" kern="1200" dirty="0">
                <a:solidFill>
                  <a:prstClr val="black"/>
                </a:solidFill>
                <a:latin typeface="Arial" charset="0"/>
                <a:ea typeface="+mn-ea"/>
              </a:rPr>
              <a:t>foo.googleusercontent.com</a:t>
            </a:r>
          </a:p>
        </p:txBody>
      </p:sp>
      <p:pic>
        <p:nvPicPr>
          <p:cNvPr id="20" name="Picture 19" descr="A picture containing text, mammal, cat, looking&#10;&#10;Description automatically generated">
            <a:extLst>
              <a:ext uri="{FF2B5EF4-FFF2-40B4-BE49-F238E27FC236}">
                <a16:creationId xmlns:a16="http://schemas.microsoft.com/office/drawing/2014/main" id="{07369791-6572-19C3-090B-CBAEDC1428B7}"/>
              </a:ext>
            </a:extLst>
          </p:cNvPr>
          <p:cNvPicPr>
            <a:picLocks noChangeAspect="1"/>
          </p:cNvPicPr>
          <p:nvPr/>
        </p:nvPicPr>
        <p:blipFill rotWithShape="1">
          <a:blip r:embed="rId7">
            <a:extLst>
              <a:ext uri="{28A0092B-C50C-407E-A947-70E740481C1C}">
                <a14:useLocalDpi xmlns:a14="http://schemas.microsoft.com/office/drawing/2010/main" val="0"/>
              </a:ext>
            </a:extLst>
          </a:blip>
          <a:srcRect r="56723"/>
          <a:stretch/>
        </p:blipFill>
        <p:spPr>
          <a:xfrm>
            <a:off x="4602540" y="3308677"/>
            <a:ext cx="1031654" cy="1046578"/>
          </a:xfrm>
          <a:prstGeom prst="rect">
            <a:avLst/>
          </a:prstGeom>
        </p:spPr>
      </p:pic>
      <p:sp>
        <p:nvSpPr>
          <p:cNvPr id="22" name="Arrow: Right 21">
            <a:extLst>
              <a:ext uri="{FF2B5EF4-FFF2-40B4-BE49-F238E27FC236}">
                <a16:creationId xmlns:a16="http://schemas.microsoft.com/office/drawing/2014/main" id="{E583315A-1E01-DDC3-532C-86EFF57240D2}"/>
              </a:ext>
            </a:extLst>
          </p:cNvPr>
          <p:cNvSpPr/>
          <p:nvPr/>
        </p:nvSpPr>
        <p:spPr>
          <a:xfrm>
            <a:off x="2686050" y="3943350"/>
            <a:ext cx="1085850" cy="342900"/>
          </a:xfrm>
          <a:prstGeom prst="rightArrow">
            <a:avLst/>
          </a:prstGeom>
          <a:solidFill>
            <a:schemeClr val="tx1"/>
          </a:solidFill>
          <a:ln w="38100">
            <a:noFill/>
          </a:ln>
        </p:spPr>
        <p:txBody>
          <a:bodyPr rot="0" spcFirstLastPara="0" vertOverflow="overflow" horzOverflow="overflow" vert="eaVert" wrap="none" lIns="68580" tIns="34290" rIns="68580" bIns="34290" numCol="1" spcCol="0" rtlCol="0" fromWordArt="0" anchor="ctr" anchorCtr="0" forceAA="0" compatLnSpc="1">
            <a:prstTxWarp prst="textNoShape">
              <a:avLst/>
            </a:prstTxWarp>
            <a:noAutofit/>
          </a:bodyPr>
          <a:lstStyle/>
          <a:p>
            <a:pPr algn="ctr" defTabSz="685800" fontAlgn="base">
              <a:lnSpc>
                <a:spcPct val="85000"/>
              </a:lnSpc>
              <a:spcBef>
                <a:spcPct val="0"/>
              </a:spcBef>
              <a:spcAft>
                <a:spcPct val="0"/>
              </a:spcAft>
              <a:buClrTx/>
            </a:pPr>
            <a:endParaRPr lang="en-US" sz="2100" kern="1200">
              <a:solidFill>
                <a:srgbClr val="A42700"/>
              </a:solidFill>
              <a:latin typeface="Arial" charset="0"/>
              <a:ea typeface="+mn-ea"/>
            </a:endParaRPr>
          </a:p>
        </p:txBody>
      </p:sp>
      <p:sp>
        <p:nvSpPr>
          <p:cNvPr id="23" name="TextBox 22">
            <a:extLst>
              <a:ext uri="{FF2B5EF4-FFF2-40B4-BE49-F238E27FC236}">
                <a16:creationId xmlns:a16="http://schemas.microsoft.com/office/drawing/2014/main" id="{A08274EF-3913-5BEC-8A61-B6096243D8EB}"/>
              </a:ext>
            </a:extLst>
          </p:cNvPr>
          <p:cNvSpPr txBox="1"/>
          <p:nvPr/>
        </p:nvSpPr>
        <p:spPr>
          <a:xfrm>
            <a:off x="2704338" y="3149094"/>
            <a:ext cx="942975" cy="817275"/>
          </a:xfrm>
          <a:prstGeom prst="rect">
            <a:avLst/>
          </a:prstGeom>
          <a:noFill/>
        </p:spPr>
        <p:txBody>
          <a:bodyPr wrap="square" rtlCol="0">
            <a:spAutoFit/>
          </a:bodyPr>
          <a:lstStyle/>
          <a:p>
            <a:pPr defTabSz="685800" fontAlgn="base">
              <a:lnSpc>
                <a:spcPct val="120000"/>
              </a:lnSpc>
              <a:spcBef>
                <a:spcPct val="0"/>
              </a:spcBef>
              <a:spcAft>
                <a:spcPct val="0"/>
              </a:spcAft>
              <a:buClrTx/>
            </a:pPr>
            <a:r>
              <a:rPr lang="en-US" sz="1350" kern="1200" dirty="0">
                <a:solidFill>
                  <a:prstClr val="black"/>
                </a:solidFill>
                <a:latin typeface="Arial" charset="0"/>
                <a:ea typeface="+mn-ea"/>
              </a:rPr>
              <a:t>Hosts target’s image at</a:t>
            </a:r>
          </a:p>
        </p:txBody>
      </p:sp>
      <p:sp>
        <p:nvSpPr>
          <p:cNvPr id="24" name="TextBox 23">
            <a:extLst>
              <a:ext uri="{FF2B5EF4-FFF2-40B4-BE49-F238E27FC236}">
                <a16:creationId xmlns:a16="http://schemas.microsoft.com/office/drawing/2014/main" id="{03BFEF1B-9463-2588-F561-22F422E8D06F}"/>
              </a:ext>
            </a:extLst>
          </p:cNvPr>
          <p:cNvSpPr txBox="1"/>
          <p:nvPr/>
        </p:nvSpPr>
        <p:spPr>
          <a:xfrm>
            <a:off x="3943350" y="2847593"/>
            <a:ext cx="2286000" cy="318677"/>
          </a:xfrm>
          <a:prstGeom prst="rect">
            <a:avLst/>
          </a:prstGeom>
          <a:noFill/>
        </p:spPr>
        <p:txBody>
          <a:bodyPr wrap="square" rtlCol="0">
            <a:spAutoFit/>
          </a:bodyPr>
          <a:lstStyle/>
          <a:p>
            <a:pPr defTabSz="685800" fontAlgn="base">
              <a:lnSpc>
                <a:spcPct val="120000"/>
              </a:lnSpc>
              <a:spcBef>
                <a:spcPct val="0"/>
              </a:spcBef>
              <a:spcAft>
                <a:spcPct val="0"/>
              </a:spcAft>
              <a:buClrTx/>
            </a:pPr>
            <a:r>
              <a:rPr lang="en-US" sz="1350" kern="1200" dirty="0">
                <a:solidFill>
                  <a:prstClr val="black"/>
                </a:solidFill>
                <a:latin typeface="Arial" charset="0"/>
                <a:ea typeface="+mn-ea"/>
              </a:rPr>
              <a:t>bar.googleusercontent.com</a:t>
            </a:r>
          </a:p>
        </p:txBody>
      </p:sp>
      <p:sp>
        <p:nvSpPr>
          <p:cNvPr id="27" name="Speech Bubble: Rectangle 26">
            <a:extLst>
              <a:ext uri="{FF2B5EF4-FFF2-40B4-BE49-F238E27FC236}">
                <a16:creationId xmlns:a16="http://schemas.microsoft.com/office/drawing/2014/main" id="{EC054210-FF6F-A3A9-B475-CDFD25170FE3}"/>
              </a:ext>
            </a:extLst>
          </p:cNvPr>
          <p:cNvSpPr/>
          <p:nvPr/>
        </p:nvSpPr>
        <p:spPr>
          <a:xfrm rot="10800000">
            <a:off x="4488863" y="3237423"/>
            <a:ext cx="1194974" cy="1189085"/>
          </a:xfrm>
          <a:prstGeom prst="wedgeRectCallout">
            <a:avLst>
              <a:gd name="adj1" fmla="val -30804"/>
              <a:gd name="adj2" fmla="val 167026"/>
            </a:avLst>
          </a:prstGeom>
          <a:solidFill>
            <a:srgbClr val="FFF1CE">
              <a:alpha val="50196"/>
            </a:srgbClr>
          </a:solidFill>
          <a:ln w="38100">
            <a:solidFill>
              <a:schemeClr val="accent3"/>
            </a:solidFill>
          </a:ln>
        </p:spPr>
        <p:txBody>
          <a:bodyPr rot="0" spcFirstLastPara="0" vertOverflow="overflow" horzOverflow="overflow" vert="eaVert" wrap="none" lIns="68580" tIns="34290" rIns="68580" bIns="34290" numCol="1" spcCol="0" rtlCol="0" fromWordArt="0" anchor="ctr" anchorCtr="0" forceAA="0" compatLnSpc="1">
            <a:prstTxWarp prst="textNoShape">
              <a:avLst/>
            </a:prstTxWarp>
            <a:noAutofit/>
          </a:bodyPr>
          <a:lstStyle/>
          <a:p>
            <a:pPr algn="ctr" defTabSz="685800" fontAlgn="base">
              <a:lnSpc>
                <a:spcPct val="85000"/>
              </a:lnSpc>
              <a:spcBef>
                <a:spcPct val="0"/>
              </a:spcBef>
              <a:spcAft>
                <a:spcPct val="0"/>
              </a:spcAft>
              <a:buClrTx/>
            </a:pPr>
            <a:endParaRPr lang="en-US" sz="2100" kern="1200">
              <a:solidFill>
                <a:srgbClr val="A42700"/>
              </a:solidFill>
              <a:latin typeface="Arial" charset="0"/>
              <a:ea typeface="+mn-ea"/>
            </a:endParaRPr>
          </a:p>
        </p:txBody>
      </p:sp>
      <p:pic>
        <p:nvPicPr>
          <p:cNvPr id="28" name="Picture 27" descr="A picture containing text, mammal, cat, looking&#10;&#10;Description automatically generated">
            <a:extLst>
              <a:ext uri="{FF2B5EF4-FFF2-40B4-BE49-F238E27FC236}">
                <a16:creationId xmlns:a16="http://schemas.microsoft.com/office/drawing/2014/main" id="{E9C0D391-4527-404F-3FCE-1CE74A6424BC}"/>
              </a:ext>
            </a:extLst>
          </p:cNvPr>
          <p:cNvPicPr>
            <a:picLocks noChangeAspect="1"/>
          </p:cNvPicPr>
          <p:nvPr/>
        </p:nvPicPr>
        <p:blipFill rotWithShape="1">
          <a:blip r:embed="rId7">
            <a:extLst>
              <a:ext uri="{28A0092B-C50C-407E-A947-70E740481C1C}">
                <a14:useLocalDpi xmlns:a14="http://schemas.microsoft.com/office/drawing/2010/main" val="0"/>
              </a:ext>
            </a:extLst>
          </a:blip>
          <a:srcRect l="56910"/>
          <a:stretch/>
        </p:blipFill>
        <p:spPr>
          <a:xfrm>
            <a:off x="6972300" y="1971772"/>
            <a:ext cx="1738699" cy="1771457"/>
          </a:xfrm>
          <a:prstGeom prst="rect">
            <a:avLst/>
          </a:prstGeom>
        </p:spPr>
      </p:pic>
      <p:sp>
        <p:nvSpPr>
          <p:cNvPr id="29" name="TextBox 28">
            <a:extLst>
              <a:ext uri="{FF2B5EF4-FFF2-40B4-BE49-F238E27FC236}">
                <a16:creationId xmlns:a16="http://schemas.microsoft.com/office/drawing/2014/main" id="{DFB7748D-900D-72AA-B118-6ACFF2F039C0}"/>
              </a:ext>
            </a:extLst>
          </p:cNvPr>
          <p:cNvSpPr txBox="1"/>
          <p:nvPr/>
        </p:nvSpPr>
        <p:spPr>
          <a:xfrm>
            <a:off x="7426071" y="3804513"/>
            <a:ext cx="1100709" cy="318677"/>
          </a:xfrm>
          <a:prstGeom prst="rect">
            <a:avLst/>
          </a:prstGeom>
          <a:noFill/>
        </p:spPr>
        <p:txBody>
          <a:bodyPr wrap="square" rtlCol="0">
            <a:spAutoFit/>
          </a:bodyPr>
          <a:lstStyle/>
          <a:p>
            <a:pPr defTabSz="685800" fontAlgn="base">
              <a:lnSpc>
                <a:spcPct val="120000"/>
              </a:lnSpc>
              <a:spcBef>
                <a:spcPct val="0"/>
              </a:spcBef>
              <a:spcAft>
                <a:spcPct val="0"/>
              </a:spcAft>
              <a:buClrTx/>
            </a:pPr>
            <a:r>
              <a:rPr lang="en-US" sz="1350" kern="1200" dirty="0">
                <a:solidFill>
                  <a:prstClr val="black"/>
                </a:solidFill>
                <a:latin typeface="Arial" charset="0"/>
                <a:ea typeface="+mn-ea"/>
              </a:rPr>
              <a:t>Leakage!</a:t>
            </a:r>
          </a:p>
        </p:txBody>
      </p:sp>
      <p:sp>
        <p:nvSpPr>
          <p:cNvPr id="21" name="Rectangle 20">
            <a:extLst>
              <a:ext uri="{FF2B5EF4-FFF2-40B4-BE49-F238E27FC236}">
                <a16:creationId xmlns:a16="http://schemas.microsoft.com/office/drawing/2014/main" id="{DEA1CAD5-17A2-B543-9EAE-8AAE0D9334B2}"/>
              </a:ext>
            </a:extLst>
          </p:cNvPr>
          <p:cNvSpPr/>
          <p:nvPr/>
        </p:nvSpPr>
        <p:spPr>
          <a:xfrm>
            <a:off x="4263154" y="2306953"/>
            <a:ext cx="1851896" cy="233754"/>
          </a:xfrm>
          <a:prstGeom prst="rect">
            <a:avLst/>
          </a:prstGeom>
          <a:solidFill>
            <a:srgbClr val="FF9900">
              <a:alpha val="25098"/>
            </a:srgbClr>
          </a:solidFill>
          <a:ln w="38100">
            <a:noFill/>
          </a:ln>
        </p:spPr>
        <p:txBody>
          <a:bodyPr rot="0" spcFirstLastPara="0" vertOverflow="overflow" horzOverflow="overflow" vert="eaVert" wrap="none" lIns="68580" tIns="34290" rIns="68580" bIns="34290" numCol="1" spcCol="0" rtlCol="0" fromWordArt="0" anchor="ctr" anchorCtr="0" forceAA="0" compatLnSpc="1">
            <a:prstTxWarp prst="textNoShape">
              <a:avLst/>
            </a:prstTxWarp>
            <a:noAutofit/>
          </a:bodyPr>
          <a:lstStyle/>
          <a:p>
            <a:pPr algn="ctr" defTabSz="685800" fontAlgn="base">
              <a:lnSpc>
                <a:spcPct val="85000"/>
              </a:lnSpc>
              <a:spcBef>
                <a:spcPct val="0"/>
              </a:spcBef>
              <a:spcAft>
                <a:spcPct val="0"/>
              </a:spcAft>
              <a:buClrTx/>
            </a:pPr>
            <a:endParaRPr lang="en-US" sz="2100" kern="1200">
              <a:solidFill>
                <a:srgbClr val="A42700"/>
              </a:solidFill>
              <a:latin typeface="Arial" charset="0"/>
              <a:ea typeface="+mn-ea"/>
            </a:endParaRPr>
          </a:p>
        </p:txBody>
      </p:sp>
      <p:sp>
        <p:nvSpPr>
          <p:cNvPr id="30" name="Rectangle 29">
            <a:extLst>
              <a:ext uri="{FF2B5EF4-FFF2-40B4-BE49-F238E27FC236}">
                <a16:creationId xmlns:a16="http://schemas.microsoft.com/office/drawing/2014/main" id="{3B297D02-3C93-ECF5-A232-CCA834625FFE}"/>
              </a:ext>
            </a:extLst>
          </p:cNvPr>
          <p:cNvSpPr/>
          <p:nvPr/>
        </p:nvSpPr>
        <p:spPr>
          <a:xfrm>
            <a:off x="4263154" y="2897334"/>
            <a:ext cx="1851896" cy="233754"/>
          </a:xfrm>
          <a:prstGeom prst="rect">
            <a:avLst/>
          </a:prstGeom>
          <a:solidFill>
            <a:srgbClr val="FF9900">
              <a:alpha val="25098"/>
            </a:srgbClr>
          </a:solidFill>
          <a:ln w="38100">
            <a:noFill/>
          </a:ln>
        </p:spPr>
        <p:txBody>
          <a:bodyPr rot="0" spcFirstLastPara="0" vertOverflow="overflow" horzOverflow="overflow" vert="eaVert" wrap="none" lIns="68580" tIns="34290" rIns="68580" bIns="34290" numCol="1" spcCol="0" rtlCol="0" fromWordArt="0" anchor="ctr" anchorCtr="0" forceAA="0" compatLnSpc="1">
            <a:prstTxWarp prst="textNoShape">
              <a:avLst/>
            </a:prstTxWarp>
            <a:noAutofit/>
          </a:bodyPr>
          <a:lstStyle/>
          <a:p>
            <a:pPr algn="ctr" defTabSz="685800" fontAlgn="base">
              <a:lnSpc>
                <a:spcPct val="85000"/>
              </a:lnSpc>
              <a:spcBef>
                <a:spcPct val="0"/>
              </a:spcBef>
              <a:spcAft>
                <a:spcPct val="0"/>
              </a:spcAft>
              <a:buClrTx/>
            </a:pPr>
            <a:endParaRPr lang="en-US" sz="2100" kern="1200">
              <a:solidFill>
                <a:srgbClr val="A42700"/>
              </a:solidFill>
              <a:latin typeface="Arial" charset="0"/>
              <a:ea typeface="+mn-ea"/>
            </a:endParaRPr>
          </a:p>
        </p:txBody>
      </p:sp>
      <p:sp>
        <p:nvSpPr>
          <p:cNvPr id="31" name="TextBox 30">
            <a:extLst>
              <a:ext uri="{FF2B5EF4-FFF2-40B4-BE49-F238E27FC236}">
                <a16:creationId xmlns:a16="http://schemas.microsoft.com/office/drawing/2014/main" id="{BEF47F78-CD54-38DC-6645-5A666AD8ECFA}"/>
              </a:ext>
            </a:extLst>
          </p:cNvPr>
          <p:cNvSpPr txBox="1"/>
          <p:nvPr/>
        </p:nvSpPr>
        <p:spPr>
          <a:xfrm>
            <a:off x="5220586" y="2536690"/>
            <a:ext cx="933635" cy="343877"/>
          </a:xfrm>
          <a:prstGeom prst="rect">
            <a:avLst/>
          </a:prstGeom>
          <a:noFill/>
        </p:spPr>
        <p:txBody>
          <a:bodyPr wrap="square" rtlCol="0">
            <a:spAutoFit/>
          </a:bodyPr>
          <a:lstStyle/>
          <a:p>
            <a:pPr defTabSz="685800" fontAlgn="base">
              <a:lnSpc>
                <a:spcPct val="120000"/>
              </a:lnSpc>
              <a:spcBef>
                <a:spcPct val="0"/>
              </a:spcBef>
              <a:spcAft>
                <a:spcPct val="0"/>
              </a:spcAft>
              <a:buClrTx/>
            </a:pPr>
            <a:r>
              <a:rPr lang="en-US" sz="1500" kern="1200" dirty="0">
                <a:solidFill>
                  <a:srgbClr val="FF9900"/>
                </a:solidFill>
                <a:latin typeface="Arial" charset="0"/>
                <a:ea typeface="+mn-ea"/>
              </a:rPr>
              <a:t>eTLD+1</a:t>
            </a:r>
          </a:p>
        </p:txBody>
      </p:sp>
      <p:pic>
        <p:nvPicPr>
          <p:cNvPr id="32" name="Picture 31" descr="Icon&#10;&#10;Description automatically generated">
            <a:extLst>
              <a:ext uri="{FF2B5EF4-FFF2-40B4-BE49-F238E27FC236}">
                <a16:creationId xmlns:a16="http://schemas.microsoft.com/office/drawing/2014/main" id="{D971FB64-3F38-1F5D-9B54-A39188CF3E0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3740184" y="830929"/>
            <a:ext cx="645816" cy="798418"/>
          </a:xfrm>
          <a:prstGeom prst="rect">
            <a:avLst/>
          </a:prstGeom>
        </p:spPr>
      </p:pic>
    </p:spTree>
    <p:extLst>
      <p:ext uri="{BB962C8B-B14F-4D97-AF65-F5344CB8AC3E}">
        <p14:creationId xmlns:p14="http://schemas.microsoft.com/office/powerpoint/2010/main" val="143470342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500"/>
                                        <p:tgtEl>
                                          <p:spTgt spid="3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par>
                                <p:cTn id="51" presetID="10" presetClass="entr" presetSubtype="0" fill="hold"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500"/>
                                        <p:tgtEl>
                                          <p:spTgt spid="3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500"/>
                                        <p:tgtEl>
                                          <p:spTgt spid="27"/>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1" nodeType="clickEffect">
                                  <p:stCondLst>
                                    <p:cond delay="0"/>
                                  </p:stCondLst>
                                  <p:childTnLst>
                                    <p:animEffect transition="out" filter="fade">
                                      <p:cBhvr>
                                        <p:cTn id="62" dur="500"/>
                                        <p:tgtEl>
                                          <p:spTgt spid="27"/>
                                        </p:tgtEl>
                                      </p:cBhvr>
                                    </p:animEffect>
                                    <p:set>
                                      <p:cBhvr>
                                        <p:cTn id="63" dur="1" fill="hold">
                                          <p:stCondLst>
                                            <p:cond delay="499"/>
                                          </p:stCondLst>
                                        </p:cTn>
                                        <p:tgtEl>
                                          <p:spTgt spid="27"/>
                                        </p:tgtEl>
                                        <p:attrNameLst>
                                          <p:attrName>style.visibility</p:attrName>
                                        </p:attrNameLst>
                                      </p:cBhvr>
                                      <p:to>
                                        <p:strVal val="hidden"/>
                                      </p:to>
                                    </p:set>
                                  </p:childTnLst>
                                </p:cTn>
                              </p:par>
                              <p:par>
                                <p:cTn id="64" presetID="10" presetClass="entr" presetSubtype="0" fill="hold"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500"/>
                                        <p:tgtEl>
                                          <p:spTgt spid="28"/>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0" grpId="0" animBg="1"/>
      <p:bldP spid="11" grpId="0"/>
      <p:bldP spid="19" grpId="0"/>
      <p:bldP spid="22" grpId="0" animBg="1"/>
      <p:bldP spid="23" grpId="0"/>
      <p:bldP spid="24" grpId="0"/>
      <p:bldP spid="27" grpId="0" animBg="1"/>
      <p:bldP spid="27" grpId="1" animBg="1"/>
      <p:bldP spid="29" grpId="0"/>
      <p:bldP spid="21" grpId="0" animBg="1"/>
      <p:bldP spid="30" grpId="0" animBg="1"/>
      <p:bldP spid="31"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p6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Summary</a:t>
            </a:r>
            <a:endParaRPr/>
          </a:p>
        </p:txBody>
      </p:sp>
      <p:sp>
        <p:nvSpPr>
          <p:cNvPr id="659" name="Google Shape;659;p6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lnSpcReduction="10000"/>
          </a:bodyPr>
          <a:lstStyle/>
          <a:p>
            <a:pPr marL="0" lvl="0" indent="0" algn="r" rtl="0">
              <a:spcBef>
                <a:spcPts val="0"/>
              </a:spcBef>
              <a:spcAft>
                <a:spcPts val="0"/>
              </a:spcAft>
              <a:buNone/>
            </a:pPr>
            <a:fld id="{00000000-1234-1234-1234-123412341234}" type="slidenum">
              <a:rPr lang="en"/>
              <a:t>104</a:t>
            </a:fld>
            <a:endParaRPr/>
          </a:p>
        </p:txBody>
      </p:sp>
      <p:sp>
        <p:nvSpPr>
          <p:cNvPr id="660" name="Google Shape;660;p6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87350" algn="l" rtl="0">
              <a:spcBef>
                <a:spcPts val="0"/>
              </a:spcBef>
              <a:spcAft>
                <a:spcPts val="0"/>
              </a:spcAft>
              <a:buSzPts val="2500"/>
              <a:buChar char="●"/>
            </a:pPr>
            <a:r>
              <a:rPr lang="en-AU" sz="2500" dirty="0"/>
              <a:t>Spectre defences leave edge-cases unprotected</a:t>
            </a:r>
          </a:p>
          <a:p>
            <a:pPr marL="457200" lvl="0" indent="-387350" algn="l" rtl="0">
              <a:spcBef>
                <a:spcPts val="0"/>
              </a:spcBef>
              <a:spcAft>
                <a:spcPts val="0"/>
              </a:spcAft>
              <a:buSzPts val="2500"/>
              <a:buChar char="●"/>
            </a:pPr>
            <a:endParaRPr lang="en-AU" sz="2500" dirty="0"/>
          </a:p>
          <a:p>
            <a:pPr marL="457200" lvl="0" indent="-387350" algn="l" rtl="0">
              <a:spcBef>
                <a:spcPts val="0"/>
              </a:spcBef>
              <a:spcAft>
                <a:spcPts val="0"/>
              </a:spcAft>
              <a:buSzPts val="2500"/>
              <a:buChar char="●"/>
            </a:pPr>
            <a:r>
              <a:rPr lang="en-AU" sz="2500" dirty="0"/>
              <a:t>Fixing SLH</a:t>
            </a:r>
          </a:p>
          <a:p>
            <a:pPr lvl="1" indent="-387350">
              <a:buSzPts val="2500"/>
              <a:buChar char="●"/>
            </a:pPr>
            <a:r>
              <a:rPr lang="en-AU" sz="2100" dirty="0"/>
              <a:t>With security types: CT + fenced/poisoned declassify + SLH</a:t>
            </a:r>
          </a:p>
          <a:p>
            <a:pPr lvl="1" indent="-387350">
              <a:buSzPts val="2500"/>
              <a:buChar char="●"/>
            </a:pPr>
            <a:r>
              <a:rPr lang="en-AU" sz="2100" dirty="0"/>
              <a:t>Without security types: USLH</a:t>
            </a:r>
          </a:p>
          <a:p>
            <a:pPr lvl="1" indent="-387350">
              <a:buSzPts val="2500"/>
              <a:buChar char="●"/>
            </a:pPr>
            <a:r>
              <a:rPr lang="en-AU" sz="2200" dirty="0"/>
              <a:t>Acceptable(?) performance</a:t>
            </a:r>
          </a:p>
          <a:p>
            <a:pPr lvl="1" indent="-387350">
              <a:buSzPts val="2500"/>
              <a:buChar char="●"/>
            </a:pPr>
            <a:endParaRPr lang="en-AU" sz="2200" dirty="0"/>
          </a:p>
          <a:p>
            <a:pPr indent="-387350">
              <a:buSzPts val="2500"/>
            </a:pPr>
            <a:r>
              <a:rPr lang="en-AU" sz="2500" dirty="0"/>
              <a:t>Fixing browsers: </a:t>
            </a:r>
          </a:p>
          <a:p>
            <a:pPr lvl="1" indent="-387350">
              <a:buSzPts val="2500"/>
            </a:pPr>
            <a:r>
              <a:rPr lang="en-AU" sz="2200" dirty="0"/>
              <a:t>Track your subdomains</a:t>
            </a:r>
          </a:p>
        </p:txBody>
      </p:sp>
    </p:spTree>
    <p:extLst>
      <p:ext uri="{BB962C8B-B14F-4D97-AF65-F5344CB8AC3E}">
        <p14:creationId xmlns:p14="http://schemas.microsoft.com/office/powerpoint/2010/main" val="4060572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Motivating Example</a:t>
            </a:r>
            <a:endParaRPr/>
          </a:p>
        </p:txBody>
      </p:sp>
      <p:sp>
        <p:nvSpPr>
          <p:cNvPr id="146" name="Google Shape;146;p23"/>
          <p:cNvSpPr txBox="1">
            <a:spLocks noGrp="1"/>
          </p:cNvSpPr>
          <p:nvPr>
            <p:ph type="body" idx="1"/>
          </p:nvPr>
        </p:nvSpPr>
        <p:spPr>
          <a:xfrm>
            <a:off x="311700" y="1152475"/>
            <a:ext cx="8520600" cy="3416400"/>
          </a:xfrm>
          <a:prstGeom prst="rect">
            <a:avLst/>
          </a:prstGeom>
          <a:ln>
            <a:noFill/>
          </a:ln>
        </p:spPr>
        <p:txBody>
          <a:bodyPr spcFirstLastPara="1" wrap="square" lIns="91425" tIns="91425" rIns="91425" bIns="91425" anchor="t" anchorCtr="0">
            <a:noAutofit/>
          </a:bodyPr>
          <a:lstStyle/>
          <a:p>
            <a:pPr marL="0" lvl="0" indent="0" algn="l" rtl="0">
              <a:lnSpc>
                <a:spcPct val="95000"/>
              </a:lnSpc>
              <a:spcBef>
                <a:spcPts val="0"/>
              </a:spcBef>
              <a:spcAft>
                <a:spcPts val="1200"/>
              </a:spcAft>
              <a:buSzPts val="275"/>
              <a:buNone/>
            </a:pPr>
            <a:r>
              <a:rPr lang="en" sz="2700" u="sng" dirty="0">
                <a:solidFill>
                  <a:srgbClr val="9900FF"/>
                </a:solidFill>
                <a:latin typeface="Lucida Console" panose="020B0609040504020204" pitchFamily="49" charset="0"/>
                <a:ea typeface="Roboto Mono"/>
                <a:cs typeface="Roboto Mono"/>
                <a:sym typeface="Roboto Mono"/>
              </a:rPr>
              <a:t>secret</a:t>
            </a:r>
            <a:r>
              <a:rPr lang="en" sz="2700" dirty="0">
                <a:solidFill>
                  <a:schemeClr val="dk1"/>
                </a:solidFill>
                <a:latin typeface="Lucida Console" panose="020B0609040504020204" pitchFamily="49" charset="0"/>
                <a:ea typeface="Roboto Mono"/>
                <a:cs typeface="Roboto Mono"/>
                <a:sym typeface="Roboto Mono"/>
              </a:rPr>
              <a:t> key = ...</a:t>
            </a:r>
            <a:br>
              <a:rPr lang="en" sz="2700" u="sng" dirty="0">
                <a:solidFill>
                  <a:srgbClr val="9900FF"/>
                </a:solidFill>
                <a:latin typeface="Lucida Console" panose="020B0609040504020204" pitchFamily="49" charset="0"/>
                <a:ea typeface="Roboto Mono"/>
                <a:cs typeface="Roboto Mono"/>
                <a:sym typeface="Roboto Mono"/>
              </a:rPr>
            </a:br>
            <a:r>
              <a:rPr lang="en" sz="2700" u="sng" dirty="0">
                <a:solidFill>
                  <a:srgbClr val="9900FF"/>
                </a:solidFill>
                <a:latin typeface="Lucida Console" panose="020B0609040504020204" pitchFamily="49" charset="0"/>
                <a:ea typeface="Roboto Mono"/>
                <a:cs typeface="Roboto Mono"/>
                <a:sym typeface="Roboto Mono"/>
              </a:rPr>
              <a:t>secret</a:t>
            </a:r>
            <a:r>
              <a:rPr lang="en" sz="2700" dirty="0">
                <a:solidFill>
                  <a:srgbClr val="4A86E8"/>
                </a:solidFill>
                <a:latin typeface="Lucida Console" panose="020B0609040504020204" pitchFamily="49" charset="0"/>
                <a:ea typeface="Roboto Mono"/>
                <a:cs typeface="Roboto Mono"/>
                <a:sym typeface="Roboto Mono"/>
              </a:rPr>
              <a:t> </a:t>
            </a:r>
            <a:r>
              <a:rPr lang="en" sz="2700" dirty="0">
                <a:solidFill>
                  <a:schemeClr val="dk1"/>
                </a:solidFill>
                <a:latin typeface="Lucida Console" panose="020B0609040504020204" pitchFamily="49" charset="0"/>
                <a:ea typeface="Roboto Mono"/>
                <a:cs typeface="Roboto Mono"/>
                <a:sym typeface="Roboto Mono"/>
              </a:rPr>
              <a:t>state </a:t>
            </a:r>
            <a:r>
              <a:rPr lang="en" sz="2700" dirty="0">
                <a:solidFill>
                  <a:srgbClr val="999999"/>
                </a:solidFill>
                <a:latin typeface="Lucida Console" panose="020B0609040504020204" pitchFamily="49" charset="0"/>
                <a:ea typeface="Roboto Mono"/>
                <a:cs typeface="Roboto Mono"/>
                <a:sym typeface="Roboto Mono"/>
              </a:rPr>
              <a:t>=</a:t>
            </a:r>
            <a:r>
              <a:rPr lang="en" sz="2700" dirty="0">
                <a:solidFill>
                  <a:schemeClr val="dk1"/>
                </a:solidFill>
                <a:latin typeface="Lucida Console" panose="020B0609040504020204" pitchFamily="49" charset="0"/>
                <a:ea typeface="Roboto Mono"/>
                <a:cs typeface="Roboto Mono"/>
                <a:sym typeface="Roboto Mono"/>
              </a:rPr>
              <a:t> message</a:t>
            </a:r>
            <a:br>
              <a:rPr lang="en" sz="2700" dirty="0">
                <a:solidFill>
                  <a:schemeClr val="dk1"/>
                </a:solidFill>
                <a:latin typeface="Lucida Console" panose="020B0609040504020204" pitchFamily="49" charset="0"/>
                <a:ea typeface="Roboto Mono"/>
                <a:cs typeface="Roboto Mono"/>
                <a:sym typeface="Roboto Mono"/>
              </a:rPr>
            </a:br>
            <a:r>
              <a:rPr lang="en" sz="2700" dirty="0">
                <a:solidFill>
                  <a:srgbClr val="4A86E8"/>
                </a:solidFill>
                <a:latin typeface="Lucida Console" panose="020B0609040504020204" pitchFamily="49" charset="0"/>
                <a:ea typeface="Roboto Mono"/>
                <a:cs typeface="Roboto Mono"/>
                <a:sym typeface="Roboto Mono"/>
              </a:rPr>
              <a:t>for </a:t>
            </a:r>
            <a:r>
              <a:rPr lang="en" sz="2700" dirty="0">
                <a:solidFill>
                  <a:srgbClr val="999999"/>
                </a:solidFill>
                <a:latin typeface="Lucida Console" panose="020B0609040504020204" pitchFamily="49" charset="0"/>
                <a:ea typeface="Roboto Mono"/>
                <a:cs typeface="Roboto Mono"/>
                <a:sym typeface="Roboto Mono"/>
              </a:rPr>
              <a:t>(</a:t>
            </a:r>
            <a:r>
              <a:rPr lang="en" sz="2700" dirty="0">
                <a:solidFill>
                  <a:schemeClr val="dk1"/>
                </a:solidFill>
                <a:latin typeface="Lucida Console" panose="020B0609040504020204" pitchFamily="49" charset="0"/>
                <a:ea typeface="Roboto Mono"/>
                <a:cs typeface="Roboto Mono"/>
                <a:sym typeface="Roboto Mono"/>
              </a:rPr>
              <a:t>i </a:t>
            </a:r>
            <a:r>
              <a:rPr lang="en" sz="2700" dirty="0">
                <a:solidFill>
                  <a:srgbClr val="4A86E8"/>
                </a:solidFill>
                <a:latin typeface="Lucida Console" panose="020B0609040504020204" pitchFamily="49" charset="0"/>
                <a:ea typeface="Roboto Mono"/>
                <a:cs typeface="Roboto Mono"/>
                <a:sym typeface="Roboto Mono"/>
              </a:rPr>
              <a:t>from </a:t>
            </a:r>
            <a:r>
              <a:rPr lang="en" sz="2700" dirty="0">
                <a:solidFill>
                  <a:srgbClr val="C53929"/>
                </a:solidFill>
                <a:latin typeface="Lucida Console" panose="020B0609040504020204" pitchFamily="49" charset="0"/>
                <a:ea typeface="Roboto Mono"/>
                <a:cs typeface="Roboto Mono"/>
                <a:sym typeface="Roboto Mono"/>
              </a:rPr>
              <a:t>0</a:t>
            </a:r>
            <a:r>
              <a:rPr lang="en" sz="2700" dirty="0">
                <a:solidFill>
                  <a:schemeClr val="dk1"/>
                </a:solidFill>
                <a:latin typeface="Lucida Console" panose="020B0609040504020204" pitchFamily="49" charset="0"/>
                <a:ea typeface="Roboto Mono"/>
                <a:cs typeface="Roboto Mono"/>
                <a:sym typeface="Roboto Mono"/>
              </a:rPr>
              <a:t> </a:t>
            </a:r>
            <a:r>
              <a:rPr lang="en" sz="2700" dirty="0">
                <a:solidFill>
                  <a:srgbClr val="4A86E8"/>
                </a:solidFill>
                <a:latin typeface="Lucida Console" panose="020B0609040504020204" pitchFamily="49" charset="0"/>
                <a:ea typeface="Roboto Mono"/>
                <a:cs typeface="Roboto Mono"/>
                <a:sym typeface="Roboto Mono"/>
              </a:rPr>
              <a:t>to </a:t>
            </a:r>
            <a:r>
              <a:rPr lang="en" sz="2700" dirty="0">
                <a:solidFill>
                  <a:srgbClr val="C53929"/>
                </a:solidFill>
                <a:latin typeface="Lucida Console" panose="020B0609040504020204" pitchFamily="49" charset="0"/>
                <a:ea typeface="Roboto Mono"/>
                <a:cs typeface="Roboto Mono"/>
                <a:sym typeface="Roboto Mono"/>
              </a:rPr>
              <a:t>8</a:t>
            </a:r>
            <a:r>
              <a:rPr lang="en" sz="2700" dirty="0">
                <a:solidFill>
                  <a:srgbClr val="999999"/>
                </a:solidFill>
                <a:latin typeface="Lucida Console" panose="020B0609040504020204" pitchFamily="49" charset="0"/>
                <a:ea typeface="Roboto Mono"/>
                <a:cs typeface="Roboto Mono"/>
                <a:sym typeface="Roboto Mono"/>
              </a:rPr>
              <a:t>) {</a:t>
            </a:r>
            <a:br>
              <a:rPr lang="en" sz="2700" dirty="0">
                <a:solidFill>
                  <a:schemeClr val="dk1"/>
                </a:solidFill>
                <a:latin typeface="Lucida Console" panose="020B0609040504020204" pitchFamily="49" charset="0"/>
                <a:ea typeface="Roboto Mono"/>
                <a:cs typeface="Roboto Mono"/>
                <a:sym typeface="Roboto Mono"/>
              </a:rPr>
            </a:br>
            <a:r>
              <a:rPr lang="en" sz="2700" dirty="0">
                <a:solidFill>
                  <a:schemeClr val="dk1"/>
                </a:solidFill>
                <a:latin typeface="Lucida Console" panose="020B0609040504020204" pitchFamily="49" charset="0"/>
                <a:ea typeface="Roboto Mono"/>
                <a:cs typeface="Roboto Mono"/>
                <a:sym typeface="Roboto Mono"/>
              </a:rPr>
              <a:t>    </a:t>
            </a:r>
            <a:r>
              <a:rPr lang="en" sz="2700" u="sng" dirty="0">
                <a:solidFill>
                  <a:srgbClr val="9900FF"/>
                </a:solidFill>
                <a:latin typeface="Lucida Console" panose="020B0609040504020204" pitchFamily="49" charset="0"/>
                <a:ea typeface="Roboto Mono"/>
                <a:cs typeface="Roboto Mono"/>
                <a:sym typeface="Roboto Mono"/>
              </a:rPr>
              <a:t>public</a:t>
            </a:r>
            <a:r>
              <a:rPr lang="en" sz="2700" dirty="0">
                <a:solidFill>
                  <a:srgbClr val="9900FF"/>
                </a:solidFill>
                <a:latin typeface="Lucida Console" panose="020B0609040504020204" pitchFamily="49" charset="0"/>
                <a:ea typeface="Roboto Mono"/>
                <a:cs typeface="Roboto Mono"/>
                <a:sym typeface="Roboto Mono"/>
              </a:rPr>
              <a:t> </a:t>
            </a:r>
            <a:r>
              <a:rPr lang="en" sz="2700" dirty="0">
                <a:solidFill>
                  <a:schemeClr val="dk1"/>
                </a:solidFill>
                <a:latin typeface="Lucida Console" panose="020B0609040504020204" pitchFamily="49" charset="0"/>
                <a:ea typeface="Roboto Mono"/>
                <a:cs typeface="Roboto Mono"/>
                <a:sym typeface="Roboto Mono"/>
              </a:rPr>
              <a:t>bit = </a:t>
            </a:r>
            <a:r>
              <a:rPr lang="en" sz="2700" dirty="0">
                <a:solidFill>
                  <a:srgbClr val="C53929"/>
                </a:solidFill>
                <a:latin typeface="Lucida Console" panose="020B0609040504020204" pitchFamily="49" charset="0"/>
                <a:ea typeface="Roboto Mono"/>
                <a:cs typeface="Roboto Mono"/>
                <a:sym typeface="Roboto Mono"/>
              </a:rPr>
              <a:t>1</a:t>
            </a:r>
            <a:r>
              <a:rPr lang="en" sz="2700" dirty="0">
                <a:solidFill>
                  <a:schemeClr val="dk1"/>
                </a:solidFill>
                <a:latin typeface="Lucida Console" panose="020B0609040504020204" pitchFamily="49" charset="0"/>
                <a:ea typeface="Roboto Mono"/>
                <a:cs typeface="Roboto Mono"/>
                <a:sym typeface="Roboto Mono"/>
              </a:rPr>
              <a:t> </a:t>
            </a:r>
            <a:r>
              <a:rPr lang="en" sz="2700" dirty="0">
                <a:solidFill>
                  <a:srgbClr val="999999"/>
                </a:solidFill>
                <a:latin typeface="Lucida Console" panose="020B0609040504020204" pitchFamily="49" charset="0"/>
                <a:ea typeface="Roboto Mono"/>
                <a:cs typeface="Roboto Mono"/>
                <a:sym typeface="Roboto Mono"/>
              </a:rPr>
              <a:t>&lt;&lt;</a:t>
            </a:r>
            <a:r>
              <a:rPr lang="en" sz="2700" dirty="0">
                <a:solidFill>
                  <a:schemeClr val="dk1"/>
                </a:solidFill>
                <a:latin typeface="Lucida Console" panose="020B0609040504020204" pitchFamily="49" charset="0"/>
                <a:ea typeface="Roboto Mono"/>
                <a:cs typeface="Roboto Mono"/>
                <a:sym typeface="Roboto Mono"/>
              </a:rPr>
              <a:t> i</a:t>
            </a:r>
            <a:br>
              <a:rPr lang="en" sz="2700" dirty="0">
                <a:solidFill>
                  <a:schemeClr val="dk1"/>
                </a:solidFill>
                <a:latin typeface="Lucida Console" panose="020B0609040504020204" pitchFamily="49" charset="0"/>
                <a:ea typeface="Roboto Mono"/>
                <a:cs typeface="Roboto Mono"/>
                <a:sym typeface="Roboto Mono"/>
              </a:rPr>
            </a:br>
            <a:r>
              <a:rPr lang="en" sz="2700" dirty="0">
                <a:solidFill>
                  <a:schemeClr val="dk1"/>
                </a:solidFill>
                <a:latin typeface="Lucida Console" panose="020B0609040504020204" pitchFamily="49" charset="0"/>
                <a:ea typeface="Roboto Mono"/>
                <a:cs typeface="Roboto Mono"/>
                <a:sym typeface="Roboto Mono"/>
              </a:rPr>
              <a:t>    state </a:t>
            </a:r>
            <a:r>
              <a:rPr lang="en" sz="2700" dirty="0">
                <a:solidFill>
                  <a:srgbClr val="999999"/>
                </a:solidFill>
                <a:latin typeface="Lucida Console" panose="020B0609040504020204" pitchFamily="49" charset="0"/>
                <a:ea typeface="Roboto Mono"/>
                <a:cs typeface="Roboto Mono"/>
                <a:sym typeface="Roboto Mono"/>
              </a:rPr>
              <a:t>^=</a:t>
            </a:r>
            <a:r>
              <a:rPr lang="en" sz="2700" dirty="0">
                <a:solidFill>
                  <a:schemeClr val="dk1"/>
                </a:solidFill>
                <a:latin typeface="Lucida Console" panose="020B0609040504020204" pitchFamily="49" charset="0"/>
                <a:ea typeface="Roboto Mono"/>
                <a:cs typeface="Roboto Mono"/>
                <a:sym typeface="Roboto Mono"/>
              </a:rPr>
              <a:t> </a:t>
            </a:r>
            <a:r>
              <a:rPr lang="en" sz="2700" dirty="0">
                <a:solidFill>
                  <a:srgbClr val="999999"/>
                </a:solidFill>
                <a:latin typeface="Lucida Console" panose="020B0609040504020204" pitchFamily="49" charset="0"/>
                <a:ea typeface="Roboto Mono"/>
                <a:cs typeface="Roboto Mono"/>
                <a:sym typeface="Roboto Mono"/>
              </a:rPr>
              <a:t>(</a:t>
            </a:r>
            <a:r>
              <a:rPr lang="en" sz="2700" dirty="0">
                <a:solidFill>
                  <a:schemeClr val="dk1"/>
                </a:solidFill>
                <a:latin typeface="Lucida Console" panose="020B0609040504020204" pitchFamily="49" charset="0"/>
                <a:ea typeface="Roboto Mono"/>
                <a:cs typeface="Roboto Mono"/>
                <a:sym typeface="Roboto Mono"/>
              </a:rPr>
              <a:t>key </a:t>
            </a:r>
            <a:r>
              <a:rPr lang="en" sz="2700" dirty="0">
                <a:solidFill>
                  <a:srgbClr val="999999"/>
                </a:solidFill>
                <a:latin typeface="Lucida Console" panose="020B0609040504020204" pitchFamily="49" charset="0"/>
                <a:ea typeface="Roboto Mono"/>
                <a:cs typeface="Roboto Mono"/>
                <a:sym typeface="Roboto Mono"/>
              </a:rPr>
              <a:t>&amp;</a:t>
            </a:r>
            <a:r>
              <a:rPr lang="en" sz="2700" dirty="0">
                <a:solidFill>
                  <a:schemeClr val="dk1"/>
                </a:solidFill>
                <a:latin typeface="Lucida Console" panose="020B0609040504020204" pitchFamily="49" charset="0"/>
                <a:ea typeface="Roboto Mono"/>
                <a:cs typeface="Roboto Mono"/>
                <a:sym typeface="Roboto Mono"/>
              </a:rPr>
              <a:t> bit</a:t>
            </a:r>
            <a:r>
              <a:rPr lang="en" sz="2700" dirty="0">
                <a:solidFill>
                  <a:srgbClr val="999999"/>
                </a:solidFill>
                <a:latin typeface="Lucida Console" panose="020B0609040504020204" pitchFamily="49" charset="0"/>
                <a:ea typeface="Roboto Mono"/>
                <a:cs typeface="Roboto Mono"/>
                <a:sym typeface="Roboto Mono"/>
              </a:rPr>
              <a:t>)</a:t>
            </a:r>
            <a:br>
              <a:rPr lang="en" sz="2700" dirty="0">
                <a:solidFill>
                  <a:schemeClr val="dk1"/>
                </a:solidFill>
                <a:latin typeface="Lucida Console" panose="020B0609040504020204" pitchFamily="49" charset="0"/>
                <a:ea typeface="Roboto Mono"/>
                <a:cs typeface="Roboto Mono"/>
                <a:sym typeface="Roboto Mono"/>
              </a:rPr>
            </a:br>
            <a:r>
              <a:rPr lang="en" sz="2700" dirty="0">
                <a:solidFill>
                  <a:srgbClr val="999999"/>
                </a:solidFill>
                <a:latin typeface="Lucida Console" panose="020B0609040504020204" pitchFamily="49" charset="0"/>
                <a:ea typeface="Roboto Mono"/>
                <a:cs typeface="Roboto Mono"/>
                <a:sym typeface="Roboto Mono"/>
              </a:rPr>
              <a:t>}</a:t>
            </a:r>
            <a:br>
              <a:rPr lang="en" sz="2700" dirty="0">
                <a:solidFill>
                  <a:schemeClr val="dk1"/>
                </a:solidFill>
                <a:highlight>
                  <a:srgbClr val="FCE5CD"/>
                </a:highlight>
                <a:latin typeface="Lucida Console" panose="020B0609040504020204" pitchFamily="49" charset="0"/>
                <a:ea typeface="Roboto Mono"/>
                <a:cs typeface="Roboto Mono"/>
                <a:sym typeface="Roboto Mono"/>
              </a:rPr>
            </a:br>
            <a:r>
              <a:rPr lang="en" sz="2700" u="sng" dirty="0">
                <a:solidFill>
                  <a:schemeClr val="bg1"/>
                </a:solidFill>
                <a:latin typeface="Lucida Console" panose="020B0609040504020204" pitchFamily="49" charset="0"/>
                <a:ea typeface="Roboto Mono"/>
                <a:cs typeface="Roboto Mono"/>
                <a:sym typeface="Roboto Mono"/>
              </a:rPr>
              <a:t>public</a:t>
            </a:r>
            <a:r>
              <a:rPr lang="en" sz="2700" dirty="0">
                <a:solidFill>
                  <a:schemeClr val="bg1"/>
                </a:solidFill>
                <a:latin typeface="Lucida Console" panose="020B0609040504020204" pitchFamily="49" charset="0"/>
                <a:ea typeface="Roboto Mono"/>
                <a:cs typeface="Roboto Mono"/>
                <a:sym typeface="Roboto Mono"/>
              </a:rPr>
              <a:t> ciphertext = state</a:t>
            </a:r>
            <a:endParaRPr sz="2700" u="sng" dirty="0">
              <a:solidFill>
                <a:schemeClr val="bg1"/>
              </a:solidFill>
              <a:latin typeface="Lucida Console" panose="020B0609040504020204" pitchFamily="49" charset="0"/>
              <a:ea typeface="Roboto Mono"/>
              <a:cs typeface="Roboto Mono"/>
              <a:sym typeface="Roboto Mono"/>
            </a:endParaRPr>
          </a:p>
        </p:txBody>
      </p:sp>
      <p:sp>
        <p:nvSpPr>
          <p:cNvPr id="147" name="Google Shape;147;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Motivating Example</a:t>
            </a:r>
            <a:endParaRPr/>
          </a:p>
        </p:txBody>
      </p:sp>
      <p:sp>
        <p:nvSpPr>
          <p:cNvPr id="153" name="Google Shape;153;p24"/>
          <p:cNvSpPr txBox="1">
            <a:spLocks noGrp="1"/>
          </p:cNvSpPr>
          <p:nvPr>
            <p:ph type="body" idx="1"/>
          </p:nvPr>
        </p:nvSpPr>
        <p:spPr>
          <a:xfrm>
            <a:off x="311700" y="1152475"/>
            <a:ext cx="8520600" cy="3416400"/>
          </a:xfrm>
          <a:prstGeom prst="rect">
            <a:avLst/>
          </a:prstGeom>
          <a:ln>
            <a:noFill/>
          </a:ln>
        </p:spPr>
        <p:txBody>
          <a:bodyPr spcFirstLastPara="1" wrap="square" lIns="91425" tIns="91425" rIns="91425" bIns="91425" anchor="t" anchorCtr="0">
            <a:noAutofit/>
          </a:bodyPr>
          <a:lstStyle/>
          <a:p>
            <a:pPr marL="0" lvl="0" indent="0" algn="l" rtl="0">
              <a:lnSpc>
                <a:spcPct val="95000"/>
              </a:lnSpc>
              <a:spcBef>
                <a:spcPts val="0"/>
              </a:spcBef>
              <a:spcAft>
                <a:spcPts val="0"/>
              </a:spcAft>
              <a:buSzPts val="275"/>
              <a:buNone/>
            </a:pPr>
            <a:r>
              <a:rPr lang="en" sz="2700" dirty="0">
                <a:solidFill>
                  <a:srgbClr val="9900FF"/>
                </a:solidFill>
                <a:latin typeface="Lucida Console" panose="020B0609040504020204" pitchFamily="49" charset="0"/>
                <a:ea typeface="Roboto Mono"/>
                <a:cs typeface="Roboto Mono"/>
                <a:sym typeface="Roboto Mono"/>
              </a:rPr>
              <a:t>secret</a:t>
            </a:r>
            <a:r>
              <a:rPr lang="en" sz="2700" dirty="0">
                <a:solidFill>
                  <a:schemeClr val="dk1"/>
                </a:solidFill>
                <a:latin typeface="Lucida Console" panose="020B0609040504020204" pitchFamily="49" charset="0"/>
                <a:ea typeface="Roboto Mono"/>
                <a:cs typeface="Roboto Mono"/>
                <a:sym typeface="Roboto Mono"/>
              </a:rPr>
              <a:t> key = ...</a:t>
            </a:r>
            <a:br>
              <a:rPr lang="en" sz="2700" u="sng" dirty="0">
                <a:solidFill>
                  <a:srgbClr val="9900FF"/>
                </a:solidFill>
                <a:latin typeface="Lucida Console" panose="020B0609040504020204" pitchFamily="49" charset="0"/>
                <a:ea typeface="Roboto Mono"/>
                <a:cs typeface="Roboto Mono"/>
                <a:sym typeface="Roboto Mono"/>
              </a:rPr>
            </a:br>
            <a:r>
              <a:rPr lang="en" sz="2700" dirty="0">
                <a:solidFill>
                  <a:srgbClr val="9900FF"/>
                </a:solidFill>
                <a:latin typeface="Lucida Console" panose="020B0609040504020204" pitchFamily="49" charset="0"/>
                <a:ea typeface="Roboto Mono"/>
                <a:cs typeface="Roboto Mono"/>
                <a:sym typeface="Roboto Mono"/>
              </a:rPr>
              <a:t>secret</a:t>
            </a:r>
            <a:r>
              <a:rPr lang="en" sz="2700" dirty="0">
                <a:solidFill>
                  <a:srgbClr val="4A86E8"/>
                </a:solidFill>
                <a:latin typeface="Lucida Console" panose="020B0609040504020204" pitchFamily="49" charset="0"/>
                <a:ea typeface="Roboto Mono"/>
                <a:cs typeface="Roboto Mono"/>
                <a:sym typeface="Roboto Mono"/>
              </a:rPr>
              <a:t> </a:t>
            </a:r>
            <a:r>
              <a:rPr lang="en" sz="2700" dirty="0">
                <a:solidFill>
                  <a:schemeClr val="dk1"/>
                </a:solidFill>
                <a:latin typeface="Lucida Console" panose="020B0609040504020204" pitchFamily="49" charset="0"/>
                <a:ea typeface="Roboto Mono"/>
                <a:cs typeface="Roboto Mono"/>
                <a:sym typeface="Roboto Mono"/>
              </a:rPr>
              <a:t>state </a:t>
            </a:r>
            <a:r>
              <a:rPr lang="en" sz="2700" dirty="0">
                <a:solidFill>
                  <a:srgbClr val="999999"/>
                </a:solidFill>
                <a:latin typeface="Lucida Console" panose="020B0609040504020204" pitchFamily="49" charset="0"/>
                <a:ea typeface="Roboto Mono"/>
                <a:cs typeface="Roboto Mono"/>
                <a:sym typeface="Roboto Mono"/>
              </a:rPr>
              <a:t>=</a:t>
            </a:r>
            <a:r>
              <a:rPr lang="en" sz="2700" dirty="0">
                <a:solidFill>
                  <a:schemeClr val="dk1"/>
                </a:solidFill>
                <a:latin typeface="Lucida Console" panose="020B0609040504020204" pitchFamily="49" charset="0"/>
                <a:ea typeface="Roboto Mono"/>
                <a:cs typeface="Roboto Mono"/>
                <a:sym typeface="Roboto Mono"/>
              </a:rPr>
              <a:t> message</a:t>
            </a:r>
            <a:br>
              <a:rPr lang="en" sz="2700" dirty="0">
                <a:solidFill>
                  <a:schemeClr val="dk1"/>
                </a:solidFill>
                <a:latin typeface="Lucida Console" panose="020B0609040504020204" pitchFamily="49" charset="0"/>
                <a:ea typeface="Roboto Mono"/>
                <a:cs typeface="Roboto Mono"/>
                <a:sym typeface="Roboto Mono"/>
              </a:rPr>
            </a:br>
            <a:r>
              <a:rPr lang="en" sz="2700" dirty="0">
                <a:solidFill>
                  <a:srgbClr val="4A86E8"/>
                </a:solidFill>
                <a:latin typeface="Lucida Console" panose="020B0609040504020204" pitchFamily="49" charset="0"/>
                <a:ea typeface="Roboto Mono"/>
                <a:cs typeface="Roboto Mono"/>
                <a:sym typeface="Roboto Mono"/>
              </a:rPr>
              <a:t>for </a:t>
            </a:r>
            <a:r>
              <a:rPr lang="en" sz="2700" dirty="0">
                <a:solidFill>
                  <a:srgbClr val="999999"/>
                </a:solidFill>
                <a:latin typeface="Lucida Console" panose="020B0609040504020204" pitchFamily="49" charset="0"/>
                <a:ea typeface="Roboto Mono"/>
                <a:cs typeface="Roboto Mono"/>
                <a:sym typeface="Roboto Mono"/>
              </a:rPr>
              <a:t>(</a:t>
            </a:r>
            <a:r>
              <a:rPr lang="en" sz="2700" dirty="0">
                <a:solidFill>
                  <a:schemeClr val="dk1"/>
                </a:solidFill>
                <a:latin typeface="Lucida Console" panose="020B0609040504020204" pitchFamily="49" charset="0"/>
                <a:ea typeface="Roboto Mono"/>
                <a:cs typeface="Roboto Mono"/>
                <a:sym typeface="Roboto Mono"/>
              </a:rPr>
              <a:t>i </a:t>
            </a:r>
            <a:r>
              <a:rPr lang="en" sz="2700" dirty="0">
                <a:solidFill>
                  <a:srgbClr val="4A86E8"/>
                </a:solidFill>
                <a:latin typeface="Lucida Console" panose="020B0609040504020204" pitchFamily="49" charset="0"/>
                <a:ea typeface="Roboto Mono"/>
                <a:cs typeface="Roboto Mono"/>
                <a:sym typeface="Roboto Mono"/>
              </a:rPr>
              <a:t>from </a:t>
            </a:r>
            <a:r>
              <a:rPr lang="en" sz="2700" dirty="0">
                <a:solidFill>
                  <a:srgbClr val="C53929"/>
                </a:solidFill>
                <a:latin typeface="Lucida Console" panose="020B0609040504020204" pitchFamily="49" charset="0"/>
                <a:ea typeface="Roboto Mono"/>
                <a:cs typeface="Roboto Mono"/>
                <a:sym typeface="Roboto Mono"/>
              </a:rPr>
              <a:t>0</a:t>
            </a:r>
            <a:r>
              <a:rPr lang="en" sz="2700" dirty="0">
                <a:solidFill>
                  <a:schemeClr val="dk1"/>
                </a:solidFill>
                <a:latin typeface="Lucida Console" panose="020B0609040504020204" pitchFamily="49" charset="0"/>
                <a:ea typeface="Roboto Mono"/>
                <a:cs typeface="Roboto Mono"/>
                <a:sym typeface="Roboto Mono"/>
              </a:rPr>
              <a:t> </a:t>
            </a:r>
            <a:r>
              <a:rPr lang="en" sz="2700" dirty="0">
                <a:solidFill>
                  <a:srgbClr val="4A86E8"/>
                </a:solidFill>
                <a:latin typeface="Lucida Console" panose="020B0609040504020204" pitchFamily="49" charset="0"/>
                <a:ea typeface="Roboto Mono"/>
                <a:cs typeface="Roboto Mono"/>
                <a:sym typeface="Roboto Mono"/>
              </a:rPr>
              <a:t>to </a:t>
            </a:r>
            <a:r>
              <a:rPr lang="en" sz="2700" dirty="0">
                <a:solidFill>
                  <a:srgbClr val="C53929"/>
                </a:solidFill>
                <a:latin typeface="Lucida Console" panose="020B0609040504020204" pitchFamily="49" charset="0"/>
                <a:ea typeface="Roboto Mono"/>
                <a:cs typeface="Roboto Mono"/>
                <a:sym typeface="Roboto Mono"/>
              </a:rPr>
              <a:t>8</a:t>
            </a:r>
            <a:r>
              <a:rPr lang="en" sz="2700" dirty="0">
                <a:solidFill>
                  <a:srgbClr val="999999"/>
                </a:solidFill>
                <a:latin typeface="Lucida Console" panose="020B0609040504020204" pitchFamily="49" charset="0"/>
                <a:ea typeface="Roboto Mono"/>
                <a:cs typeface="Roboto Mono"/>
                <a:sym typeface="Roboto Mono"/>
              </a:rPr>
              <a:t>) {</a:t>
            </a:r>
            <a:br>
              <a:rPr lang="en" sz="2700" dirty="0">
                <a:solidFill>
                  <a:schemeClr val="dk1"/>
                </a:solidFill>
                <a:latin typeface="Lucida Console" panose="020B0609040504020204" pitchFamily="49" charset="0"/>
                <a:ea typeface="Roboto Mono"/>
                <a:cs typeface="Roboto Mono"/>
                <a:sym typeface="Roboto Mono"/>
              </a:rPr>
            </a:br>
            <a:r>
              <a:rPr lang="en" sz="2700" dirty="0">
                <a:solidFill>
                  <a:schemeClr val="dk1"/>
                </a:solidFill>
                <a:latin typeface="Lucida Console" panose="020B0609040504020204" pitchFamily="49" charset="0"/>
                <a:ea typeface="Roboto Mono"/>
                <a:cs typeface="Roboto Mono"/>
                <a:sym typeface="Roboto Mono"/>
              </a:rPr>
              <a:t>    </a:t>
            </a:r>
            <a:r>
              <a:rPr lang="en" sz="2700" dirty="0">
                <a:solidFill>
                  <a:srgbClr val="9900FF"/>
                </a:solidFill>
                <a:latin typeface="Lucida Console" panose="020B0609040504020204" pitchFamily="49" charset="0"/>
                <a:ea typeface="Roboto Mono"/>
                <a:cs typeface="Roboto Mono"/>
                <a:sym typeface="Roboto Mono"/>
              </a:rPr>
              <a:t>public </a:t>
            </a:r>
            <a:r>
              <a:rPr lang="en" sz="2700" dirty="0">
                <a:solidFill>
                  <a:schemeClr val="dk1"/>
                </a:solidFill>
                <a:latin typeface="Lucida Console" panose="020B0609040504020204" pitchFamily="49" charset="0"/>
                <a:ea typeface="Roboto Mono"/>
                <a:cs typeface="Roboto Mono"/>
                <a:sym typeface="Roboto Mono"/>
              </a:rPr>
              <a:t>bit = </a:t>
            </a:r>
            <a:r>
              <a:rPr lang="en" sz="2700" dirty="0">
                <a:solidFill>
                  <a:srgbClr val="C53929"/>
                </a:solidFill>
                <a:latin typeface="Lucida Console" panose="020B0609040504020204" pitchFamily="49" charset="0"/>
                <a:ea typeface="Roboto Mono"/>
                <a:cs typeface="Roboto Mono"/>
                <a:sym typeface="Roboto Mono"/>
              </a:rPr>
              <a:t>1</a:t>
            </a:r>
            <a:r>
              <a:rPr lang="en" sz="2700" dirty="0">
                <a:solidFill>
                  <a:schemeClr val="dk1"/>
                </a:solidFill>
                <a:latin typeface="Lucida Console" panose="020B0609040504020204" pitchFamily="49" charset="0"/>
                <a:ea typeface="Roboto Mono"/>
                <a:cs typeface="Roboto Mono"/>
                <a:sym typeface="Roboto Mono"/>
              </a:rPr>
              <a:t> </a:t>
            </a:r>
            <a:r>
              <a:rPr lang="en" sz="2700" dirty="0">
                <a:solidFill>
                  <a:srgbClr val="999999"/>
                </a:solidFill>
                <a:latin typeface="Lucida Console" panose="020B0609040504020204" pitchFamily="49" charset="0"/>
                <a:ea typeface="Roboto Mono"/>
                <a:cs typeface="Roboto Mono"/>
                <a:sym typeface="Roboto Mono"/>
              </a:rPr>
              <a:t>&lt;&lt;</a:t>
            </a:r>
            <a:r>
              <a:rPr lang="en" sz="2700" dirty="0">
                <a:solidFill>
                  <a:schemeClr val="dk1"/>
                </a:solidFill>
                <a:latin typeface="Lucida Console" panose="020B0609040504020204" pitchFamily="49" charset="0"/>
                <a:ea typeface="Roboto Mono"/>
                <a:cs typeface="Roboto Mono"/>
                <a:sym typeface="Roboto Mono"/>
              </a:rPr>
              <a:t> i</a:t>
            </a:r>
            <a:br>
              <a:rPr lang="en" sz="2700" dirty="0">
                <a:solidFill>
                  <a:schemeClr val="dk1"/>
                </a:solidFill>
                <a:latin typeface="Lucida Console" panose="020B0609040504020204" pitchFamily="49" charset="0"/>
                <a:ea typeface="Roboto Mono"/>
                <a:cs typeface="Roboto Mono"/>
                <a:sym typeface="Roboto Mono"/>
              </a:rPr>
            </a:br>
            <a:r>
              <a:rPr lang="en" sz="2700" dirty="0">
                <a:solidFill>
                  <a:schemeClr val="dk1"/>
                </a:solidFill>
                <a:latin typeface="Lucida Console" panose="020B0609040504020204" pitchFamily="49" charset="0"/>
                <a:ea typeface="Roboto Mono"/>
                <a:cs typeface="Roboto Mono"/>
                <a:sym typeface="Roboto Mono"/>
              </a:rPr>
              <a:t>    </a:t>
            </a:r>
            <a:r>
              <a:rPr lang="en" sz="2700" dirty="0">
                <a:solidFill>
                  <a:srgbClr val="4A86E8"/>
                </a:solidFill>
                <a:latin typeface="Lucida Console" panose="020B0609040504020204" pitchFamily="49" charset="0"/>
                <a:ea typeface="Roboto Mono"/>
                <a:cs typeface="Roboto Mono"/>
                <a:sym typeface="Roboto Mono"/>
              </a:rPr>
              <a:t>if</a:t>
            </a:r>
            <a:r>
              <a:rPr lang="en" sz="2700" dirty="0">
                <a:solidFill>
                  <a:schemeClr val="dk1"/>
                </a:solidFill>
                <a:latin typeface="Lucida Console" panose="020B0609040504020204" pitchFamily="49" charset="0"/>
                <a:ea typeface="Roboto Mono"/>
                <a:cs typeface="Roboto Mono"/>
                <a:sym typeface="Roboto Mono"/>
              </a:rPr>
              <a:t> </a:t>
            </a:r>
            <a:r>
              <a:rPr lang="en" sz="2700" dirty="0">
                <a:solidFill>
                  <a:srgbClr val="999999"/>
                </a:solidFill>
                <a:latin typeface="Lucida Console" panose="020B0609040504020204" pitchFamily="49" charset="0"/>
                <a:ea typeface="Roboto Mono"/>
                <a:cs typeface="Roboto Mono"/>
                <a:sym typeface="Roboto Mono"/>
              </a:rPr>
              <a:t>(</a:t>
            </a:r>
            <a:r>
              <a:rPr lang="en" sz="2700" dirty="0">
                <a:solidFill>
                  <a:schemeClr val="dk1"/>
                </a:solidFill>
                <a:latin typeface="Lucida Console" panose="020B0609040504020204" pitchFamily="49" charset="0"/>
                <a:ea typeface="Roboto Mono"/>
                <a:cs typeface="Roboto Mono"/>
                <a:sym typeface="Roboto Mono"/>
              </a:rPr>
              <a:t>key </a:t>
            </a:r>
            <a:r>
              <a:rPr lang="en" sz="2700" dirty="0">
                <a:solidFill>
                  <a:srgbClr val="999999"/>
                </a:solidFill>
                <a:latin typeface="Lucida Console" panose="020B0609040504020204" pitchFamily="49" charset="0"/>
                <a:ea typeface="Roboto Mono"/>
                <a:cs typeface="Roboto Mono"/>
                <a:sym typeface="Roboto Mono"/>
              </a:rPr>
              <a:t>&amp;</a:t>
            </a:r>
            <a:r>
              <a:rPr lang="en" sz="2700" dirty="0">
                <a:solidFill>
                  <a:schemeClr val="dk1"/>
                </a:solidFill>
                <a:latin typeface="Lucida Console" panose="020B0609040504020204" pitchFamily="49" charset="0"/>
                <a:ea typeface="Roboto Mono"/>
                <a:cs typeface="Roboto Mono"/>
                <a:sym typeface="Roboto Mono"/>
              </a:rPr>
              <a:t> bit</a:t>
            </a:r>
            <a:r>
              <a:rPr lang="en" sz="2700" dirty="0">
                <a:solidFill>
                  <a:srgbClr val="999999"/>
                </a:solidFill>
                <a:latin typeface="Lucida Console" panose="020B0609040504020204" pitchFamily="49" charset="0"/>
                <a:ea typeface="Roboto Mono"/>
                <a:cs typeface="Roboto Mono"/>
                <a:sym typeface="Roboto Mono"/>
              </a:rPr>
              <a:t>) { </a:t>
            </a:r>
            <a:r>
              <a:rPr lang="en" sz="2700" dirty="0">
                <a:solidFill>
                  <a:schemeClr val="dk1"/>
                </a:solidFill>
                <a:latin typeface="Lucida Console" panose="020B0609040504020204" pitchFamily="49" charset="0"/>
                <a:ea typeface="Roboto Mono"/>
                <a:cs typeface="Roboto Mono"/>
                <a:sym typeface="Roboto Mono"/>
              </a:rPr>
              <a:t>state </a:t>
            </a:r>
            <a:r>
              <a:rPr lang="en" sz="2700" dirty="0">
                <a:solidFill>
                  <a:srgbClr val="999999"/>
                </a:solidFill>
                <a:latin typeface="Lucida Console" panose="020B0609040504020204" pitchFamily="49" charset="0"/>
                <a:ea typeface="Roboto Mono"/>
                <a:cs typeface="Roboto Mono"/>
                <a:sym typeface="Roboto Mono"/>
              </a:rPr>
              <a:t>^= </a:t>
            </a:r>
            <a:r>
              <a:rPr lang="en" sz="2700" dirty="0">
                <a:solidFill>
                  <a:schemeClr val="dk1"/>
                </a:solidFill>
                <a:latin typeface="Lucida Console" panose="020B0609040504020204" pitchFamily="49" charset="0"/>
                <a:ea typeface="Roboto Mono"/>
                <a:cs typeface="Roboto Mono"/>
                <a:sym typeface="Roboto Mono"/>
              </a:rPr>
              <a:t>bit </a:t>
            </a:r>
            <a:r>
              <a:rPr lang="en" sz="2700" dirty="0">
                <a:solidFill>
                  <a:srgbClr val="999999"/>
                </a:solidFill>
                <a:latin typeface="Lucida Console" panose="020B0609040504020204" pitchFamily="49" charset="0"/>
                <a:ea typeface="Roboto Mono"/>
                <a:cs typeface="Roboto Mono"/>
                <a:sym typeface="Roboto Mono"/>
              </a:rPr>
              <a:t>}</a:t>
            </a:r>
            <a:br>
              <a:rPr lang="en" sz="2700" dirty="0">
                <a:solidFill>
                  <a:schemeClr val="dk1"/>
                </a:solidFill>
                <a:latin typeface="Lucida Console" panose="020B0609040504020204" pitchFamily="49" charset="0"/>
                <a:ea typeface="Roboto Mono"/>
                <a:cs typeface="Roboto Mono"/>
                <a:sym typeface="Roboto Mono"/>
              </a:rPr>
            </a:br>
            <a:r>
              <a:rPr lang="en" sz="2700" dirty="0">
                <a:solidFill>
                  <a:srgbClr val="999999"/>
                </a:solidFill>
                <a:latin typeface="Lucida Console" panose="020B0609040504020204" pitchFamily="49" charset="0"/>
                <a:ea typeface="Roboto Mono"/>
                <a:cs typeface="Roboto Mono"/>
                <a:sym typeface="Roboto Mono"/>
              </a:rPr>
              <a:t>}</a:t>
            </a:r>
            <a:br>
              <a:rPr lang="en" sz="2700" dirty="0">
                <a:solidFill>
                  <a:schemeClr val="dk1"/>
                </a:solidFill>
                <a:highlight>
                  <a:srgbClr val="FCE5CD"/>
                </a:highlight>
                <a:latin typeface="Lucida Console" panose="020B0609040504020204" pitchFamily="49" charset="0"/>
                <a:ea typeface="Roboto Mono"/>
                <a:cs typeface="Roboto Mono"/>
                <a:sym typeface="Roboto Mono"/>
              </a:rPr>
            </a:br>
            <a:r>
              <a:rPr lang="en" sz="2700" dirty="0">
                <a:solidFill>
                  <a:schemeClr val="bg1"/>
                </a:solidFill>
                <a:latin typeface="Lucida Console" panose="020B0609040504020204" pitchFamily="49" charset="0"/>
                <a:ea typeface="Roboto Mono"/>
                <a:cs typeface="Roboto Mono"/>
                <a:sym typeface="Roboto Mono"/>
              </a:rPr>
              <a:t>public ciphertext = state</a:t>
            </a:r>
            <a:endParaRPr sz="2700" dirty="0">
              <a:solidFill>
                <a:schemeClr val="bg1"/>
              </a:solidFill>
              <a:latin typeface="Lucida Console" panose="020B0609040504020204" pitchFamily="49" charset="0"/>
              <a:ea typeface="Roboto Mono"/>
              <a:cs typeface="Roboto Mono"/>
              <a:sym typeface="Roboto Mono"/>
            </a:endParaRPr>
          </a:p>
          <a:p>
            <a:pPr marL="0" lvl="0" indent="0" algn="l" rtl="0">
              <a:lnSpc>
                <a:spcPct val="95000"/>
              </a:lnSpc>
              <a:spcBef>
                <a:spcPts val="1200"/>
              </a:spcBef>
              <a:spcAft>
                <a:spcPts val="1200"/>
              </a:spcAft>
              <a:buSzPts val="275"/>
              <a:buNone/>
            </a:pPr>
            <a:endParaRPr sz="2700" dirty="0">
              <a:solidFill>
                <a:schemeClr val="dk1"/>
              </a:solidFill>
              <a:highlight>
                <a:srgbClr val="D9EAD3"/>
              </a:highlight>
              <a:latin typeface="Lucida Console" panose="020B0609040504020204" pitchFamily="49" charset="0"/>
              <a:ea typeface="Roboto Mono"/>
              <a:cs typeface="Roboto Mono"/>
              <a:sym typeface="Roboto Mono"/>
            </a:endParaRPr>
          </a:p>
        </p:txBody>
      </p:sp>
      <p:sp>
        <p:nvSpPr>
          <p:cNvPr id="154" name="Google Shape;154;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Motivating Example</a:t>
            </a:r>
            <a:endParaRPr/>
          </a:p>
        </p:txBody>
      </p:sp>
      <p:sp>
        <p:nvSpPr>
          <p:cNvPr id="160" name="Google Shape;160;p25"/>
          <p:cNvSpPr txBox="1">
            <a:spLocks noGrp="1"/>
          </p:cNvSpPr>
          <p:nvPr>
            <p:ph type="body" idx="1"/>
          </p:nvPr>
        </p:nvSpPr>
        <p:spPr>
          <a:xfrm>
            <a:off x="311700" y="1152475"/>
            <a:ext cx="8520600" cy="3416400"/>
          </a:xfrm>
          <a:prstGeom prst="rect">
            <a:avLst/>
          </a:prstGeom>
          <a:ln>
            <a:noFill/>
          </a:ln>
        </p:spPr>
        <p:txBody>
          <a:bodyPr spcFirstLastPara="1" wrap="square" lIns="91425" tIns="91425" rIns="91425" bIns="91425" anchor="t" anchorCtr="0">
            <a:noAutofit/>
          </a:bodyPr>
          <a:lstStyle/>
          <a:p>
            <a:pPr marL="0" lvl="0" indent="0" algn="l" rtl="0">
              <a:lnSpc>
                <a:spcPct val="95000"/>
              </a:lnSpc>
              <a:spcBef>
                <a:spcPts val="0"/>
              </a:spcBef>
              <a:spcAft>
                <a:spcPts val="0"/>
              </a:spcAft>
              <a:buClr>
                <a:schemeClr val="dk1"/>
              </a:buClr>
              <a:buSzPts val="275"/>
              <a:buFont typeface="Arial"/>
              <a:buNone/>
            </a:pPr>
            <a:r>
              <a:rPr lang="en" sz="2700" dirty="0">
                <a:solidFill>
                  <a:srgbClr val="9900FF"/>
                </a:solidFill>
                <a:latin typeface="Lucida Console" panose="020B0609040504020204" pitchFamily="49" charset="0"/>
                <a:ea typeface="Roboto Mono"/>
                <a:cs typeface="Roboto Mono"/>
                <a:sym typeface="Roboto Mono"/>
              </a:rPr>
              <a:t>secret</a:t>
            </a:r>
            <a:r>
              <a:rPr lang="en" sz="2700" dirty="0">
                <a:solidFill>
                  <a:schemeClr val="dk1"/>
                </a:solidFill>
                <a:latin typeface="Lucida Console" panose="020B0609040504020204" pitchFamily="49" charset="0"/>
                <a:ea typeface="Roboto Mono"/>
                <a:cs typeface="Roboto Mono"/>
                <a:sym typeface="Roboto Mono"/>
              </a:rPr>
              <a:t> key = ...</a:t>
            </a:r>
            <a:br>
              <a:rPr lang="en" sz="2700" u="sng" dirty="0">
                <a:solidFill>
                  <a:srgbClr val="9900FF"/>
                </a:solidFill>
                <a:latin typeface="Lucida Console" panose="020B0609040504020204" pitchFamily="49" charset="0"/>
                <a:ea typeface="Roboto Mono"/>
                <a:cs typeface="Roboto Mono"/>
                <a:sym typeface="Roboto Mono"/>
              </a:rPr>
            </a:br>
            <a:r>
              <a:rPr lang="en" sz="2700" dirty="0">
                <a:solidFill>
                  <a:srgbClr val="9900FF"/>
                </a:solidFill>
                <a:latin typeface="Lucida Console" panose="020B0609040504020204" pitchFamily="49" charset="0"/>
                <a:ea typeface="Roboto Mono"/>
                <a:cs typeface="Roboto Mono"/>
                <a:sym typeface="Roboto Mono"/>
              </a:rPr>
              <a:t>secret</a:t>
            </a:r>
            <a:r>
              <a:rPr lang="en" sz="2700" dirty="0">
                <a:solidFill>
                  <a:srgbClr val="4A86E8"/>
                </a:solidFill>
                <a:latin typeface="Lucida Console" panose="020B0609040504020204" pitchFamily="49" charset="0"/>
                <a:ea typeface="Roboto Mono"/>
                <a:cs typeface="Roboto Mono"/>
                <a:sym typeface="Roboto Mono"/>
              </a:rPr>
              <a:t> </a:t>
            </a:r>
            <a:r>
              <a:rPr lang="en" sz="2700" dirty="0">
                <a:solidFill>
                  <a:schemeClr val="dk1"/>
                </a:solidFill>
                <a:latin typeface="Lucida Console" panose="020B0609040504020204" pitchFamily="49" charset="0"/>
                <a:ea typeface="Roboto Mono"/>
                <a:cs typeface="Roboto Mono"/>
                <a:sym typeface="Roboto Mono"/>
              </a:rPr>
              <a:t>state </a:t>
            </a:r>
            <a:r>
              <a:rPr lang="en" sz="2700" dirty="0">
                <a:solidFill>
                  <a:srgbClr val="999999"/>
                </a:solidFill>
                <a:latin typeface="Lucida Console" panose="020B0609040504020204" pitchFamily="49" charset="0"/>
                <a:ea typeface="Roboto Mono"/>
                <a:cs typeface="Roboto Mono"/>
                <a:sym typeface="Roboto Mono"/>
              </a:rPr>
              <a:t>=</a:t>
            </a:r>
            <a:r>
              <a:rPr lang="en" sz="2700" dirty="0">
                <a:solidFill>
                  <a:schemeClr val="dk1"/>
                </a:solidFill>
                <a:latin typeface="Lucida Console" panose="020B0609040504020204" pitchFamily="49" charset="0"/>
                <a:ea typeface="Roboto Mono"/>
                <a:cs typeface="Roboto Mono"/>
                <a:sym typeface="Roboto Mono"/>
              </a:rPr>
              <a:t> message</a:t>
            </a:r>
            <a:br>
              <a:rPr lang="en" sz="2700" dirty="0">
                <a:solidFill>
                  <a:schemeClr val="dk1"/>
                </a:solidFill>
                <a:latin typeface="Lucida Console" panose="020B0609040504020204" pitchFamily="49" charset="0"/>
                <a:ea typeface="Roboto Mono"/>
                <a:cs typeface="Roboto Mono"/>
                <a:sym typeface="Roboto Mono"/>
              </a:rPr>
            </a:br>
            <a:r>
              <a:rPr lang="en" sz="2700" dirty="0">
                <a:solidFill>
                  <a:srgbClr val="4A86E8"/>
                </a:solidFill>
                <a:latin typeface="Lucida Console" panose="020B0609040504020204" pitchFamily="49" charset="0"/>
                <a:ea typeface="Roboto Mono"/>
                <a:cs typeface="Roboto Mono"/>
                <a:sym typeface="Roboto Mono"/>
              </a:rPr>
              <a:t>for </a:t>
            </a:r>
            <a:r>
              <a:rPr lang="en" sz="2700" dirty="0">
                <a:solidFill>
                  <a:srgbClr val="999999"/>
                </a:solidFill>
                <a:latin typeface="Lucida Console" panose="020B0609040504020204" pitchFamily="49" charset="0"/>
                <a:ea typeface="Roboto Mono"/>
                <a:cs typeface="Roboto Mono"/>
                <a:sym typeface="Roboto Mono"/>
              </a:rPr>
              <a:t>(</a:t>
            </a:r>
            <a:r>
              <a:rPr lang="en" sz="2700" dirty="0">
                <a:solidFill>
                  <a:schemeClr val="dk1"/>
                </a:solidFill>
                <a:latin typeface="Lucida Console" panose="020B0609040504020204" pitchFamily="49" charset="0"/>
                <a:ea typeface="Roboto Mono"/>
                <a:cs typeface="Roboto Mono"/>
                <a:sym typeface="Roboto Mono"/>
              </a:rPr>
              <a:t>i </a:t>
            </a:r>
            <a:r>
              <a:rPr lang="en" sz="2700" dirty="0">
                <a:solidFill>
                  <a:srgbClr val="4A86E8"/>
                </a:solidFill>
                <a:latin typeface="Lucida Console" panose="020B0609040504020204" pitchFamily="49" charset="0"/>
                <a:ea typeface="Roboto Mono"/>
                <a:cs typeface="Roboto Mono"/>
                <a:sym typeface="Roboto Mono"/>
              </a:rPr>
              <a:t>from </a:t>
            </a:r>
            <a:r>
              <a:rPr lang="en" sz="2700" dirty="0">
                <a:solidFill>
                  <a:srgbClr val="C53929"/>
                </a:solidFill>
                <a:latin typeface="Lucida Console" panose="020B0609040504020204" pitchFamily="49" charset="0"/>
                <a:ea typeface="Roboto Mono"/>
                <a:cs typeface="Roboto Mono"/>
                <a:sym typeface="Roboto Mono"/>
              </a:rPr>
              <a:t>0</a:t>
            </a:r>
            <a:r>
              <a:rPr lang="en" sz="2700" dirty="0">
                <a:solidFill>
                  <a:schemeClr val="dk1"/>
                </a:solidFill>
                <a:latin typeface="Lucida Console" panose="020B0609040504020204" pitchFamily="49" charset="0"/>
                <a:ea typeface="Roboto Mono"/>
                <a:cs typeface="Roboto Mono"/>
                <a:sym typeface="Roboto Mono"/>
              </a:rPr>
              <a:t> </a:t>
            </a:r>
            <a:r>
              <a:rPr lang="en" sz="2700" dirty="0">
                <a:solidFill>
                  <a:srgbClr val="4A86E8"/>
                </a:solidFill>
                <a:latin typeface="Lucida Console" panose="020B0609040504020204" pitchFamily="49" charset="0"/>
                <a:ea typeface="Roboto Mono"/>
                <a:cs typeface="Roboto Mono"/>
                <a:sym typeface="Roboto Mono"/>
              </a:rPr>
              <a:t>to </a:t>
            </a:r>
            <a:r>
              <a:rPr lang="en" sz="2700" dirty="0">
                <a:solidFill>
                  <a:srgbClr val="C53929"/>
                </a:solidFill>
                <a:latin typeface="Lucida Console" panose="020B0609040504020204" pitchFamily="49" charset="0"/>
                <a:ea typeface="Roboto Mono"/>
                <a:cs typeface="Roboto Mono"/>
                <a:sym typeface="Roboto Mono"/>
              </a:rPr>
              <a:t>8</a:t>
            </a:r>
            <a:r>
              <a:rPr lang="en" sz="2700" dirty="0">
                <a:solidFill>
                  <a:srgbClr val="999999"/>
                </a:solidFill>
                <a:latin typeface="Lucida Console" panose="020B0609040504020204" pitchFamily="49" charset="0"/>
                <a:ea typeface="Roboto Mono"/>
                <a:cs typeface="Roboto Mono"/>
                <a:sym typeface="Roboto Mono"/>
              </a:rPr>
              <a:t>) {</a:t>
            </a:r>
            <a:br>
              <a:rPr lang="en" sz="2700" dirty="0">
                <a:solidFill>
                  <a:schemeClr val="dk1"/>
                </a:solidFill>
                <a:latin typeface="Lucida Console" panose="020B0609040504020204" pitchFamily="49" charset="0"/>
                <a:ea typeface="Roboto Mono"/>
                <a:cs typeface="Roboto Mono"/>
                <a:sym typeface="Roboto Mono"/>
              </a:rPr>
            </a:br>
            <a:r>
              <a:rPr lang="en" sz="2700" dirty="0">
                <a:solidFill>
                  <a:schemeClr val="dk1"/>
                </a:solidFill>
                <a:latin typeface="Lucida Console" panose="020B0609040504020204" pitchFamily="49" charset="0"/>
                <a:ea typeface="Roboto Mono"/>
                <a:cs typeface="Roboto Mono"/>
                <a:sym typeface="Roboto Mono"/>
              </a:rPr>
              <a:t>    </a:t>
            </a:r>
            <a:r>
              <a:rPr lang="en" sz="2700" dirty="0">
                <a:solidFill>
                  <a:srgbClr val="9900FF"/>
                </a:solidFill>
                <a:latin typeface="Lucida Console" panose="020B0609040504020204" pitchFamily="49" charset="0"/>
                <a:ea typeface="Roboto Mono"/>
                <a:cs typeface="Roboto Mono"/>
                <a:sym typeface="Roboto Mono"/>
              </a:rPr>
              <a:t>public </a:t>
            </a:r>
            <a:r>
              <a:rPr lang="en" sz="2700" dirty="0">
                <a:solidFill>
                  <a:schemeClr val="dk1"/>
                </a:solidFill>
                <a:latin typeface="Lucida Console" panose="020B0609040504020204" pitchFamily="49" charset="0"/>
                <a:ea typeface="Roboto Mono"/>
                <a:cs typeface="Roboto Mono"/>
                <a:sym typeface="Roboto Mono"/>
              </a:rPr>
              <a:t>bit = </a:t>
            </a:r>
            <a:r>
              <a:rPr lang="en" sz="2700" dirty="0">
                <a:solidFill>
                  <a:srgbClr val="C53929"/>
                </a:solidFill>
                <a:latin typeface="Lucida Console" panose="020B0609040504020204" pitchFamily="49" charset="0"/>
                <a:ea typeface="Roboto Mono"/>
                <a:cs typeface="Roboto Mono"/>
                <a:sym typeface="Roboto Mono"/>
              </a:rPr>
              <a:t>1</a:t>
            </a:r>
            <a:r>
              <a:rPr lang="en" sz="2700" dirty="0">
                <a:solidFill>
                  <a:schemeClr val="dk1"/>
                </a:solidFill>
                <a:latin typeface="Lucida Console" panose="020B0609040504020204" pitchFamily="49" charset="0"/>
                <a:ea typeface="Roboto Mono"/>
                <a:cs typeface="Roboto Mono"/>
                <a:sym typeface="Roboto Mono"/>
              </a:rPr>
              <a:t> </a:t>
            </a:r>
            <a:r>
              <a:rPr lang="en" sz="2700" dirty="0">
                <a:solidFill>
                  <a:srgbClr val="999999"/>
                </a:solidFill>
                <a:latin typeface="Lucida Console" panose="020B0609040504020204" pitchFamily="49" charset="0"/>
                <a:ea typeface="Roboto Mono"/>
                <a:cs typeface="Roboto Mono"/>
                <a:sym typeface="Roboto Mono"/>
              </a:rPr>
              <a:t>&lt;&lt;</a:t>
            </a:r>
            <a:r>
              <a:rPr lang="en" sz="2700" dirty="0">
                <a:solidFill>
                  <a:schemeClr val="dk1"/>
                </a:solidFill>
                <a:latin typeface="Lucida Console" panose="020B0609040504020204" pitchFamily="49" charset="0"/>
                <a:ea typeface="Roboto Mono"/>
                <a:cs typeface="Roboto Mono"/>
                <a:sym typeface="Roboto Mono"/>
              </a:rPr>
              <a:t> i</a:t>
            </a:r>
            <a:br>
              <a:rPr lang="en" sz="2700" dirty="0">
                <a:solidFill>
                  <a:schemeClr val="dk1"/>
                </a:solidFill>
                <a:latin typeface="Lucida Console" panose="020B0609040504020204" pitchFamily="49" charset="0"/>
                <a:ea typeface="Roboto Mono"/>
                <a:cs typeface="Roboto Mono"/>
                <a:sym typeface="Roboto Mono"/>
              </a:rPr>
            </a:br>
            <a:r>
              <a:rPr lang="en" sz="2700" dirty="0">
                <a:solidFill>
                  <a:schemeClr val="dk1"/>
                </a:solidFill>
                <a:latin typeface="Lucida Console" panose="020B0609040504020204" pitchFamily="49" charset="0"/>
                <a:ea typeface="Roboto Mono"/>
                <a:cs typeface="Roboto Mono"/>
                <a:sym typeface="Roboto Mono"/>
              </a:rPr>
              <a:t>    </a:t>
            </a:r>
            <a:r>
              <a:rPr lang="en" sz="2700" dirty="0">
                <a:solidFill>
                  <a:srgbClr val="4A86E8"/>
                </a:solidFill>
                <a:latin typeface="Lucida Console" panose="020B0609040504020204" pitchFamily="49" charset="0"/>
                <a:ea typeface="Roboto Mono"/>
                <a:cs typeface="Roboto Mono"/>
                <a:sym typeface="Roboto Mono"/>
              </a:rPr>
              <a:t>if</a:t>
            </a:r>
            <a:r>
              <a:rPr lang="en" sz="2700" dirty="0">
                <a:solidFill>
                  <a:schemeClr val="dk1"/>
                </a:solidFill>
                <a:latin typeface="Lucida Console" panose="020B0609040504020204" pitchFamily="49" charset="0"/>
                <a:ea typeface="Roboto Mono"/>
                <a:cs typeface="Roboto Mono"/>
                <a:sym typeface="Roboto Mono"/>
              </a:rPr>
              <a:t> </a:t>
            </a:r>
            <a:r>
              <a:rPr lang="en" sz="2700" dirty="0">
                <a:solidFill>
                  <a:srgbClr val="999999"/>
                </a:solidFill>
                <a:latin typeface="Lucida Console" panose="020B0609040504020204" pitchFamily="49" charset="0"/>
                <a:ea typeface="Roboto Mono"/>
                <a:cs typeface="Roboto Mono"/>
                <a:sym typeface="Roboto Mono"/>
              </a:rPr>
              <a:t>(</a:t>
            </a:r>
            <a:r>
              <a:rPr lang="en" sz="2700" dirty="0">
                <a:solidFill>
                  <a:schemeClr val="dk1"/>
                </a:solidFill>
                <a:highlight>
                  <a:srgbClr val="FF0000"/>
                </a:highlight>
                <a:latin typeface="Lucida Console" panose="020B0609040504020204" pitchFamily="49" charset="0"/>
                <a:ea typeface="Roboto Mono"/>
                <a:cs typeface="Roboto Mono"/>
                <a:sym typeface="Roboto Mono"/>
              </a:rPr>
              <a:t>key</a:t>
            </a:r>
            <a:r>
              <a:rPr lang="en" sz="2700" dirty="0">
                <a:solidFill>
                  <a:schemeClr val="dk1"/>
                </a:solidFill>
                <a:latin typeface="Lucida Console" panose="020B0609040504020204" pitchFamily="49" charset="0"/>
                <a:ea typeface="Roboto Mono"/>
                <a:cs typeface="Roboto Mono"/>
                <a:sym typeface="Roboto Mono"/>
              </a:rPr>
              <a:t> </a:t>
            </a:r>
            <a:r>
              <a:rPr lang="en" sz="2700" dirty="0">
                <a:solidFill>
                  <a:srgbClr val="999999"/>
                </a:solidFill>
                <a:latin typeface="Lucida Console" panose="020B0609040504020204" pitchFamily="49" charset="0"/>
                <a:ea typeface="Roboto Mono"/>
                <a:cs typeface="Roboto Mono"/>
                <a:sym typeface="Roboto Mono"/>
              </a:rPr>
              <a:t>&amp;</a:t>
            </a:r>
            <a:r>
              <a:rPr lang="en" sz="2700" dirty="0">
                <a:solidFill>
                  <a:schemeClr val="dk1"/>
                </a:solidFill>
                <a:latin typeface="Lucida Console" panose="020B0609040504020204" pitchFamily="49" charset="0"/>
                <a:ea typeface="Roboto Mono"/>
                <a:cs typeface="Roboto Mono"/>
                <a:sym typeface="Roboto Mono"/>
              </a:rPr>
              <a:t> bit</a:t>
            </a:r>
            <a:r>
              <a:rPr lang="en" sz="2700" dirty="0">
                <a:solidFill>
                  <a:srgbClr val="999999"/>
                </a:solidFill>
                <a:latin typeface="Lucida Console" panose="020B0609040504020204" pitchFamily="49" charset="0"/>
                <a:ea typeface="Roboto Mono"/>
                <a:cs typeface="Roboto Mono"/>
                <a:sym typeface="Roboto Mono"/>
              </a:rPr>
              <a:t>) { </a:t>
            </a:r>
            <a:r>
              <a:rPr lang="en" sz="2700" dirty="0">
                <a:solidFill>
                  <a:schemeClr val="dk1"/>
                </a:solidFill>
                <a:latin typeface="Lucida Console" panose="020B0609040504020204" pitchFamily="49" charset="0"/>
                <a:ea typeface="Roboto Mono"/>
                <a:cs typeface="Roboto Mono"/>
                <a:sym typeface="Roboto Mono"/>
              </a:rPr>
              <a:t>state </a:t>
            </a:r>
            <a:r>
              <a:rPr lang="en" sz="2700" dirty="0">
                <a:solidFill>
                  <a:srgbClr val="999999"/>
                </a:solidFill>
                <a:latin typeface="Lucida Console" panose="020B0609040504020204" pitchFamily="49" charset="0"/>
                <a:ea typeface="Roboto Mono"/>
                <a:cs typeface="Roboto Mono"/>
                <a:sym typeface="Roboto Mono"/>
              </a:rPr>
              <a:t>^= </a:t>
            </a:r>
            <a:r>
              <a:rPr lang="en" sz="2700" dirty="0">
                <a:solidFill>
                  <a:schemeClr val="dk1"/>
                </a:solidFill>
                <a:latin typeface="Lucida Console" panose="020B0609040504020204" pitchFamily="49" charset="0"/>
                <a:ea typeface="Roboto Mono"/>
                <a:cs typeface="Roboto Mono"/>
                <a:sym typeface="Roboto Mono"/>
              </a:rPr>
              <a:t>bit </a:t>
            </a:r>
            <a:r>
              <a:rPr lang="en" sz="2700" dirty="0">
                <a:solidFill>
                  <a:srgbClr val="999999"/>
                </a:solidFill>
                <a:latin typeface="Lucida Console" panose="020B0609040504020204" pitchFamily="49" charset="0"/>
                <a:ea typeface="Roboto Mono"/>
                <a:cs typeface="Roboto Mono"/>
                <a:sym typeface="Roboto Mono"/>
              </a:rPr>
              <a:t>}</a:t>
            </a:r>
            <a:br>
              <a:rPr lang="en" sz="2700" dirty="0">
                <a:solidFill>
                  <a:schemeClr val="dk1"/>
                </a:solidFill>
                <a:latin typeface="Lucida Console" panose="020B0609040504020204" pitchFamily="49" charset="0"/>
                <a:ea typeface="Roboto Mono"/>
                <a:cs typeface="Roboto Mono"/>
                <a:sym typeface="Roboto Mono"/>
              </a:rPr>
            </a:br>
            <a:r>
              <a:rPr lang="en" sz="2700" dirty="0">
                <a:solidFill>
                  <a:srgbClr val="999999"/>
                </a:solidFill>
                <a:latin typeface="Lucida Console" panose="020B0609040504020204" pitchFamily="49" charset="0"/>
                <a:ea typeface="Roboto Mono"/>
                <a:cs typeface="Roboto Mono"/>
                <a:sym typeface="Roboto Mono"/>
              </a:rPr>
              <a:t>}</a:t>
            </a:r>
            <a:br>
              <a:rPr lang="en" sz="2700" dirty="0">
                <a:solidFill>
                  <a:schemeClr val="dk1"/>
                </a:solidFill>
                <a:highlight>
                  <a:srgbClr val="FCE5CD"/>
                </a:highlight>
                <a:latin typeface="Lucida Console" panose="020B0609040504020204" pitchFamily="49" charset="0"/>
                <a:ea typeface="Roboto Mono"/>
                <a:cs typeface="Roboto Mono"/>
                <a:sym typeface="Roboto Mono"/>
              </a:rPr>
            </a:br>
            <a:r>
              <a:rPr lang="en" sz="2700" dirty="0">
                <a:solidFill>
                  <a:schemeClr val="bg1"/>
                </a:solidFill>
                <a:latin typeface="Lucida Console" panose="020B0609040504020204" pitchFamily="49" charset="0"/>
                <a:ea typeface="Roboto Mono"/>
                <a:cs typeface="Roboto Mono"/>
                <a:sym typeface="Roboto Mono"/>
              </a:rPr>
              <a:t>public ciphertext = state</a:t>
            </a:r>
            <a:endParaRPr sz="2700" dirty="0">
              <a:solidFill>
                <a:schemeClr val="bg1"/>
              </a:solidFill>
              <a:latin typeface="Lucida Console" panose="020B0609040504020204" pitchFamily="49" charset="0"/>
              <a:ea typeface="Roboto Mono"/>
              <a:cs typeface="Roboto Mono"/>
              <a:sym typeface="Roboto Mono"/>
            </a:endParaRPr>
          </a:p>
          <a:p>
            <a:pPr marL="0" lvl="0" indent="0" algn="l" rtl="0">
              <a:lnSpc>
                <a:spcPct val="95000"/>
              </a:lnSpc>
              <a:spcBef>
                <a:spcPts val="1200"/>
              </a:spcBef>
              <a:spcAft>
                <a:spcPts val="0"/>
              </a:spcAft>
              <a:buClr>
                <a:schemeClr val="dk1"/>
              </a:buClr>
              <a:buSzPts val="275"/>
              <a:buFont typeface="Arial"/>
              <a:buNone/>
            </a:pPr>
            <a:endParaRPr sz="2700" dirty="0">
              <a:solidFill>
                <a:schemeClr val="bg1"/>
              </a:solidFill>
              <a:highlight>
                <a:srgbClr val="D9EAD3"/>
              </a:highlight>
              <a:latin typeface="Lucida Console" panose="020B0609040504020204" pitchFamily="49" charset="0"/>
              <a:ea typeface="Roboto Mono"/>
              <a:cs typeface="Roboto Mono"/>
              <a:sym typeface="Roboto Mono"/>
            </a:endParaRPr>
          </a:p>
          <a:p>
            <a:pPr marL="0" lvl="0" indent="0" algn="l" rtl="0">
              <a:lnSpc>
                <a:spcPct val="95000"/>
              </a:lnSpc>
              <a:spcBef>
                <a:spcPts val="1200"/>
              </a:spcBef>
              <a:spcAft>
                <a:spcPts val="1200"/>
              </a:spcAft>
              <a:buSzPts val="275"/>
              <a:buNone/>
            </a:pPr>
            <a:endParaRPr sz="2700" u="sng" dirty="0">
              <a:solidFill>
                <a:srgbClr val="9900FF"/>
              </a:solidFill>
              <a:latin typeface="Lucida Console" panose="020B0609040504020204" pitchFamily="49" charset="0"/>
              <a:ea typeface="Roboto Mono"/>
              <a:cs typeface="Roboto Mono"/>
              <a:sym typeface="Roboto Mono"/>
            </a:endParaRPr>
          </a:p>
        </p:txBody>
      </p:sp>
      <p:sp>
        <p:nvSpPr>
          <p:cNvPr id="161" name="Google Shape;161;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Motivating Example</a:t>
            </a:r>
            <a:endParaRPr/>
          </a:p>
        </p:txBody>
      </p:sp>
      <p:sp>
        <p:nvSpPr>
          <p:cNvPr id="167" name="Google Shape;167;p26"/>
          <p:cNvSpPr txBox="1">
            <a:spLocks noGrp="1"/>
          </p:cNvSpPr>
          <p:nvPr>
            <p:ph type="body" idx="1"/>
          </p:nvPr>
        </p:nvSpPr>
        <p:spPr>
          <a:xfrm>
            <a:off x="311700" y="1152475"/>
            <a:ext cx="8520600" cy="3416400"/>
          </a:xfrm>
          <a:prstGeom prst="rect">
            <a:avLst/>
          </a:prstGeom>
          <a:ln>
            <a:noFill/>
          </a:ln>
        </p:spPr>
        <p:txBody>
          <a:bodyPr spcFirstLastPara="1" wrap="square" lIns="91425" tIns="91425" rIns="91425" bIns="91425" anchor="t" anchorCtr="0">
            <a:noAutofit/>
          </a:bodyPr>
          <a:lstStyle/>
          <a:p>
            <a:pPr marL="0" lvl="0" indent="0" algn="l" rtl="0">
              <a:lnSpc>
                <a:spcPct val="95000"/>
              </a:lnSpc>
              <a:spcBef>
                <a:spcPts val="0"/>
              </a:spcBef>
              <a:spcAft>
                <a:spcPts val="1200"/>
              </a:spcAft>
              <a:buSzPts val="275"/>
              <a:buNone/>
            </a:pPr>
            <a:r>
              <a:rPr lang="en" sz="2700" dirty="0">
                <a:solidFill>
                  <a:srgbClr val="9900FF"/>
                </a:solidFill>
                <a:latin typeface="Lucida Console" panose="020B0609040504020204" pitchFamily="49" charset="0"/>
                <a:ea typeface="Roboto Mono"/>
                <a:cs typeface="Roboto Mono"/>
                <a:sym typeface="Roboto Mono"/>
              </a:rPr>
              <a:t>secret</a:t>
            </a:r>
            <a:r>
              <a:rPr lang="en" sz="2700" dirty="0">
                <a:solidFill>
                  <a:schemeClr val="dk1"/>
                </a:solidFill>
                <a:latin typeface="Lucida Console" panose="020B0609040504020204" pitchFamily="49" charset="0"/>
                <a:ea typeface="Roboto Mono"/>
                <a:cs typeface="Roboto Mono"/>
                <a:sym typeface="Roboto Mono"/>
              </a:rPr>
              <a:t> key = ...</a:t>
            </a:r>
            <a:br>
              <a:rPr lang="en" sz="2700" dirty="0">
                <a:solidFill>
                  <a:srgbClr val="9900FF"/>
                </a:solidFill>
                <a:latin typeface="Lucida Console" panose="020B0609040504020204" pitchFamily="49" charset="0"/>
                <a:ea typeface="Roboto Mono"/>
                <a:cs typeface="Roboto Mono"/>
                <a:sym typeface="Roboto Mono"/>
              </a:rPr>
            </a:br>
            <a:r>
              <a:rPr lang="en" sz="2700" dirty="0">
                <a:solidFill>
                  <a:srgbClr val="9900FF"/>
                </a:solidFill>
                <a:latin typeface="Lucida Console" panose="020B0609040504020204" pitchFamily="49" charset="0"/>
                <a:ea typeface="Roboto Mono"/>
                <a:cs typeface="Roboto Mono"/>
                <a:sym typeface="Roboto Mono"/>
              </a:rPr>
              <a:t>secret</a:t>
            </a:r>
            <a:r>
              <a:rPr lang="en" sz="2700" dirty="0">
                <a:solidFill>
                  <a:srgbClr val="4A86E8"/>
                </a:solidFill>
                <a:latin typeface="Lucida Console" panose="020B0609040504020204" pitchFamily="49" charset="0"/>
                <a:ea typeface="Roboto Mono"/>
                <a:cs typeface="Roboto Mono"/>
                <a:sym typeface="Roboto Mono"/>
              </a:rPr>
              <a:t> </a:t>
            </a:r>
            <a:r>
              <a:rPr lang="en" sz="2700" dirty="0">
                <a:solidFill>
                  <a:schemeClr val="dk1"/>
                </a:solidFill>
                <a:latin typeface="Lucida Console" panose="020B0609040504020204" pitchFamily="49" charset="0"/>
                <a:ea typeface="Roboto Mono"/>
                <a:cs typeface="Roboto Mono"/>
                <a:sym typeface="Roboto Mono"/>
              </a:rPr>
              <a:t>state </a:t>
            </a:r>
            <a:r>
              <a:rPr lang="en" sz="2700" dirty="0">
                <a:solidFill>
                  <a:srgbClr val="999999"/>
                </a:solidFill>
                <a:latin typeface="Lucida Console" panose="020B0609040504020204" pitchFamily="49" charset="0"/>
                <a:ea typeface="Roboto Mono"/>
                <a:cs typeface="Roboto Mono"/>
                <a:sym typeface="Roboto Mono"/>
              </a:rPr>
              <a:t>=</a:t>
            </a:r>
            <a:r>
              <a:rPr lang="en" sz="2700" dirty="0">
                <a:solidFill>
                  <a:schemeClr val="dk1"/>
                </a:solidFill>
                <a:latin typeface="Lucida Console" panose="020B0609040504020204" pitchFamily="49" charset="0"/>
                <a:ea typeface="Roboto Mono"/>
                <a:cs typeface="Roboto Mono"/>
                <a:sym typeface="Roboto Mono"/>
              </a:rPr>
              <a:t> message</a:t>
            </a:r>
            <a:br>
              <a:rPr lang="en" sz="2700" dirty="0">
                <a:solidFill>
                  <a:schemeClr val="dk1"/>
                </a:solidFill>
                <a:latin typeface="Lucida Console" panose="020B0609040504020204" pitchFamily="49" charset="0"/>
                <a:ea typeface="Roboto Mono"/>
                <a:cs typeface="Roboto Mono"/>
                <a:sym typeface="Roboto Mono"/>
              </a:rPr>
            </a:br>
            <a:r>
              <a:rPr lang="en" sz="2700" dirty="0">
                <a:solidFill>
                  <a:srgbClr val="4A86E8"/>
                </a:solidFill>
                <a:latin typeface="Lucida Console" panose="020B0609040504020204" pitchFamily="49" charset="0"/>
                <a:ea typeface="Roboto Mono"/>
                <a:cs typeface="Roboto Mono"/>
                <a:sym typeface="Roboto Mono"/>
              </a:rPr>
              <a:t>for </a:t>
            </a:r>
            <a:r>
              <a:rPr lang="en" sz="2700" dirty="0">
                <a:solidFill>
                  <a:srgbClr val="999999"/>
                </a:solidFill>
                <a:latin typeface="Lucida Console" panose="020B0609040504020204" pitchFamily="49" charset="0"/>
                <a:ea typeface="Roboto Mono"/>
                <a:cs typeface="Roboto Mono"/>
                <a:sym typeface="Roboto Mono"/>
              </a:rPr>
              <a:t>(</a:t>
            </a:r>
            <a:r>
              <a:rPr lang="en" sz="2700" dirty="0">
                <a:solidFill>
                  <a:schemeClr val="dk1"/>
                </a:solidFill>
                <a:latin typeface="Lucida Console" panose="020B0609040504020204" pitchFamily="49" charset="0"/>
                <a:ea typeface="Roboto Mono"/>
                <a:cs typeface="Roboto Mono"/>
                <a:sym typeface="Roboto Mono"/>
              </a:rPr>
              <a:t>i </a:t>
            </a:r>
            <a:r>
              <a:rPr lang="en" sz="2700" dirty="0">
                <a:solidFill>
                  <a:srgbClr val="4A86E8"/>
                </a:solidFill>
                <a:latin typeface="Lucida Console" panose="020B0609040504020204" pitchFamily="49" charset="0"/>
                <a:ea typeface="Roboto Mono"/>
                <a:cs typeface="Roboto Mono"/>
                <a:sym typeface="Roboto Mono"/>
              </a:rPr>
              <a:t>from </a:t>
            </a:r>
            <a:r>
              <a:rPr lang="en" sz="2700" dirty="0">
                <a:solidFill>
                  <a:srgbClr val="C53929"/>
                </a:solidFill>
                <a:latin typeface="Lucida Console" panose="020B0609040504020204" pitchFamily="49" charset="0"/>
                <a:ea typeface="Roboto Mono"/>
                <a:cs typeface="Roboto Mono"/>
                <a:sym typeface="Roboto Mono"/>
              </a:rPr>
              <a:t>0</a:t>
            </a:r>
            <a:r>
              <a:rPr lang="en" sz="2700" dirty="0">
                <a:solidFill>
                  <a:schemeClr val="dk1"/>
                </a:solidFill>
                <a:latin typeface="Lucida Console" panose="020B0609040504020204" pitchFamily="49" charset="0"/>
                <a:ea typeface="Roboto Mono"/>
                <a:cs typeface="Roboto Mono"/>
                <a:sym typeface="Roboto Mono"/>
              </a:rPr>
              <a:t> </a:t>
            </a:r>
            <a:r>
              <a:rPr lang="en" sz="2700" dirty="0">
                <a:solidFill>
                  <a:srgbClr val="4A86E8"/>
                </a:solidFill>
                <a:latin typeface="Lucida Console" panose="020B0609040504020204" pitchFamily="49" charset="0"/>
                <a:ea typeface="Roboto Mono"/>
                <a:cs typeface="Roboto Mono"/>
                <a:sym typeface="Roboto Mono"/>
              </a:rPr>
              <a:t>to </a:t>
            </a:r>
            <a:r>
              <a:rPr lang="en" sz="2700" dirty="0">
                <a:solidFill>
                  <a:srgbClr val="C53929"/>
                </a:solidFill>
                <a:latin typeface="Lucida Console" panose="020B0609040504020204" pitchFamily="49" charset="0"/>
                <a:ea typeface="Roboto Mono"/>
                <a:cs typeface="Roboto Mono"/>
                <a:sym typeface="Roboto Mono"/>
              </a:rPr>
              <a:t>8</a:t>
            </a:r>
            <a:r>
              <a:rPr lang="en" sz="2700" dirty="0">
                <a:solidFill>
                  <a:srgbClr val="999999"/>
                </a:solidFill>
                <a:latin typeface="Lucida Console" panose="020B0609040504020204" pitchFamily="49" charset="0"/>
                <a:ea typeface="Roboto Mono"/>
                <a:cs typeface="Roboto Mono"/>
                <a:sym typeface="Roboto Mono"/>
              </a:rPr>
              <a:t>) {</a:t>
            </a:r>
            <a:br>
              <a:rPr lang="en" sz="2700" dirty="0">
                <a:solidFill>
                  <a:schemeClr val="dk1"/>
                </a:solidFill>
                <a:latin typeface="Lucida Console" panose="020B0609040504020204" pitchFamily="49" charset="0"/>
                <a:ea typeface="Roboto Mono"/>
                <a:cs typeface="Roboto Mono"/>
                <a:sym typeface="Roboto Mono"/>
              </a:rPr>
            </a:br>
            <a:r>
              <a:rPr lang="en" sz="2700" dirty="0">
                <a:solidFill>
                  <a:schemeClr val="dk1"/>
                </a:solidFill>
                <a:latin typeface="Lucida Console" panose="020B0609040504020204" pitchFamily="49" charset="0"/>
                <a:ea typeface="Roboto Mono"/>
                <a:cs typeface="Roboto Mono"/>
                <a:sym typeface="Roboto Mono"/>
              </a:rPr>
              <a:t>    </a:t>
            </a:r>
            <a:r>
              <a:rPr lang="en" sz="2700" dirty="0">
                <a:solidFill>
                  <a:srgbClr val="9900FF"/>
                </a:solidFill>
                <a:latin typeface="Lucida Console" panose="020B0609040504020204" pitchFamily="49" charset="0"/>
                <a:ea typeface="Roboto Mono"/>
                <a:cs typeface="Roboto Mono"/>
                <a:sym typeface="Roboto Mono"/>
              </a:rPr>
              <a:t>public </a:t>
            </a:r>
            <a:r>
              <a:rPr lang="en" sz="2700" dirty="0">
                <a:solidFill>
                  <a:schemeClr val="dk1"/>
                </a:solidFill>
                <a:latin typeface="Lucida Console" panose="020B0609040504020204" pitchFamily="49" charset="0"/>
                <a:ea typeface="Roboto Mono"/>
                <a:cs typeface="Roboto Mono"/>
                <a:sym typeface="Roboto Mono"/>
              </a:rPr>
              <a:t>bit = </a:t>
            </a:r>
            <a:r>
              <a:rPr lang="en" sz="2700" dirty="0">
                <a:solidFill>
                  <a:srgbClr val="C53929"/>
                </a:solidFill>
                <a:latin typeface="Lucida Console" panose="020B0609040504020204" pitchFamily="49" charset="0"/>
                <a:ea typeface="Roboto Mono"/>
                <a:cs typeface="Roboto Mono"/>
                <a:sym typeface="Roboto Mono"/>
              </a:rPr>
              <a:t>1</a:t>
            </a:r>
            <a:r>
              <a:rPr lang="en" sz="2700" dirty="0">
                <a:solidFill>
                  <a:schemeClr val="dk1"/>
                </a:solidFill>
                <a:latin typeface="Lucida Console" panose="020B0609040504020204" pitchFamily="49" charset="0"/>
                <a:ea typeface="Roboto Mono"/>
                <a:cs typeface="Roboto Mono"/>
                <a:sym typeface="Roboto Mono"/>
              </a:rPr>
              <a:t> </a:t>
            </a:r>
            <a:r>
              <a:rPr lang="en" sz="2700" dirty="0">
                <a:solidFill>
                  <a:srgbClr val="999999"/>
                </a:solidFill>
                <a:latin typeface="Lucida Console" panose="020B0609040504020204" pitchFamily="49" charset="0"/>
                <a:ea typeface="Roboto Mono"/>
                <a:cs typeface="Roboto Mono"/>
                <a:sym typeface="Roboto Mono"/>
              </a:rPr>
              <a:t>&lt;&lt;</a:t>
            </a:r>
            <a:r>
              <a:rPr lang="en" sz="2700" dirty="0">
                <a:solidFill>
                  <a:schemeClr val="dk1"/>
                </a:solidFill>
                <a:latin typeface="Lucida Console" panose="020B0609040504020204" pitchFamily="49" charset="0"/>
                <a:ea typeface="Roboto Mono"/>
                <a:cs typeface="Roboto Mono"/>
                <a:sym typeface="Roboto Mono"/>
              </a:rPr>
              <a:t> i</a:t>
            </a:r>
            <a:br>
              <a:rPr lang="en" sz="2700" dirty="0">
                <a:solidFill>
                  <a:schemeClr val="dk1"/>
                </a:solidFill>
                <a:latin typeface="Lucida Console" panose="020B0609040504020204" pitchFamily="49" charset="0"/>
                <a:ea typeface="Roboto Mono"/>
                <a:cs typeface="Roboto Mono"/>
                <a:sym typeface="Roboto Mono"/>
              </a:rPr>
            </a:br>
            <a:r>
              <a:rPr lang="en" sz="2700" dirty="0">
                <a:solidFill>
                  <a:schemeClr val="dk1"/>
                </a:solidFill>
                <a:latin typeface="Lucida Console" panose="020B0609040504020204" pitchFamily="49" charset="0"/>
                <a:ea typeface="Roboto Mono"/>
                <a:cs typeface="Roboto Mono"/>
                <a:sym typeface="Roboto Mono"/>
              </a:rPr>
              <a:t>    state </a:t>
            </a:r>
            <a:r>
              <a:rPr lang="en" sz="2700" dirty="0">
                <a:solidFill>
                  <a:srgbClr val="999999"/>
                </a:solidFill>
                <a:latin typeface="Lucida Console" panose="020B0609040504020204" pitchFamily="49" charset="0"/>
                <a:ea typeface="Roboto Mono"/>
                <a:cs typeface="Roboto Mono"/>
                <a:sym typeface="Roboto Mono"/>
              </a:rPr>
              <a:t>^=</a:t>
            </a:r>
            <a:r>
              <a:rPr lang="en" sz="2700" dirty="0">
                <a:solidFill>
                  <a:schemeClr val="dk1"/>
                </a:solidFill>
                <a:latin typeface="Lucida Console" panose="020B0609040504020204" pitchFamily="49" charset="0"/>
                <a:ea typeface="Roboto Mono"/>
                <a:cs typeface="Roboto Mono"/>
                <a:sym typeface="Roboto Mono"/>
              </a:rPr>
              <a:t> </a:t>
            </a:r>
            <a:r>
              <a:rPr lang="en" sz="2700" dirty="0">
                <a:solidFill>
                  <a:srgbClr val="999999"/>
                </a:solidFill>
                <a:latin typeface="Lucida Console" panose="020B0609040504020204" pitchFamily="49" charset="0"/>
                <a:ea typeface="Roboto Mono"/>
                <a:cs typeface="Roboto Mono"/>
                <a:sym typeface="Roboto Mono"/>
              </a:rPr>
              <a:t>(</a:t>
            </a:r>
            <a:r>
              <a:rPr lang="en" sz="2700" dirty="0">
                <a:solidFill>
                  <a:schemeClr val="dk1"/>
                </a:solidFill>
                <a:latin typeface="Lucida Console" panose="020B0609040504020204" pitchFamily="49" charset="0"/>
                <a:ea typeface="Roboto Mono"/>
                <a:cs typeface="Roboto Mono"/>
                <a:sym typeface="Roboto Mono"/>
              </a:rPr>
              <a:t>key </a:t>
            </a:r>
            <a:r>
              <a:rPr lang="en" sz="2700" dirty="0">
                <a:solidFill>
                  <a:srgbClr val="999999"/>
                </a:solidFill>
                <a:latin typeface="Lucida Console" panose="020B0609040504020204" pitchFamily="49" charset="0"/>
                <a:ea typeface="Roboto Mono"/>
                <a:cs typeface="Roboto Mono"/>
                <a:sym typeface="Roboto Mono"/>
              </a:rPr>
              <a:t>&amp;</a:t>
            </a:r>
            <a:r>
              <a:rPr lang="en" sz="2700" dirty="0">
                <a:solidFill>
                  <a:schemeClr val="dk1"/>
                </a:solidFill>
                <a:latin typeface="Lucida Console" panose="020B0609040504020204" pitchFamily="49" charset="0"/>
                <a:ea typeface="Roboto Mono"/>
                <a:cs typeface="Roboto Mono"/>
                <a:sym typeface="Roboto Mono"/>
              </a:rPr>
              <a:t> bit</a:t>
            </a:r>
            <a:r>
              <a:rPr lang="en" sz="2700" dirty="0">
                <a:solidFill>
                  <a:srgbClr val="999999"/>
                </a:solidFill>
                <a:latin typeface="Lucida Console" panose="020B0609040504020204" pitchFamily="49" charset="0"/>
                <a:ea typeface="Roboto Mono"/>
                <a:cs typeface="Roboto Mono"/>
                <a:sym typeface="Roboto Mono"/>
              </a:rPr>
              <a:t>)</a:t>
            </a:r>
            <a:br>
              <a:rPr lang="en" sz="2700" dirty="0">
                <a:solidFill>
                  <a:schemeClr val="dk1"/>
                </a:solidFill>
                <a:latin typeface="Lucida Console" panose="020B0609040504020204" pitchFamily="49" charset="0"/>
                <a:ea typeface="Roboto Mono"/>
                <a:cs typeface="Roboto Mono"/>
                <a:sym typeface="Roboto Mono"/>
              </a:rPr>
            </a:br>
            <a:r>
              <a:rPr lang="en" sz="2700" dirty="0">
                <a:solidFill>
                  <a:srgbClr val="999999"/>
                </a:solidFill>
                <a:latin typeface="Lucida Console" panose="020B0609040504020204" pitchFamily="49" charset="0"/>
                <a:ea typeface="Roboto Mono"/>
                <a:cs typeface="Roboto Mono"/>
                <a:sym typeface="Roboto Mono"/>
              </a:rPr>
              <a:t>}</a:t>
            </a:r>
            <a:br>
              <a:rPr lang="en" sz="2700" dirty="0">
                <a:solidFill>
                  <a:schemeClr val="dk1"/>
                </a:solidFill>
                <a:highlight>
                  <a:srgbClr val="FCE5CD"/>
                </a:highlight>
                <a:latin typeface="Lucida Console" panose="020B0609040504020204" pitchFamily="49" charset="0"/>
                <a:ea typeface="Roboto Mono"/>
                <a:cs typeface="Roboto Mono"/>
                <a:sym typeface="Roboto Mono"/>
              </a:rPr>
            </a:br>
            <a:r>
              <a:rPr lang="en" sz="2700" dirty="0">
                <a:solidFill>
                  <a:schemeClr val="bg1"/>
                </a:solidFill>
                <a:latin typeface="Lucida Console" panose="020B0609040504020204" pitchFamily="49" charset="0"/>
                <a:ea typeface="Roboto Mono"/>
                <a:cs typeface="Roboto Mono"/>
                <a:sym typeface="Roboto Mono"/>
              </a:rPr>
              <a:t>public ciphertext = state</a:t>
            </a:r>
            <a:endParaRPr sz="2700" dirty="0">
              <a:solidFill>
                <a:schemeClr val="bg1"/>
              </a:solidFill>
              <a:latin typeface="Lucida Console" panose="020B0609040504020204" pitchFamily="49" charset="0"/>
              <a:ea typeface="Roboto Mono"/>
              <a:cs typeface="Roboto Mono"/>
              <a:sym typeface="Roboto Mono"/>
            </a:endParaRPr>
          </a:p>
        </p:txBody>
      </p:sp>
      <p:sp>
        <p:nvSpPr>
          <p:cNvPr id="168" name="Google Shape;168;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Flow of Values</a:t>
            </a:r>
            <a:endParaRPr/>
          </a:p>
        </p:txBody>
      </p:sp>
      <p:sp>
        <p:nvSpPr>
          <p:cNvPr id="174" name="Google Shape;174;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15</a:t>
            </a:fld>
            <a:endParaRPr/>
          </a:p>
        </p:txBody>
      </p:sp>
      <p:cxnSp>
        <p:nvCxnSpPr>
          <p:cNvPr id="175" name="Google Shape;175;p27"/>
          <p:cNvCxnSpPr/>
          <p:nvPr/>
        </p:nvCxnSpPr>
        <p:spPr>
          <a:xfrm>
            <a:off x="2301000" y="1730800"/>
            <a:ext cx="1454700" cy="2409000"/>
          </a:xfrm>
          <a:prstGeom prst="straightConnector1">
            <a:avLst/>
          </a:prstGeom>
          <a:noFill/>
          <a:ln w="38100" cap="flat" cmpd="sng">
            <a:solidFill>
              <a:schemeClr val="dk2"/>
            </a:solidFill>
            <a:prstDash val="solid"/>
            <a:round/>
            <a:headEnd type="none" w="med" len="med"/>
            <a:tailEnd type="triangle" w="med" len="med"/>
          </a:ln>
        </p:spPr>
      </p:cxnSp>
      <p:sp>
        <p:nvSpPr>
          <p:cNvPr id="176" name="Google Shape;176;p27"/>
          <p:cNvSpPr/>
          <p:nvPr/>
        </p:nvSpPr>
        <p:spPr>
          <a:xfrm>
            <a:off x="760500" y="2812375"/>
            <a:ext cx="1950300" cy="3936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t>Don’t care</a:t>
            </a:r>
            <a:endParaRPr sz="2200"/>
          </a:p>
        </p:txBody>
      </p:sp>
      <p:sp>
        <p:nvSpPr>
          <p:cNvPr id="177" name="Google Shape;177;p27"/>
          <p:cNvSpPr/>
          <p:nvPr/>
        </p:nvSpPr>
        <p:spPr>
          <a:xfrm>
            <a:off x="6958949" y="2208650"/>
            <a:ext cx="2062200" cy="3936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t>Constant Time</a:t>
            </a:r>
            <a:endParaRPr sz="2200"/>
          </a:p>
        </p:txBody>
      </p:sp>
      <p:sp>
        <p:nvSpPr>
          <p:cNvPr id="178" name="Google Shape;178;p27"/>
          <p:cNvSpPr txBox="1"/>
          <p:nvPr/>
        </p:nvSpPr>
        <p:spPr>
          <a:xfrm>
            <a:off x="3244650" y="4200700"/>
            <a:ext cx="2654700" cy="615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200"/>
              </a:spcAft>
              <a:buNone/>
            </a:pPr>
            <a:r>
              <a:rPr lang="en" sz="2800" dirty="0">
                <a:solidFill>
                  <a:schemeClr val="dk2"/>
                </a:solidFill>
              </a:rPr>
              <a:t>Outside World</a:t>
            </a:r>
            <a:endParaRPr dirty="0"/>
          </a:p>
        </p:txBody>
      </p:sp>
      <p:cxnSp>
        <p:nvCxnSpPr>
          <p:cNvPr id="179" name="Google Shape;179;p27"/>
          <p:cNvCxnSpPr/>
          <p:nvPr/>
        </p:nvCxnSpPr>
        <p:spPr>
          <a:xfrm flipH="1">
            <a:off x="5425200" y="1730800"/>
            <a:ext cx="1454700" cy="2409000"/>
          </a:xfrm>
          <a:prstGeom prst="straightConnector1">
            <a:avLst/>
          </a:prstGeom>
          <a:noFill/>
          <a:ln w="38100" cap="flat" cmpd="sng">
            <a:solidFill>
              <a:schemeClr val="dk2"/>
            </a:solidFill>
            <a:prstDash val="solid"/>
            <a:round/>
            <a:headEnd type="none" w="med" len="med"/>
            <a:tailEnd type="triangle" w="med" len="med"/>
          </a:ln>
        </p:spPr>
      </p:cxnSp>
      <p:sp>
        <p:nvSpPr>
          <p:cNvPr id="180" name="Google Shape;180;p27"/>
          <p:cNvSpPr/>
          <p:nvPr/>
        </p:nvSpPr>
        <p:spPr>
          <a:xfrm>
            <a:off x="5694050" y="2571750"/>
            <a:ext cx="1033200" cy="535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chemeClr val="lt1"/>
              </a:highlight>
            </a:endParaRPr>
          </a:p>
        </p:txBody>
      </p:sp>
      <p:cxnSp>
        <p:nvCxnSpPr>
          <p:cNvPr id="181" name="Google Shape;181;p27"/>
          <p:cNvCxnSpPr/>
          <p:nvPr/>
        </p:nvCxnSpPr>
        <p:spPr>
          <a:xfrm>
            <a:off x="5899350" y="2640775"/>
            <a:ext cx="687900" cy="397200"/>
          </a:xfrm>
          <a:prstGeom prst="straightConnector1">
            <a:avLst/>
          </a:prstGeom>
          <a:noFill/>
          <a:ln w="76200" cap="flat" cmpd="sng">
            <a:solidFill>
              <a:srgbClr val="FF9900"/>
            </a:solidFill>
            <a:prstDash val="solid"/>
            <a:round/>
            <a:headEnd type="none" w="med" len="med"/>
            <a:tailEnd type="none" w="med" len="med"/>
          </a:ln>
        </p:spPr>
      </p:cxnSp>
      <p:sp>
        <p:nvSpPr>
          <p:cNvPr id="182" name="Google Shape;182;p27"/>
          <p:cNvSpPr txBox="1">
            <a:spLocks noGrp="1"/>
          </p:cNvSpPr>
          <p:nvPr>
            <p:ph type="body" idx="1"/>
          </p:nvPr>
        </p:nvSpPr>
        <p:spPr>
          <a:xfrm>
            <a:off x="311700" y="1152475"/>
            <a:ext cx="3360300" cy="572700"/>
          </a:xfrm>
          <a:prstGeom prst="rect">
            <a:avLst/>
          </a:prstGeom>
        </p:spPr>
        <p:txBody>
          <a:bodyPr spcFirstLastPara="1" wrap="square" lIns="91425" tIns="91425" rIns="91425" bIns="91425" anchor="t" anchorCtr="0">
            <a:noAutofit/>
          </a:bodyPr>
          <a:lstStyle/>
          <a:p>
            <a:pPr marL="0" lvl="0" indent="0" algn="ctr" rtl="0">
              <a:lnSpc>
                <a:spcPct val="95000"/>
              </a:lnSpc>
              <a:spcBef>
                <a:spcPts val="0"/>
              </a:spcBef>
              <a:spcAft>
                <a:spcPts val="1200"/>
              </a:spcAft>
              <a:buSzPts val="523"/>
              <a:buNone/>
            </a:pPr>
            <a:r>
              <a:rPr lang="en" sz="2530" dirty="0"/>
              <a:t>Public-Typed Values</a:t>
            </a:r>
            <a:endParaRPr sz="2530" dirty="0"/>
          </a:p>
        </p:txBody>
      </p:sp>
      <p:sp>
        <p:nvSpPr>
          <p:cNvPr id="183" name="Google Shape;183;p27"/>
          <p:cNvSpPr txBox="1">
            <a:spLocks noGrp="1"/>
          </p:cNvSpPr>
          <p:nvPr>
            <p:ph type="body" idx="2"/>
          </p:nvPr>
        </p:nvSpPr>
        <p:spPr>
          <a:xfrm>
            <a:off x="5596300" y="1152475"/>
            <a:ext cx="32361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2530" dirty="0"/>
              <a:t>Secret-Typed Values</a:t>
            </a:r>
            <a:endParaRPr sz="253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Declassification</a:t>
            </a:r>
            <a:endParaRPr/>
          </a:p>
        </p:txBody>
      </p:sp>
      <p:sp>
        <p:nvSpPr>
          <p:cNvPr id="189" name="Google Shape;189;p28"/>
          <p:cNvSpPr txBox="1">
            <a:spLocks noGrp="1"/>
          </p:cNvSpPr>
          <p:nvPr>
            <p:ph type="body" idx="1"/>
          </p:nvPr>
        </p:nvSpPr>
        <p:spPr>
          <a:xfrm>
            <a:off x="311700" y="1152475"/>
            <a:ext cx="8520600" cy="3416400"/>
          </a:xfrm>
          <a:prstGeom prst="rect">
            <a:avLst/>
          </a:prstGeom>
          <a:ln>
            <a:noFill/>
          </a:ln>
        </p:spPr>
        <p:txBody>
          <a:bodyPr spcFirstLastPara="1" wrap="square" lIns="91425" tIns="91425" rIns="91425" bIns="91425" anchor="t" anchorCtr="0">
            <a:noAutofit/>
          </a:bodyPr>
          <a:lstStyle/>
          <a:p>
            <a:pPr marL="0" lvl="0" indent="0" algn="l" rtl="0">
              <a:lnSpc>
                <a:spcPct val="95000"/>
              </a:lnSpc>
              <a:spcBef>
                <a:spcPts val="0"/>
              </a:spcBef>
              <a:spcAft>
                <a:spcPts val="1200"/>
              </a:spcAft>
              <a:buSzPts val="275"/>
              <a:buNone/>
            </a:pPr>
            <a:r>
              <a:rPr lang="en" sz="2700" dirty="0">
                <a:solidFill>
                  <a:srgbClr val="9900FF"/>
                </a:solidFill>
                <a:latin typeface="Lucida Console" panose="020B0609040504020204" pitchFamily="49" charset="0"/>
                <a:ea typeface="Roboto Mono"/>
                <a:cs typeface="Roboto Mono"/>
                <a:sym typeface="Roboto Mono"/>
              </a:rPr>
              <a:t>secret</a:t>
            </a:r>
            <a:r>
              <a:rPr lang="en" sz="2700" dirty="0">
                <a:solidFill>
                  <a:schemeClr val="dk1"/>
                </a:solidFill>
                <a:latin typeface="Lucida Console" panose="020B0609040504020204" pitchFamily="49" charset="0"/>
                <a:ea typeface="Roboto Mono"/>
                <a:cs typeface="Roboto Mono"/>
                <a:sym typeface="Roboto Mono"/>
              </a:rPr>
              <a:t> key = ...</a:t>
            </a:r>
            <a:br>
              <a:rPr lang="en" sz="2700" u="sng" dirty="0">
                <a:solidFill>
                  <a:srgbClr val="9900FF"/>
                </a:solidFill>
                <a:latin typeface="Lucida Console" panose="020B0609040504020204" pitchFamily="49" charset="0"/>
                <a:ea typeface="Roboto Mono"/>
                <a:cs typeface="Roboto Mono"/>
                <a:sym typeface="Roboto Mono"/>
              </a:rPr>
            </a:br>
            <a:r>
              <a:rPr lang="en" sz="2700" dirty="0">
                <a:solidFill>
                  <a:srgbClr val="9900FF"/>
                </a:solidFill>
                <a:latin typeface="Lucida Console" panose="020B0609040504020204" pitchFamily="49" charset="0"/>
                <a:ea typeface="Roboto Mono"/>
                <a:cs typeface="Roboto Mono"/>
                <a:sym typeface="Roboto Mono"/>
              </a:rPr>
              <a:t>secret</a:t>
            </a:r>
            <a:r>
              <a:rPr lang="en" sz="2700" dirty="0">
                <a:solidFill>
                  <a:srgbClr val="4A86E8"/>
                </a:solidFill>
                <a:latin typeface="Lucida Console" panose="020B0609040504020204" pitchFamily="49" charset="0"/>
                <a:ea typeface="Roboto Mono"/>
                <a:cs typeface="Roboto Mono"/>
                <a:sym typeface="Roboto Mono"/>
              </a:rPr>
              <a:t> </a:t>
            </a:r>
            <a:r>
              <a:rPr lang="en" sz="2700" dirty="0">
                <a:solidFill>
                  <a:schemeClr val="dk1"/>
                </a:solidFill>
                <a:latin typeface="Lucida Console" panose="020B0609040504020204" pitchFamily="49" charset="0"/>
                <a:ea typeface="Roboto Mono"/>
                <a:cs typeface="Roboto Mono"/>
                <a:sym typeface="Roboto Mono"/>
              </a:rPr>
              <a:t>state </a:t>
            </a:r>
            <a:r>
              <a:rPr lang="en" sz="2700" dirty="0">
                <a:solidFill>
                  <a:srgbClr val="999999"/>
                </a:solidFill>
                <a:latin typeface="Lucida Console" panose="020B0609040504020204" pitchFamily="49" charset="0"/>
                <a:ea typeface="Roboto Mono"/>
                <a:cs typeface="Roboto Mono"/>
                <a:sym typeface="Roboto Mono"/>
              </a:rPr>
              <a:t>=</a:t>
            </a:r>
            <a:r>
              <a:rPr lang="en" sz="2700" dirty="0">
                <a:solidFill>
                  <a:schemeClr val="dk1"/>
                </a:solidFill>
                <a:latin typeface="Lucida Console" panose="020B0609040504020204" pitchFamily="49" charset="0"/>
                <a:ea typeface="Roboto Mono"/>
                <a:cs typeface="Roboto Mono"/>
                <a:sym typeface="Roboto Mono"/>
              </a:rPr>
              <a:t> message</a:t>
            </a:r>
            <a:br>
              <a:rPr lang="en" sz="2700" dirty="0">
                <a:solidFill>
                  <a:schemeClr val="dk1"/>
                </a:solidFill>
                <a:latin typeface="Lucida Console" panose="020B0609040504020204" pitchFamily="49" charset="0"/>
                <a:ea typeface="Roboto Mono"/>
                <a:cs typeface="Roboto Mono"/>
                <a:sym typeface="Roboto Mono"/>
              </a:rPr>
            </a:br>
            <a:r>
              <a:rPr lang="en" sz="2700" dirty="0">
                <a:solidFill>
                  <a:srgbClr val="4A86E8"/>
                </a:solidFill>
                <a:latin typeface="Lucida Console" panose="020B0609040504020204" pitchFamily="49" charset="0"/>
                <a:ea typeface="Roboto Mono"/>
                <a:cs typeface="Roboto Mono"/>
                <a:sym typeface="Roboto Mono"/>
              </a:rPr>
              <a:t>for </a:t>
            </a:r>
            <a:r>
              <a:rPr lang="en" sz="2700" dirty="0">
                <a:solidFill>
                  <a:srgbClr val="999999"/>
                </a:solidFill>
                <a:latin typeface="Lucida Console" panose="020B0609040504020204" pitchFamily="49" charset="0"/>
                <a:ea typeface="Roboto Mono"/>
                <a:cs typeface="Roboto Mono"/>
                <a:sym typeface="Roboto Mono"/>
              </a:rPr>
              <a:t>(</a:t>
            </a:r>
            <a:r>
              <a:rPr lang="en" sz="2700" dirty="0">
                <a:solidFill>
                  <a:schemeClr val="dk1"/>
                </a:solidFill>
                <a:latin typeface="Lucida Console" panose="020B0609040504020204" pitchFamily="49" charset="0"/>
                <a:ea typeface="Roboto Mono"/>
                <a:cs typeface="Roboto Mono"/>
                <a:sym typeface="Roboto Mono"/>
              </a:rPr>
              <a:t>i </a:t>
            </a:r>
            <a:r>
              <a:rPr lang="en" sz="2700" dirty="0">
                <a:solidFill>
                  <a:srgbClr val="4A86E8"/>
                </a:solidFill>
                <a:latin typeface="Lucida Console" panose="020B0609040504020204" pitchFamily="49" charset="0"/>
                <a:ea typeface="Roboto Mono"/>
                <a:cs typeface="Roboto Mono"/>
                <a:sym typeface="Roboto Mono"/>
              </a:rPr>
              <a:t>from </a:t>
            </a:r>
            <a:r>
              <a:rPr lang="en" sz="2700" dirty="0">
                <a:solidFill>
                  <a:srgbClr val="C53929"/>
                </a:solidFill>
                <a:latin typeface="Lucida Console" panose="020B0609040504020204" pitchFamily="49" charset="0"/>
                <a:ea typeface="Roboto Mono"/>
                <a:cs typeface="Roboto Mono"/>
                <a:sym typeface="Roboto Mono"/>
              </a:rPr>
              <a:t>0</a:t>
            </a:r>
            <a:r>
              <a:rPr lang="en" sz="2700" dirty="0">
                <a:solidFill>
                  <a:schemeClr val="dk1"/>
                </a:solidFill>
                <a:latin typeface="Lucida Console" panose="020B0609040504020204" pitchFamily="49" charset="0"/>
                <a:ea typeface="Roboto Mono"/>
                <a:cs typeface="Roboto Mono"/>
                <a:sym typeface="Roboto Mono"/>
              </a:rPr>
              <a:t> </a:t>
            </a:r>
            <a:r>
              <a:rPr lang="en" sz="2700" dirty="0">
                <a:solidFill>
                  <a:srgbClr val="4A86E8"/>
                </a:solidFill>
                <a:latin typeface="Lucida Console" panose="020B0609040504020204" pitchFamily="49" charset="0"/>
                <a:ea typeface="Roboto Mono"/>
                <a:cs typeface="Roboto Mono"/>
                <a:sym typeface="Roboto Mono"/>
              </a:rPr>
              <a:t>to </a:t>
            </a:r>
            <a:r>
              <a:rPr lang="en" sz="2700" dirty="0">
                <a:solidFill>
                  <a:srgbClr val="C53929"/>
                </a:solidFill>
                <a:latin typeface="Lucida Console" panose="020B0609040504020204" pitchFamily="49" charset="0"/>
                <a:ea typeface="Roboto Mono"/>
                <a:cs typeface="Roboto Mono"/>
                <a:sym typeface="Roboto Mono"/>
              </a:rPr>
              <a:t>8</a:t>
            </a:r>
            <a:r>
              <a:rPr lang="en" sz="2700" dirty="0">
                <a:solidFill>
                  <a:srgbClr val="999999"/>
                </a:solidFill>
                <a:latin typeface="Lucida Console" panose="020B0609040504020204" pitchFamily="49" charset="0"/>
                <a:ea typeface="Roboto Mono"/>
                <a:cs typeface="Roboto Mono"/>
                <a:sym typeface="Roboto Mono"/>
              </a:rPr>
              <a:t>) {</a:t>
            </a:r>
            <a:br>
              <a:rPr lang="en" sz="2700" dirty="0">
                <a:solidFill>
                  <a:schemeClr val="dk1"/>
                </a:solidFill>
                <a:latin typeface="Lucida Console" panose="020B0609040504020204" pitchFamily="49" charset="0"/>
                <a:ea typeface="Roboto Mono"/>
                <a:cs typeface="Roboto Mono"/>
                <a:sym typeface="Roboto Mono"/>
              </a:rPr>
            </a:br>
            <a:r>
              <a:rPr lang="en" sz="2700" dirty="0">
                <a:solidFill>
                  <a:schemeClr val="dk1"/>
                </a:solidFill>
                <a:latin typeface="Lucida Console" panose="020B0609040504020204" pitchFamily="49" charset="0"/>
                <a:ea typeface="Roboto Mono"/>
                <a:cs typeface="Roboto Mono"/>
                <a:sym typeface="Roboto Mono"/>
              </a:rPr>
              <a:t>    </a:t>
            </a:r>
            <a:r>
              <a:rPr lang="en" sz="2700" dirty="0">
                <a:solidFill>
                  <a:srgbClr val="9900FF"/>
                </a:solidFill>
                <a:latin typeface="Lucida Console" panose="020B0609040504020204" pitchFamily="49" charset="0"/>
                <a:ea typeface="Roboto Mono"/>
                <a:cs typeface="Roboto Mono"/>
                <a:sym typeface="Roboto Mono"/>
              </a:rPr>
              <a:t>public </a:t>
            </a:r>
            <a:r>
              <a:rPr lang="en" sz="2700" dirty="0">
                <a:solidFill>
                  <a:schemeClr val="dk1"/>
                </a:solidFill>
                <a:latin typeface="Lucida Console" panose="020B0609040504020204" pitchFamily="49" charset="0"/>
                <a:ea typeface="Roboto Mono"/>
                <a:cs typeface="Roboto Mono"/>
                <a:sym typeface="Roboto Mono"/>
              </a:rPr>
              <a:t>bit = </a:t>
            </a:r>
            <a:r>
              <a:rPr lang="en" sz="2700" dirty="0">
                <a:solidFill>
                  <a:srgbClr val="C53929"/>
                </a:solidFill>
                <a:latin typeface="Lucida Console" panose="020B0609040504020204" pitchFamily="49" charset="0"/>
                <a:ea typeface="Roboto Mono"/>
                <a:cs typeface="Roboto Mono"/>
                <a:sym typeface="Roboto Mono"/>
              </a:rPr>
              <a:t>1</a:t>
            </a:r>
            <a:r>
              <a:rPr lang="en" sz="2700" dirty="0">
                <a:solidFill>
                  <a:schemeClr val="dk1"/>
                </a:solidFill>
                <a:latin typeface="Lucida Console" panose="020B0609040504020204" pitchFamily="49" charset="0"/>
                <a:ea typeface="Roboto Mono"/>
                <a:cs typeface="Roboto Mono"/>
                <a:sym typeface="Roboto Mono"/>
              </a:rPr>
              <a:t> </a:t>
            </a:r>
            <a:r>
              <a:rPr lang="en" sz="2700" dirty="0">
                <a:solidFill>
                  <a:srgbClr val="999999"/>
                </a:solidFill>
                <a:latin typeface="Lucida Console" panose="020B0609040504020204" pitchFamily="49" charset="0"/>
                <a:ea typeface="Roboto Mono"/>
                <a:cs typeface="Roboto Mono"/>
                <a:sym typeface="Roboto Mono"/>
              </a:rPr>
              <a:t>&lt;&lt;</a:t>
            </a:r>
            <a:r>
              <a:rPr lang="en" sz="2700" dirty="0">
                <a:solidFill>
                  <a:schemeClr val="dk1"/>
                </a:solidFill>
                <a:latin typeface="Lucida Console" panose="020B0609040504020204" pitchFamily="49" charset="0"/>
                <a:ea typeface="Roboto Mono"/>
                <a:cs typeface="Roboto Mono"/>
                <a:sym typeface="Roboto Mono"/>
              </a:rPr>
              <a:t> i</a:t>
            </a:r>
            <a:br>
              <a:rPr lang="en" sz="2700" dirty="0">
                <a:solidFill>
                  <a:schemeClr val="dk1"/>
                </a:solidFill>
                <a:latin typeface="Lucida Console" panose="020B0609040504020204" pitchFamily="49" charset="0"/>
                <a:ea typeface="Roboto Mono"/>
                <a:cs typeface="Roboto Mono"/>
                <a:sym typeface="Roboto Mono"/>
              </a:rPr>
            </a:br>
            <a:r>
              <a:rPr lang="en" sz="2700" dirty="0">
                <a:solidFill>
                  <a:schemeClr val="dk1"/>
                </a:solidFill>
                <a:latin typeface="Lucida Console" panose="020B0609040504020204" pitchFamily="49" charset="0"/>
                <a:ea typeface="Roboto Mono"/>
                <a:cs typeface="Roboto Mono"/>
                <a:sym typeface="Roboto Mono"/>
              </a:rPr>
              <a:t>    state </a:t>
            </a:r>
            <a:r>
              <a:rPr lang="en" sz="2700" dirty="0">
                <a:solidFill>
                  <a:srgbClr val="999999"/>
                </a:solidFill>
                <a:latin typeface="Lucida Console" panose="020B0609040504020204" pitchFamily="49" charset="0"/>
                <a:ea typeface="Roboto Mono"/>
                <a:cs typeface="Roboto Mono"/>
                <a:sym typeface="Roboto Mono"/>
              </a:rPr>
              <a:t>^=</a:t>
            </a:r>
            <a:r>
              <a:rPr lang="en" sz="2700" dirty="0">
                <a:solidFill>
                  <a:schemeClr val="dk1"/>
                </a:solidFill>
                <a:latin typeface="Lucida Console" panose="020B0609040504020204" pitchFamily="49" charset="0"/>
                <a:ea typeface="Roboto Mono"/>
                <a:cs typeface="Roboto Mono"/>
                <a:sym typeface="Roboto Mono"/>
              </a:rPr>
              <a:t> </a:t>
            </a:r>
            <a:r>
              <a:rPr lang="en" sz="2700" dirty="0">
                <a:solidFill>
                  <a:srgbClr val="999999"/>
                </a:solidFill>
                <a:latin typeface="Lucida Console" panose="020B0609040504020204" pitchFamily="49" charset="0"/>
                <a:ea typeface="Roboto Mono"/>
                <a:cs typeface="Roboto Mono"/>
                <a:sym typeface="Roboto Mono"/>
              </a:rPr>
              <a:t>(</a:t>
            </a:r>
            <a:r>
              <a:rPr lang="en" sz="2700" dirty="0">
                <a:solidFill>
                  <a:schemeClr val="dk1"/>
                </a:solidFill>
                <a:latin typeface="Lucida Console" panose="020B0609040504020204" pitchFamily="49" charset="0"/>
                <a:ea typeface="Roboto Mono"/>
                <a:cs typeface="Roboto Mono"/>
                <a:sym typeface="Roboto Mono"/>
              </a:rPr>
              <a:t>key </a:t>
            </a:r>
            <a:r>
              <a:rPr lang="en" sz="2700" dirty="0">
                <a:solidFill>
                  <a:srgbClr val="999999"/>
                </a:solidFill>
                <a:latin typeface="Lucida Console" panose="020B0609040504020204" pitchFamily="49" charset="0"/>
                <a:ea typeface="Roboto Mono"/>
                <a:cs typeface="Roboto Mono"/>
                <a:sym typeface="Roboto Mono"/>
              </a:rPr>
              <a:t>&amp;</a:t>
            </a:r>
            <a:r>
              <a:rPr lang="en" sz="2700" dirty="0">
                <a:solidFill>
                  <a:schemeClr val="dk1"/>
                </a:solidFill>
                <a:latin typeface="Lucida Console" panose="020B0609040504020204" pitchFamily="49" charset="0"/>
                <a:ea typeface="Roboto Mono"/>
                <a:cs typeface="Roboto Mono"/>
                <a:sym typeface="Roboto Mono"/>
              </a:rPr>
              <a:t> bit</a:t>
            </a:r>
            <a:r>
              <a:rPr lang="en" sz="2700" dirty="0">
                <a:solidFill>
                  <a:srgbClr val="999999"/>
                </a:solidFill>
                <a:latin typeface="Lucida Console" panose="020B0609040504020204" pitchFamily="49" charset="0"/>
                <a:ea typeface="Roboto Mono"/>
                <a:cs typeface="Roboto Mono"/>
                <a:sym typeface="Roboto Mono"/>
              </a:rPr>
              <a:t>)</a:t>
            </a:r>
            <a:br>
              <a:rPr lang="en" sz="2700" dirty="0">
                <a:solidFill>
                  <a:schemeClr val="dk1"/>
                </a:solidFill>
                <a:latin typeface="Lucida Console" panose="020B0609040504020204" pitchFamily="49" charset="0"/>
                <a:ea typeface="Roboto Mono"/>
                <a:cs typeface="Roboto Mono"/>
                <a:sym typeface="Roboto Mono"/>
              </a:rPr>
            </a:br>
            <a:r>
              <a:rPr lang="en" sz="2700" dirty="0">
                <a:solidFill>
                  <a:srgbClr val="999999"/>
                </a:solidFill>
                <a:latin typeface="Lucida Console" panose="020B0609040504020204" pitchFamily="49" charset="0"/>
                <a:ea typeface="Roboto Mono"/>
                <a:cs typeface="Roboto Mono"/>
                <a:sym typeface="Roboto Mono"/>
              </a:rPr>
              <a:t>}</a:t>
            </a:r>
            <a:br>
              <a:rPr lang="en" sz="2700" dirty="0">
                <a:solidFill>
                  <a:schemeClr val="dk1"/>
                </a:solidFill>
                <a:highlight>
                  <a:srgbClr val="FCE5CD"/>
                </a:highlight>
                <a:latin typeface="Lucida Console" panose="020B0609040504020204" pitchFamily="49" charset="0"/>
                <a:ea typeface="Roboto Mono"/>
                <a:cs typeface="Roboto Mono"/>
                <a:sym typeface="Roboto Mono"/>
              </a:rPr>
            </a:br>
            <a:r>
              <a:rPr lang="en" sz="2700" dirty="0">
                <a:solidFill>
                  <a:schemeClr val="bg1"/>
                </a:solidFill>
                <a:latin typeface="Lucida Console" panose="020B0609040504020204" pitchFamily="49" charset="0"/>
                <a:ea typeface="Roboto Mono"/>
                <a:cs typeface="Roboto Mono"/>
                <a:sym typeface="Roboto Mono"/>
              </a:rPr>
              <a:t>public ciphertext = state</a:t>
            </a:r>
            <a:endParaRPr sz="2700" dirty="0">
              <a:solidFill>
                <a:schemeClr val="bg1"/>
              </a:solidFill>
              <a:latin typeface="Lucida Console" panose="020B0609040504020204" pitchFamily="49" charset="0"/>
              <a:ea typeface="Roboto Mono"/>
              <a:cs typeface="Roboto Mono"/>
              <a:sym typeface="Roboto Mono"/>
            </a:endParaRPr>
          </a:p>
        </p:txBody>
      </p:sp>
      <p:sp>
        <p:nvSpPr>
          <p:cNvPr id="190" name="Google Shape;190;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Declassification</a:t>
            </a:r>
            <a:endParaRPr/>
          </a:p>
        </p:txBody>
      </p:sp>
      <p:sp>
        <p:nvSpPr>
          <p:cNvPr id="189" name="Google Shape;189;p28"/>
          <p:cNvSpPr txBox="1">
            <a:spLocks noGrp="1"/>
          </p:cNvSpPr>
          <p:nvPr>
            <p:ph type="body" idx="1"/>
          </p:nvPr>
        </p:nvSpPr>
        <p:spPr>
          <a:xfrm>
            <a:off x="311700" y="1152475"/>
            <a:ext cx="8520600" cy="3416400"/>
          </a:xfrm>
          <a:prstGeom prst="rect">
            <a:avLst/>
          </a:prstGeom>
          <a:ln>
            <a:noFill/>
          </a:ln>
        </p:spPr>
        <p:txBody>
          <a:bodyPr spcFirstLastPara="1" wrap="square" lIns="91425" tIns="91425" rIns="91425" bIns="91425" anchor="t" anchorCtr="0">
            <a:noAutofit/>
          </a:bodyPr>
          <a:lstStyle/>
          <a:p>
            <a:pPr marL="0" lvl="0" indent="0" algn="l" rtl="0">
              <a:lnSpc>
                <a:spcPct val="95000"/>
              </a:lnSpc>
              <a:spcBef>
                <a:spcPts val="0"/>
              </a:spcBef>
              <a:spcAft>
                <a:spcPts val="1200"/>
              </a:spcAft>
              <a:buSzPts val="275"/>
              <a:buNone/>
            </a:pPr>
            <a:r>
              <a:rPr lang="en" sz="2700" dirty="0">
                <a:solidFill>
                  <a:srgbClr val="9900FF"/>
                </a:solidFill>
                <a:latin typeface="Lucida Console" panose="020B0609040504020204" pitchFamily="49" charset="0"/>
                <a:ea typeface="Roboto Mono"/>
                <a:cs typeface="Roboto Mono"/>
                <a:sym typeface="Roboto Mono"/>
              </a:rPr>
              <a:t>secret</a:t>
            </a:r>
            <a:r>
              <a:rPr lang="en" sz="2700" dirty="0">
                <a:solidFill>
                  <a:schemeClr val="dk1"/>
                </a:solidFill>
                <a:latin typeface="Lucida Console" panose="020B0609040504020204" pitchFamily="49" charset="0"/>
                <a:ea typeface="Roboto Mono"/>
                <a:cs typeface="Roboto Mono"/>
                <a:sym typeface="Roboto Mono"/>
              </a:rPr>
              <a:t> key = ...</a:t>
            </a:r>
            <a:br>
              <a:rPr lang="en" sz="2700" u="sng" dirty="0">
                <a:solidFill>
                  <a:srgbClr val="9900FF"/>
                </a:solidFill>
                <a:latin typeface="Lucida Console" panose="020B0609040504020204" pitchFamily="49" charset="0"/>
                <a:ea typeface="Roboto Mono"/>
                <a:cs typeface="Roboto Mono"/>
                <a:sym typeface="Roboto Mono"/>
              </a:rPr>
            </a:br>
            <a:r>
              <a:rPr lang="en" sz="2700" dirty="0">
                <a:solidFill>
                  <a:srgbClr val="9900FF"/>
                </a:solidFill>
                <a:latin typeface="Lucida Console" panose="020B0609040504020204" pitchFamily="49" charset="0"/>
                <a:ea typeface="Roboto Mono"/>
                <a:cs typeface="Roboto Mono"/>
                <a:sym typeface="Roboto Mono"/>
              </a:rPr>
              <a:t>secret</a:t>
            </a:r>
            <a:r>
              <a:rPr lang="en" sz="2700" dirty="0">
                <a:solidFill>
                  <a:srgbClr val="4A86E8"/>
                </a:solidFill>
                <a:latin typeface="Lucida Console" panose="020B0609040504020204" pitchFamily="49" charset="0"/>
                <a:ea typeface="Roboto Mono"/>
                <a:cs typeface="Roboto Mono"/>
                <a:sym typeface="Roboto Mono"/>
              </a:rPr>
              <a:t> </a:t>
            </a:r>
            <a:r>
              <a:rPr lang="en" sz="2700" dirty="0">
                <a:solidFill>
                  <a:schemeClr val="dk1"/>
                </a:solidFill>
                <a:latin typeface="Lucida Console" panose="020B0609040504020204" pitchFamily="49" charset="0"/>
                <a:ea typeface="Roboto Mono"/>
                <a:cs typeface="Roboto Mono"/>
                <a:sym typeface="Roboto Mono"/>
              </a:rPr>
              <a:t>state </a:t>
            </a:r>
            <a:r>
              <a:rPr lang="en" sz="2700" dirty="0">
                <a:solidFill>
                  <a:srgbClr val="999999"/>
                </a:solidFill>
                <a:latin typeface="Lucida Console" panose="020B0609040504020204" pitchFamily="49" charset="0"/>
                <a:ea typeface="Roboto Mono"/>
                <a:cs typeface="Roboto Mono"/>
                <a:sym typeface="Roboto Mono"/>
              </a:rPr>
              <a:t>=</a:t>
            </a:r>
            <a:r>
              <a:rPr lang="en" sz="2700" dirty="0">
                <a:solidFill>
                  <a:schemeClr val="dk1"/>
                </a:solidFill>
                <a:latin typeface="Lucida Console" panose="020B0609040504020204" pitchFamily="49" charset="0"/>
                <a:ea typeface="Roboto Mono"/>
                <a:cs typeface="Roboto Mono"/>
                <a:sym typeface="Roboto Mono"/>
              </a:rPr>
              <a:t> message</a:t>
            </a:r>
            <a:br>
              <a:rPr lang="en" sz="2700" dirty="0">
                <a:solidFill>
                  <a:schemeClr val="dk1"/>
                </a:solidFill>
                <a:latin typeface="Lucida Console" panose="020B0609040504020204" pitchFamily="49" charset="0"/>
                <a:ea typeface="Roboto Mono"/>
                <a:cs typeface="Roboto Mono"/>
                <a:sym typeface="Roboto Mono"/>
              </a:rPr>
            </a:br>
            <a:r>
              <a:rPr lang="en" sz="2700" dirty="0">
                <a:solidFill>
                  <a:srgbClr val="4A86E8"/>
                </a:solidFill>
                <a:latin typeface="Lucida Console" panose="020B0609040504020204" pitchFamily="49" charset="0"/>
                <a:ea typeface="Roboto Mono"/>
                <a:cs typeface="Roboto Mono"/>
                <a:sym typeface="Roboto Mono"/>
              </a:rPr>
              <a:t>for </a:t>
            </a:r>
            <a:r>
              <a:rPr lang="en" sz="2700" dirty="0">
                <a:solidFill>
                  <a:srgbClr val="999999"/>
                </a:solidFill>
                <a:latin typeface="Lucida Console" panose="020B0609040504020204" pitchFamily="49" charset="0"/>
                <a:ea typeface="Roboto Mono"/>
                <a:cs typeface="Roboto Mono"/>
                <a:sym typeface="Roboto Mono"/>
              </a:rPr>
              <a:t>(</a:t>
            </a:r>
            <a:r>
              <a:rPr lang="en" sz="2700" dirty="0">
                <a:solidFill>
                  <a:schemeClr val="dk1"/>
                </a:solidFill>
                <a:latin typeface="Lucida Console" panose="020B0609040504020204" pitchFamily="49" charset="0"/>
                <a:ea typeface="Roboto Mono"/>
                <a:cs typeface="Roboto Mono"/>
                <a:sym typeface="Roboto Mono"/>
              </a:rPr>
              <a:t>i </a:t>
            </a:r>
            <a:r>
              <a:rPr lang="en" sz="2700" dirty="0">
                <a:solidFill>
                  <a:srgbClr val="4A86E8"/>
                </a:solidFill>
                <a:latin typeface="Lucida Console" panose="020B0609040504020204" pitchFamily="49" charset="0"/>
                <a:ea typeface="Roboto Mono"/>
                <a:cs typeface="Roboto Mono"/>
                <a:sym typeface="Roboto Mono"/>
              </a:rPr>
              <a:t>from </a:t>
            </a:r>
            <a:r>
              <a:rPr lang="en" sz="2700" dirty="0">
                <a:solidFill>
                  <a:srgbClr val="C53929"/>
                </a:solidFill>
                <a:latin typeface="Lucida Console" panose="020B0609040504020204" pitchFamily="49" charset="0"/>
                <a:ea typeface="Roboto Mono"/>
                <a:cs typeface="Roboto Mono"/>
                <a:sym typeface="Roboto Mono"/>
              </a:rPr>
              <a:t>0</a:t>
            </a:r>
            <a:r>
              <a:rPr lang="en" sz="2700" dirty="0">
                <a:solidFill>
                  <a:schemeClr val="dk1"/>
                </a:solidFill>
                <a:latin typeface="Lucida Console" panose="020B0609040504020204" pitchFamily="49" charset="0"/>
                <a:ea typeface="Roboto Mono"/>
                <a:cs typeface="Roboto Mono"/>
                <a:sym typeface="Roboto Mono"/>
              </a:rPr>
              <a:t> </a:t>
            </a:r>
            <a:r>
              <a:rPr lang="en" sz="2700" dirty="0">
                <a:solidFill>
                  <a:srgbClr val="4A86E8"/>
                </a:solidFill>
                <a:latin typeface="Lucida Console" panose="020B0609040504020204" pitchFamily="49" charset="0"/>
                <a:ea typeface="Roboto Mono"/>
                <a:cs typeface="Roboto Mono"/>
                <a:sym typeface="Roboto Mono"/>
              </a:rPr>
              <a:t>to </a:t>
            </a:r>
            <a:r>
              <a:rPr lang="en" sz="2700" dirty="0">
                <a:solidFill>
                  <a:srgbClr val="C53929"/>
                </a:solidFill>
                <a:latin typeface="Lucida Console" panose="020B0609040504020204" pitchFamily="49" charset="0"/>
                <a:ea typeface="Roboto Mono"/>
                <a:cs typeface="Roboto Mono"/>
                <a:sym typeface="Roboto Mono"/>
              </a:rPr>
              <a:t>8</a:t>
            </a:r>
            <a:r>
              <a:rPr lang="en" sz="2700" dirty="0">
                <a:solidFill>
                  <a:srgbClr val="999999"/>
                </a:solidFill>
                <a:latin typeface="Lucida Console" panose="020B0609040504020204" pitchFamily="49" charset="0"/>
                <a:ea typeface="Roboto Mono"/>
                <a:cs typeface="Roboto Mono"/>
                <a:sym typeface="Roboto Mono"/>
              </a:rPr>
              <a:t>) {</a:t>
            </a:r>
            <a:br>
              <a:rPr lang="en" sz="2700" dirty="0">
                <a:solidFill>
                  <a:schemeClr val="dk1"/>
                </a:solidFill>
                <a:latin typeface="Lucida Console" panose="020B0609040504020204" pitchFamily="49" charset="0"/>
                <a:ea typeface="Roboto Mono"/>
                <a:cs typeface="Roboto Mono"/>
                <a:sym typeface="Roboto Mono"/>
              </a:rPr>
            </a:br>
            <a:r>
              <a:rPr lang="en" sz="2700" dirty="0">
                <a:solidFill>
                  <a:schemeClr val="dk1"/>
                </a:solidFill>
                <a:latin typeface="Lucida Console" panose="020B0609040504020204" pitchFamily="49" charset="0"/>
                <a:ea typeface="Roboto Mono"/>
                <a:cs typeface="Roboto Mono"/>
                <a:sym typeface="Roboto Mono"/>
              </a:rPr>
              <a:t>    </a:t>
            </a:r>
            <a:r>
              <a:rPr lang="en" sz="2700" dirty="0">
                <a:solidFill>
                  <a:srgbClr val="9900FF"/>
                </a:solidFill>
                <a:latin typeface="Lucida Console" panose="020B0609040504020204" pitchFamily="49" charset="0"/>
                <a:ea typeface="Roboto Mono"/>
                <a:cs typeface="Roboto Mono"/>
                <a:sym typeface="Roboto Mono"/>
              </a:rPr>
              <a:t>public </a:t>
            </a:r>
            <a:r>
              <a:rPr lang="en" sz="2700" dirty="0">
                <a:solidFill>
                  <a:schemeClr val="dk1"/>
                </a:solidFill>
                <a:latin typeface="Lucida Console" panose="020B0609040504020204" pitchFamily="49" charset="0"/>
                <a:ea typeface="Roboto Mono"/>
                <a:cs typeface="Roboto Mono"/>
                <a:sym typeface="Roboto Mono"/>
              </a:rPr>
              <a:t>bit = </a:t>
            </a:r>
            <a:r>
              <a:rPr lang="en" sz="2700" dirty="0">
                <a:solidFill>
                  <a:srgbClr val="C53929"/>
                </a:solidFill>
                <a:latin typeface="Lucida Console" panose="020B0609040504020204" pitchFamily="49" charset="0"/>
                <a:ea typeface="Roboto Mono"/>
                <a:cs typeface="Roboto Mono"/>
                <a:sym typeface="Roboto Mono"/>
              </a:rPr>
              <a:t>1</a:t>
            </a:r>
            <a:r>
              <a:rPr lang="en" sz="2700" dirty="0">
                <a:solidFill>
                  <a:schemeClr val="dk1"/>
                </a:solidFill>
                <a:latin typeface="Lucida Console" panose="020B0609040504020204" pitchFamily="49" charset="0"/>
                <a:ea typeface="Roboto Mono"/>
                <a:cs typeface="Roboto Mono"/>
                <a:sym typeface="Roboto Mono"/>
              </a:rPr>
              <a:t> </a:t>
            </a:r>
            <a:r>
              <a:rPr lang="en" sz="2700" dirty="0">
                <a:solidFill>
                  <a:srgbClr val="999999"/>
                </a:solidFill>
                <a:latin typeface="Lucida Console" panose="020B0609040504020204" pitchFamily="49" charset="0"/>
                <a:ea typeface="Roboto Mono"/>
                <a:cs typeface="Roboto Mono"/>
                <a:sym typeface="Roboto Mono"/>
              </a:rPr>
              <a:t>&lt;&lt;</a:t>
            </a:r>
            <a:r>
              <a:rPr lang="en" sz="2700" dirty="0">
                <a:solidFill>
                  <a:schemeClr val="dk1"/>
                </a:solidFill>
                <a:latin typeface="Lucida Console" panose="020B0609040504020204" pitchFamily="49" charset="0"/>
                <a:ea typeface="Roboto Mono"/>
                <a:cs typeface="Roboto Mono"/>
                <a:sym typeface="Roboto Mono"/>
              </a:rPr>
              <a:t> i</a:t>
            </a:r>
            <a:br>
              <a:rPr lang="en" sz="2700" dirty="0">
                <a:solidFill>
                  <a:schemeClr val="dk1"/>
                </a:solidFill>
                <a:latin typeface="Lucida Console" panose="020B0609040504020204" pitchFamily="49" charset="0"/>
                <a:ea typeface="Roboto Mono"/>
                <a:cs typeface="Roboto Mono"/>
                <a:sym typeface="Roboto Mono"/>
              </a:rPr>
            </a:br>
            <a:r>
              <a:rPr lang="en" sz="2700" dirty="0">
                <a:solidFill>
                  <a:schemeClr val="dk1"/>
                </a:solidFill>
                <a:latin typeface="Lucida Console" panose="020B0609040504020204" pitchFamily="49" charset="0"/>
                <a:ea typeface="Roboto Mono"/>
                <a:cs typeface="Roboto Mono"/>
                <a:sym typeface="Roboto Mono"/>
              </a:rPr>
              <a:t>    state </a:t>
            </a:r>
            <a:r>
              <a:rPr lang="en" sz="2700" dirty="0">
                <a:solidFill>
                  <a:srgbClr val="999999"/>
                </a:solidFill>
                <a:latin typeface="Lucida Console" panose="020B0609040504020204" pitchFamily="49" charset="0"/>
                <a:ea typeface="Roboto Mono"/>
                <a:cs typeface="Roboto Mono"/>
                <a:sym typeface="Roboto Mono"/>
              </a:rPr>
              <a:t>^=</a:t>
            </a:r>
            <a:r>
              <a:rPr lang="en" sz="2700" dirty="0">
                <a:solidFill>
                  <a:schemeClr val="dk1"/>
                </a:solidFill>
                <a:latin typeface="Lucida Console" panose="020B0609040504020204" pitchFamily="49" charset="0"/>
                <a:ea typeface="Roboto Mono"/>
                <a:cs typeface="Roboto Mono"/>
                <a:sym typeface="Roboto Mono"/>
              </a:rPr>
              <a:t> </a:t>
            </a:r>
            <a:r>
              <a:rPr lang="en" sz="2700" dirty="0">
                <a:solidFill>
                  <a:srgbClr val="999999"/>
                </a:solidFill>
                <a:latin typeface="Lucida Console" panose="020B0609040504020204" pitchFamily="49" charset="0"/>
                <a:ea typeface="Roboto Mono"/>
                <a:cs typeface="Roboto Mono"/>
                <a:sym typeface="Roboto Mono"/>
              </a:rPr>
              <a:t>(</a:t>
            </a:r>
            <a:r>
              <a:rPr lang="en" sz="2700" dirty="0">
                <a:solidFill>
                  <a:schemeClr val="dk1"/>
                </a:solidFill>
                <a:latin typeface="Lucida Console" panose="020B0609040504020204" pitchFamily="49" charset="0"/>
                <a:ea typeface="Roboto Mono"/>
                <a:cs typeface="Roboto Mono"/>
                <a:sym typeface="Roboto Mono"/>
              </a:rPr>
              <a:t>key </a:t>
            </a:r>
            <a:r>
              <a:rPr lang="en" sz="2700" dirty="0">
                <a:solidFill>
                  <a:srgbClr val="999999"/>
                </a:solidFill>
                <a:latin typeface="Lucida Console" panose="020B0609040504020204" pitchFamily="49" charset="0"/>
                <a:ea typeface="Roboto Mono"/>
                <a:cs typeface="Roboto Mono"/>
                <a:sym typeface="Roboto Mono"/>
              </a:rPr>
              <a:t>&amp;</a:t>
            </a:r>
            <a:r>
              <a:rPr lang="en" sz="2700" dirty="0">
                <a:solidFill>
                  <a:schemeClr val="dk1"/>
                </a:solidFill>
                <a:latin typeface="Lucida Console" panose="020B0609040504020204" pitchFamily="49" charset="0"/>
                <a:ea typeface="Roboto Mono"/>
                <a:cs typeface="Roboto Mono"/>
                <a:sym typeface="Roboto Mono"/>
              </a:rPr>
              <a:t> bit</a:t>
            </a:r>
            <a:r>
              <a:rPr lang="en" sz="2700" dirty="0">
                <a:solidFill>
                  <a:srgbClr val="999999"/>
                </a:solidFill>
                <a:latin typeface="Lucida Console" panose="020B0609040504020204" pitchFamily="49" charset="0"/>
                <a:ea typeface="Roboto Mono"/>
                <a:cs typeface="Roboto Mono"/>
                <a:sym typeface="Roboto Mono"/>
              </a:rPr>
              <a:t>)</a:t>
            </a:r>
            <a:br>
              <a:rPr lang="en" sz="2700" dirty="0">
                <a:solidFill>
                  <a:schemeClr val="dk1"/>
                </a:solidFill>
                <a:latin typeface="Lucida Console" panose="020B0609040504020204" pitchFamily="49" charset="0"/>
                <a:ea typeface="Roboto Mono"/>
                <a:cs typeface="Roboto Mono"/>
                <a:sym typeface="Roboto Mono"/>
              </a:rPr>
            </a:br>
            <a:r>
              <a:rPr lang="en" sz="2700" dirty="0">
                <a:solidFill>
                  <a:srgbClr val="999999"/>
                </a:solidFill>
                <a:latin typeface="Lucida Console" panose="020B0609040504020204" pitchFamily="49" charset="0"/>
                <a:ea typeface="Roboto Mono"/>
                <a:cs typeface="Roboto Mono"/>
                <a:sym typeface="Roboto Mono"/>
              </a:rPr>
              <a:t>}</a:t>
            </a:r>
            <a:br>
              <a:rPr lang="en" sz="2700" dirty="0">
                <a:solidFill>
                  <a:schemeClr val="dk1"/>
                </a:solidFill>
                <a:highlight>
                  <a:srgbClr val="FCE5CD"/>
                </a:highlight>
                <a:latin typeface="Lucida Console" panose="020B0609040504020204" pitchFamily="49" charset="0"/>
                <a:ea typeface="Roboto Mono"/>
                <a:cs typeface="Roboto Mono"/>
                <a:sym typeface="Roboto Mono"/>
              </a:rPr>
            </a:br>
            <a:r>
              <a:rPr lang="en" sz="2700" dirty="0">
                <a:solidFill>
                  <a:srgbClr val="9900FF"/>
                </a:solidFill>
                <a:latin typeface="Lucida Console" panose="020B0609040504020204" pitchFamily="49" charset="0"/>
                <a:ea typeface="Roboto Mono"/>
                <a:cs typeface="Roboto Mono"/>
                <a:sym typeface="Roboto Mono"/>
              </a:rPr>
              <a:t>public </a:t>
            </a:r>
            <a:r>
              <a:rPr lang="en" sz="2700" dirty="0">
                <a:solidFill>
                  <a:schemeClr val="dk1"/>
                </a:solidFill>
                <a:latin typeface="Lucida Console" panose="020B0609040504020204" pitchFamily="49" charset="0"/>
                <a:ea typeface="Roboto Mono"/>
                <a:cs typeface="Roboto Mono"/>
                <a:sym typeface="Roboto Mono"/>
              </a:rPr>
              <a:t>ciphertext = state</a:t>
            </a:r>
            <a:endParaRPr sz="2700" dirty="0">
              <a:solidFill>
                <a:srgbClr val="9900FF"/>
              </a:solidFill>
              <a:latin typeface="Lucida Console" panose="020B0609040504020204" pitchFamily="49" charset="0"/>
              <a:ea typeface="Roboto Mono"/>
              <a:cs typeface="Roboto Mono"/>
              <a:sym typeface="Roboto Mono"/>
            </a:endParaRPr>
          </a:p>
        </p:txBody>
      </p:sp>
      <p:sp>
        <p:nvSpPr>
          <p:cNvPr id="190" name="Google Shape;190;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17</a:t>
            </a:fld>
            <a:endParaRPr/>
          </a:p>
        </p:txBody>
      </p:sp>
    </p:spTree>
    <p:extLst>
      <p:ext uri="{BB962C8B-B14F-4D97-AF65-F5344CB8AC3E}">
        <p14:creationId xmlns:p14="http://schemas.microsoft.com/office/powerpoint/2010/main" val="3900083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Declassification</a:t>
            </a:r>
            <a:endParaRPr/>
          </a:p>
        </p:txBody>
      </p:sp>
      <p:sp>
        <p:nvSpPr>
          <p:cNvPr id="196" name="Google Shape;196;p29"/>
          <p:cNvSpPr txBox="1">
            <a:spLocks noGrp="1"/>
          </p:cNvSpPr>
          <p:nvPr>
            <p:ph type="body" idx="1"/>
          </p:nvPr>
        </p:nvSpPr>
        <p:spPr>
          <a:xfrm>
            <a:off x="311700" y="1152475"/>
            <a:ext cx="8520600" cy="3416400"/>
          </a:xfrm>
          <a:prstGeom prst="rect">
            <a:avLst/>
          </a:prstGeom>
          <a:ln>
            <a:noFill/>
          </a:ln>
        </p:spPr>
        <p:txBody>
          <a:bodyPr spcFirstLastPara="1" wrap="square" lIns="91425" tIns="91425" rIns="91425" bIns="91425" anchor="t" anchorCtr="0">
            <a:noAutofit/>
          </a:bodyPr>
          <a:lstStyle/>
          <a:p>
            <a:pPr marL="0" lvl="0" indent="0" algn="l" rtl="0">
              <a:lnSpc>
                <a:spcPct val="95000"/>
              </a:lnSpc>
              <a:spcBef>
                <a:spcPts val="0"/>
              </a:spcBef>
              <a:spcAft>
                <a:spcPts val="1200"/>
              </a:spcAft>
              <a:buSzPts val="275"/>
              <a:buNone/>
            </a:pPr>
            <a:r>
              <a:rPr lang="en" sz="2700" dirty="0">
                <a:solidFill>
                  <a:srgbClr val="9900FF"/>
                </a:solidFill>
                <a:latin typeface="Lucida Console" panose="020B0609040504020204" pitchFamily="49" charset="0"/>
                <a:ea typeface="Roboto Mono"/>
                <a:cs typeface="Roboto Mono"/>
                <a:sym typeface="Roboto Mono"/>
              </a:rPr>
              <a:t>secret</a:t>
            </a:r>
            <a:r>
              <a:rPr lang="en" sz="2700" dirty="0">
                <a:solidFill>
                  <a:schemeClr val="dk1"/>
                </a:solidFill>
                <a:latin typeface="Lucida Console" panose="020B0609040504020204" pitchFamily="49" charset="0"/>
                <a:ea typeface="Roboto Mono"/>
                <a:cs typeface="Roboto Mono"/>
                <a:sym typeface="Roboto Mono"/>
              </a:rPr>
              <a:t> key = ...</a:t>
            </a:r>
            <a:br>
              <a:rPr lang="en" sz="2700" u="sng" dirty="0">
                <a:solidFill>
                  <a:srgbClr val="9900FF"/>
                </a:solidFill>
                <a:latin typeface="Lucida Console" panose="020B0609040504020204" pitchFamily="49" charset="0"/>
                <a:ea typeface="Roboto Mono"/>
                <a:cs typeface="Roboto Mono"/>
                <a:sym typeface="Roboto Mono"/>
              </a:rPr>
            </a:br>
            <a:r>
              <a:rPr lang="en" sz="2700" dirty="0">
                <a:solidFill>
                  <a:srgbClr val="9900FF"/>
                </a:solidFill>
                <a:latin typeface="Lucida Console" panose="020B0609040504020204" pitchFamily="49" charset="0"/>
                <a:ea typeface="Roboto Mono"/>
                <a:cs typeface="Roboto Mono"/>
                <a:sym typeface="Roboto Mono"/>
              </a:rPr>
              <a:t>secret</a:t>
            </a:r>
            <a:r>
              <a:rPr lang="en" sz="2700" dirty="0">
                <a:solidFill>
                  <a:srgbClr val="4A86E8"/>
                </a:solidFill>
                <a:latin typeface="Lucida Console" panose="020B0609040504020204" pitchFamily="49" charset="0"/>
                <a:ea typeface="Roboto Mono"/>
                <a:cs typeface="Roboto Mono"/>
                <a:sym typeface="Roboto Mono"/>
              </a:rPr>
              <a:t> </a:t>
            </a:r>
            <a:r>
              <a:rPr lang="en" sz="2700" dirty="0">
                <a:solidFill>
                  <a:schemeClr val="dk1"/>
                </a:solidFill>
                <a:latin typeface="Lucida Console" panose="020B0609040504020204" pitchFamily="49" charset="0"/>
                <a:ea typeface="Roboto Mono"/>
                <a:cs typeface="Roboto Mono"/>
                <a:sym typeface="Roboto Mono"/>
              </a:rPr>
              <a:t>state </a:t>
            </a:r>
            <a:r>
              <a:rPr lang="en" sz="2700" dirty="0">
                <a:solidFill>
                  <a:srgbClr val="999999"/>
                </a:solidFill>
                <a:latin typeface="Lucida Console" panose="020B0609040504020204" pitchFamily="49" charset="0"/>
                <a:ea typeface="Roboto Mono"/>
                <a:cs typeface="Roboto Mono"/>
                <a:sym typeface="Roboto Mono"/>
              </a:rPr>
              <a:t>=</a:t>
            </a:r>
            <a:r>
              <a:rPr lang="en" sz="2700" dirty="0">
                <a:solidFill>
                  <a:schemeClr val="dk1"/>
                </a:solidFill>
                <a:latin typeface="Lucida Console" panose="020B0609040504020204" pitchFamily="49" charset="0"/>
                <a:ea typeface="Roboto Mono"/>
                <a:cs typeface="Roboto Mono"/>
                <a:sym typeface="Roboto Mono"/>
              </a:rPr>
              <a:t> message</a:t>
            </a:r>
            <a:br>
              <a:rPr lang="en" sz="2700" dirty="0">
                <a:solidFill>
                  <a:schemeClr val="dk1"/>
                </a:solidFill>
                <a:latin typeface="Lucida Console" panose="020B0609040504020204" pitchFamily="49" charset="0"/>
                <a:ea typeface="Roboto Mono"/>
                <a:cs typeface="Roboto Mono"/>
                <a:sym typeface="Roboto Mono"/>
              </a:rPr>
            </a:br>
            <a:r>
              <a:rPr lang="en" sz="2700" dirty="0">
                <a:solidFill>
                  <a:srgbClr val="4A86E8"/>
                </a:solidFill>
                <a:latin typeface="Lucida Console" panose="020B0609040504020204" pitchFamily="49" charset="0"/>
                <a:ea typeface="Roboto Mono"/>
                <a:cs typeface="Roboto Mono"/>
                <a:sym typeface="Roboto Mono"/>
              </a:rPr>
              <a:t>for </a:t>
            </a:r>
            <a:r>
              <a:rPr lang="en" sz="2700" dirty="0">
                <a:solidFill>
                  <a:srgbClr val="999999"/>
                </a:solidFill>
                <a:latin typeface="Lucida Console" panose="020B0609040504020204" pitchFamily="49" charset="0"/>
                <a:ea typeface="Roboto Mono"/>
                <a:cs typeface="Roboto Mono"/>
                <a:sym typeface="Roboto Mono"/>
              </a:rPr>
              <a:t>(</a:t>
            </a:r>
            <a:r>
              <a:rPr lang="en" sz="2700" dirty="0">
                <a:solidFill>
                  <a:schemeClr val="dk1"/>
                </a:solidFill>
                <a:latin typeface="Lucida Console" panose="020B0609040504020204" pitchFamily="49" charset="0"/>
                <a:ea typeface="Roboto Mono"/>
                <a:cs typeface="Roboto Mono"/>
                <a:sym typeface="Roboto Mono"/>
              </a:rPr>
              <a:t>i </a:t>
            </a:r>
            <a:r>
              <a:rPr lang="en" sz="2700" dirty="0">
                <a:solidFill>
                  <a:srgbClr val="4A86E8"/>
                </a:solidFill>
                <a:latin typeface="Lucida Console" panose="020B0609040504020204" pitchFamily="49" charset="0"/>
                <a:ea typeface="Roboto Mono"/>
                <a:cs typeface="Roboto Mono"/>
                <a:sym typeface="Roboto Mono"/>
              </a:rPr>
              <a:t>from </a:t>
            </a:r>
            <a:r>
              <a:rPr lang="en" sz="2700" dirty="0">
                <a:solidFill>
                  <a:srgbClr val="C53929"/>
                </a:solidFill>
                <a:latin typeface="Lucida Console" panose="020B0609040504020204" pitchFamily="49" charset="0"/>
                <a:ea typeface="Roboto Mono"/>
                <a:cs typeface="Roboto Mono"/>
                <a:sym typeface="Roboto Mono"/>
              </a:rPr>
              <a:t>0</a:t>
            </a:r>
            <a:r>
              <a:rPr lang="en" sz="2700" dirty="0">
                <a:solidFill>
                  <a:schemeClr val="dk1"/>
                </a:solidFill>
                <a:latin typeface="Lucida Console" panose="020B0609040504020204" pitchFamily="49" charset="0"/>
                <a:ea typeface="Roboto Mono"/>
                <a:cs typeface="Roboto Mono"/>
                <a:sym typeface="Roboto Mono"/>
              </a:rPr>
              <a:t> </a:t>
            </a:r>
            <a:r>
              <a:rPr lang="en" sz="2700" dirty="0">
                <a:solidFill>
                  <a:srgbClr val="4A86E8"/>
                </a:solidFill>
                <a:latin typeface="Lucida Console" panose="020B0609040504020204" pitchFamily="49" charset="0"/>
                <a:ea typeface="Roboto Mono"/>
                <a:cs typeface="Roboto Mono"/>
                <a:sym typeface="Roboto Mono"/>
              </a:rPr>
              <a:t>to </a:t>
            </a:r>
            <a:r>
              <a:rPr lang="en" sz="2700" dirty="0">
                <a:solidFill>
                  <a:srgbClr val="C53929"/>
                </a:solidFill>
                <a:latin typeface="Lucida Console" panose="020B0609040504020204" pitchFamily="49" charset="0"/>
                <a:ea typeface="Roboto Mono"/>
                <a:cs typeface="Roboto Mono"/>
                <a:sym typeface="Roboto Mono"/>
              </a:rPr>
              <a:t>8</a:t>
            </a:r>
            <a:r>
              <a:rPr lang="en" sz="2700" dirty="0">
                <a:solidFill>
                  <a:srgbClr val="999999"/>
                </a:solidFill>
                <a:latin typeface="Lucida Console" panose="020B0609040504020204" pitchFamily="49" charset="0"/>
                <a:ea typeface="Roboto Mono"/>
                <a:cs typeface="Roboto Mono"/>
                <a:sym typeface="Roboto Mono"/>
              </a:rPr>
              <a:t>) {</a:t>
            </a:r>
            <a:br>
              <a:rPr lang="en" sz="2700" dirty="0">
                <a:solidFill>
                  <a:schemeClr val="dk1"/>
                </a:solidFill>
                <a:latin typeface="Lucida Console" panose="020B0609040504020204" pitchFamily="49" charset="0"/>
                <a:ea typeface="Roboto Mono"/>
                <a:cs typeface="Roboto Mono"/>
                <a:sym typeface="Roboto Mono"/>
              </a:rPr>
            </a:br>
            <a:r>
              <a:rPr lang="en" sz="2700" dirty="0">
                <a:solidFill>
                  <a:schemeClr val="dk1"/>
                </a:solidFill>
                <a:latin typeface="Lucida Console" panose="020B0609040504020204" pitchFamily="49" charset="0"/>
                <a:ea typeface="Roboto Mono"/>
                <a:cs typeface="Roboto Mono"/>
                <a:sym typeface="Roboto Mono"/>
              </a:rPr>
              <a:t>    </a:t>
            </a:r>
            <a:r>
              <a:rPr lang="en" sz="2700" dirty="0">
                <a:solidFill>
                  <a:srgbClr val="9900FF"/>
                </a:solidFill>
                <a:latin typeface="Lucida Console" panose="020B0609040504020204" pitchFamily="49" charset="0"/>
                <a:ea typeface="Roboto Mono"/>
                <a:cs typeface="Roboto Mono"/>
                <a:sym typeface="Roboto Mono"/>
              </a:rPr>
              <a:t>public </a:t>
            </a:r>
            <a:r>
              <a:rPr lang="en" sz="2700" dirty="0">
                <a:solidFill>
                  <a:schemeClr val="dk1"/>
                </a:solidFill>
                <a:latin typeface="Lucida Console" panose="020B0609040504020204" pitchFamily="49" charset="0"/>
                <a:ea typeface="Roboto Mono"/>
                <a:cs typeface="Roboto Mono"/>
                <a:sym typeface="Roboto Mono"/>
              </a:rPr>
              <a:t>bit = </a:t>
            </a:r>
            <a:r>
              <a:rPr lang="en" sz="2700" dirty="0">
                <a:solidFill>
                  <a:srgbClr val="C53929"/>
                </a:solidFill>
                <a:latin typeface="Lucida Console" panose="020B0609040504020204" pitchFamily="49" charset="0"/>
                <a:ea typeface="Roboto Mono"/>
                <a:cs typeface="Roboto Mono"/>
                <a:sym typeface="Roboto Mono"/>
              </a:rPr>
              <a:t>1</a:t>
            </a:r>
            <a:r>
              <a:rPr lang="en" sz="2700" dirty="0">
                <a:solidFill>
                  <a:schemeClr val="dk1"/>
                </a:solidFill>
                <a:latin typeface="Lucida Console" panose="020B0609040504020204" pitchFamily="49" charset="0"/>
                <a:ea typeface="Roboto Mono"/>
                <a:cs typeface="Roboto Mono"/>
                <a:sym typeface="Roboto Mono"/>
              </a:rPr>
              <a:t> </a:t>
            </a:r>
            <a:r>
              <a:rPr lang="en" sz="2700" dirty="0">
                <a:solidFill>
                  <a:srgbClr val="999999"/>
                </a:solidFill>
                <a:latin typeface="Lucida Console" panose="020B0609040504020204" pitchFamily="49" charset="0"/>
                <a:ea typeface="Roboto Mono"/>
                <a:cs typeface="Roboto Mono"/>
                <a:sym typeface="Roboto Mono"/>
              </a:rPr>
              <a:t>&lt;&lt;</a:t>
            </a:r>
            <a:r>
              <a:rPr lang="en" sz="2700" dirty="0">
                <a:solidFill>
                  <a:schemeClr val="dk1"/>
                </a:solidFill>
                <a:latin typeface="Lucida Console" panose="020B0609040504020204" pitchFamily="49" charset="0"/>
                <a:ea typeface="Roboto Mono"/>
                <a:cs typeface="Roboto Mono"/>
                <a:sym typeface="Roboto Mono"/>
              </a:rPr>
              <a:t> i</a:t>
            </a:r>
            <a:br>
              <a:rPr lang="en" sz="2700" dirty="0">
                <a:solidFill>
                  <a:schemeClr val="dk1"/>
                </a:solidFill>
                <a:latin typeface="Lucida Console" panose="020B0609040504020204" pitchFamily="49" charset="0"/>
                <a:ea typeface="Roboto Mono"/>
                <a:cs typeface="Roboto Mono"/>
                <a:sym typeface="Roboto Mono"/>
              </a:rPr>
            </a:br>
            <a:r>
              <a:rPr lang="en" sz="2700" dirty="0">
                <a:solidFill>
                  <a:schemeClr val="dk1"/>
                </a:solidFill>
                <a:latin typeface="Lucida Console" panose="020B0609040504020204" pitchFamily="49" charset="0"/>
                <a:ea typeface="Roboto Mono"/>
                <a:cs typeface="Roboto Mono"/>
                <a:sym typeface="Roboto Mono"/>
              </a:rPr>
              <a:t>    state </a:t>
            </a:r>
            <a:r>
              <a:rPr lang="en" sz="2700" dirty="0">
                <a:solidFill>
                  <a:srgbClr val="999999"/>
                </a:solidFill>
                <a:latin typeface="Lucida Console" panose="020B0609040504020204" pitchFamily="49" charset="0"/>
                <a:ea typeface="Roboto Mono"/>
                <a:cs typeface="Roboto Mono"/>
                <a:sym typeface="Roboto Mono"/>
              </a:rPr>
              <a:t>^=</a:t>
            </a:r>
            <a:r>
              <a:rPr lang="en" sz="2700" dirty="0">
                <a:solidFill>
                  <a:schemeClr val="dk1"/>
                </a:solidFill>
                <a:latin typeface="Lucida Console" panose="020B0609040504020204" pitchFamily="49" charset="0"/>
                <a:ea typeface="Roboto Mono"/>
                <a:cs typeface="Roboto Mono"/>
                <a:sym typeface="Roboto Mono"/>
              </a:rPr>
              <a:t> </a:t>
            </a:r>
            <a:r>
              <a:rPr lang="en" sz="2700" dirty="0">
                <a:solidFill>
                  <a:srgbClr val="999999"/>
                </a:solidFill>
                <a:latin typeface="Lucida Console" panose="020B0609040504020204" pitchFamily="49" charset="0"/>
                <a:ea typeface="Roboto Mono"/>
                <a:cs typeface="Roboto Mono"/>
                <a:sym typeface="Roboto Mono"/>
              </a:rPr>
              <a:t>(</a:t>
            </a:r>
            <a:r>
              <a:rPr lang="en" sz="2700" dirty="0">
                <a:solidFill>
                  <a:schemeClr val="dk1"/>
                </a:solidFill>
                <a:latin typeface="Lucida Console" panose="020B0609040504020204" pitchFamily="49" charset="0"/>
                <a:ea typeface="Roboto Mono"/>
                <a:cs typeface="Roboto Mono"/>
                <a:sym typeface="Roboto Mono"/>
              </a:rPr>
              <a:t>key </a:t>
            </a:r>
            <a:r>
              <a:rPr lang="en" sz="2700" dirty="0">
                <a:solidFill>
                  <a:srgbClr val="999999"/>
                </a:solidFill>
                <a:latin typeface="Lucida Console" panose="020B0609040504020204" pitchFamily="49" charset="0"/>
                <a:ea typeface="Roboto Mono"/>
                <a:cs typeface="Roboto Mono"/>
                <a:sym typeface="Roboto Mono"/>
              </a:rPr>
              <a:t>&amp;</a:t>
            </a:r>
            <a:r>
              <a:rPr lang="en" sz="2700" dirty="0">
                <a:solidFill>
                  <a:schemeClr val="dk1"/>
                </a:solidFill>
                <a:latin typeface="Lucida Console" panose="020B0609040504020204" pitchFamily="49" charset="0"/>
                <a:ea typeface="Roboto Mono"/>
                <a:cs typeface="Roboto Mono"/>
                <a:sym typeface="Roboto Mono"/>
              </a:rPr>
              <a:t> bit</a:t>
            </a:r>
            <a:r>
              <a:rPr lang="en" sz="2700" dirty="0">
                <a:solidFill>
                  <a:srgbClr val="999999"/>
                </a:solidFill>
                <a:latin typeface="Lucida Console" panose="020B0609040504020204" pitchFamily="49" charset="0"/>
                <a:ea typeface="Roboto Mono"/>
                <a:cs typeface="Roboto Mono"/>
                <a:sym typeface="Roboto Mono"/>
              </a:rPr>
              <a:t>)</a:t>
            </a:r>
            <a:br>
              <a:rPr lang="en" sz="2700" dirty="0">
                <a:solidFill>
                  <a:schemeClr val="dk1"/>
                </a:solidFill>
                <a:latin typeface="Lucida Console" panose="020B0609040504020204" pitchFamily="49" charset="0"/>
                <a:ea typeface="Roboto Mono"/>
                <a:cs typeface="Roboto Mono"/>
                <a:sym typeface="Roboto Mono"/>
              </a:rPr>
            </a:br>
            <a:r>
              <a:rPr lang="en" sz="2700" dirty="0">
                <a:solidFill>
                  <a:srgbClr val="999999"/>
                </a:solidFill>
                <a:latin typeface="Lucida Console" panose="020B0609040504020204" pitchFamily="49" charset="0"/>
                <a:ea typeface="Roboto Mono"/>
                <a:cs typeface="Roboto Mono"/>
                <a:sym typeface="Roboto Mono"/>
              </a:rPr>
              <a:t>}</a:t>
            </a:r>
            <a:br>
              <a:rPr lang="en" sz="2700" dirty="0">
                <a:solidFill>
                  <a:schemeClr val="dk1"/>
                </a:solidFill>
                <a:highlight>
                  <a:srgbClr val="FCE5CD"/>
                </a:highlight>
                <a:latin typeface="Lucida Console" panose="020B0609040504020204" pitchFamily="49" charset="0"/>
                <a:ea typeface="Roboto Mono"/>
                <a:cs typeface="Roboto Mono"/>
                <a:sym typeface="Roboto Mono"/>
              </a:rPr>
            </a:br>
            <a:r>
              <a:rPr lang="en" sz="2700" dirty="0">
                <a:solidFill>
                  <a:srgbClr val="9900FF"/>
                </a:solidFill>
                <a:latin typeface="Lucida Console" panose="020B0609040504020204" pitchFamily="49" charset="0"/>
                <a:ea typeface="Roboto Mono"/>
                <a:cs typeface="Roboto Mono"/>
                <a:sym typeface="Roboto Mono"/>
              </a:rPr>
              <a:t>public </a:t>
            </a:r>
            <a:r>
              <a:rPr lang="en" sz="2700" dirty="0">
                <a:solidFill>
                  <a:schemeClr val="dk1"/>
                </a:solidFill>
                <a:highlight>
                  <a:srgbClr val="FF0000"/>
                </a:highlight>
                <a:latin typeface="Lucida Console" panose="020B0609040504020204" pitchFamily="49" charset="0"/>
                <a:ea typeface="Roboto Mono"/>
                <a:cs typeface="Roboto Mono"/>
                <a:sym typeface="Roboto Mono"/>
              </a:rPr>
              <a:t>ciphertext = state</a:t>
            </a:r>
            <a:endParaRPr sz="2700" dirty="0">
              <a:solidFill>
                <a:srgbClr val="9900FF"/>
              </a:solidFill>
              <a:highlight>
                <a:srgbClr val="FF0000"/>
              </a:highlight>
              <a:latin typeface="Lucida Console" panose="020B0609040504020204" pitchFamily="49" charset="0"/>
              <a:ea typeface="Roboto Mono"/>
              <a:cs typeface="Roboto Mono"/>
              <a:sym typeface="Roboto Mono"/>
            </a:endParaRPr>
          </a:p>
        </p:txBody>
      </p:sp>
      <p:sp>
        <p:nvSpPr>
          <p:cNvPr id="197" name="Google Shape;197;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Declassification</a:t>
            </a:r>
            <a:endParaRPr/>
          </a:p>
        </p:txBody>
      </p:sp>
      <p:sp>
        <p:nvSpPr>
          <p:cNvPr id="203" name="Google Shape;203;p30"/>
          <p:cNvSpPr txBox="1">
            <a:spLocks noGrp="1"/>
          </p:cNvSpPr>
          <p:nvPr>
            <p:ph type="body" idx="1"/>
          </p:nvPr>
        </p:nvSpPr>
        <p:spPr>
          <a:xfrm>
            <a:off x="311700" y="1152475"/>
            <a:ext cx="8520600" cy="3416400"/>
          </a:xfrm>
          <a:prstGeom prst="rect">
            <a:avLst/>
          </a:prstGeom>
          <a:ln>
            <a:noFill/>
          </a:ln>
        </p:spPr>
        <p:txBody>
          <a:bodyPr spcFirstLastPara="1" wrap="square" lIns="91425" tIns="91425" rIns="91425" bIns="91425" anchor="t" anchorCtr="0">
            <a:noAutofit/>
          </a:bodyPr>
          <a:lstStyle/>
          <a:p>
            <a:pPr marL="0" lvl="0" indent="0" algn="l" rtl="0">
              <a:lnSpc>
                <a:spcPct val="95000"/>
              </a:lnSpc>
              <a:spcBef>
                <a:spcPts val="0"/>
              </a:spcBef>
              <a:spcAft>
                <a:spcPts val="1200"/>
              </a:spcAft>
              <a:buSzPts val="275"/>
              <a:buNone/>
            </a:pPr>
            <a:r>
              <a:rPr lang="en" sz="2700" dirty="0">
                <a:solidFill>
                  <a:srgbClr val="9900FF"/>
                </a:solidFill>
                <a:latin typeface="Lucida Console" panose="020B0609040504020204" pitchFamily="49" charset="0"/>
                <a:ea typeface="Roboto Mono"/>
                <a:cs typeface="Roboto Mono"/>
                <a:sym typeface="Roboto Mono"/>
              </a:rPr>
              <a:t>secret</a:t>
            </a:r>
            <a:r>
              <a:rPr lang="en" sz="2700" dirty="0">
                <a:solidFill>
                  <a:schemeClr val="dk1"/>
                </a:solidFill>
                <a:latin typeface="Lucida Console" panose="020B0609040504020204" pitchFamily="49" charset="0"/>
                <a:ea typeface="Roboto Mono"/>
                <a:cs typeface="Roboto Mono"/>
                <a:sym typeface="Roboto Mono"/>
              </a:rPr>
              <a:t> key = ...</a:t>
            </a:r>
            <a:br>
              <a:rPr lang="en" sz="2700" u="sng" dirty="0">
                <a:solidFill>
                  <a:srgbClr val="9900FF"/>
                </a:solidFill>
                <a:latin typeface="Lucida Console" panose="020B0609040504020204" pitchFamily="49" charset="0"/>
                <a:ea typeface="Roboto Mono"/>
                <a:cs typeface="Roboto Mono"/>
                <a:sym typeface="Roboto Mono"/>
              </a:rPr>
            </a:br>
            <a:r>
              <a:rPr lang="en" sz="2700" dirty="0">
                <a:solidFill>
                  <a:srgbClr val="9900FF"/>
                </a:solidFill>
                <a:latin typeface="Lucida Console" panose="020B0609040504020204" pitchFamily="49" charset="0"/>
                <a:ea typeface="Roboto Mono"/>
                <a:cs typeface="Roboto Mono"/>
                <a:sym typeface="Roboto Mono"/>
              </a:rPr>
              <a:t>secret</a:t>
            </a:r>
            <a:r>
              <a:rPr lang="en" sz="2700" dirty="0">
                <a:solidFill>
                  <a:srgbClr val="4A86E8"/>
                </a:solidFill>
                <a:latin typeface="Lucida Console" panose="020B0609040504020204" pitchFamily="49" charset="0"/>
                <a:ea typeface="Roboto Mono"/>
                <a:cs typeface="Roboto Mono"/>
                <a:sym typeface="Roboto Mono"/>
              </a:rPr>
              <a:t> </a:t>
            </a:r>
            <a:r>
              <a:rPr lang="en" sz="2700" dirty="0">
                <a:solidFill>
                  <a:schemeClr val="dk1"/>
                </a:solidFill>
                <a:latin typeface="Lucida Console" panose="020B0609040504020204" pitchFamily="49" charset="0"/>
                <a:ea typeface="Roboto Mono"/>
                <a:cs typeface="Roboto Mono"/>
                <a:sym typeface="Roboto Mono"/>
              </a:rPr>
              <a:t>state </a:t>
            </a:r>
            <a:r>
              <a:rPr lang="en" sz="2700" dirty="0">
                <a:solidFill>
                  <a:srgbClr val="999999"/>
                </a:solidFill>
                <a:latin typeface="Lucida Console" panose="020B0609040504020204" pitchFamily="49" charset="0"/>
                <a:ea typeface="Roboto Mono"/>
                <a:cs typeface="Roboto Mono"/>
                <a:sym typeface="Roboto Mono"/>
              </a:rPr>
              <a:t>=</a:t>
            </a:r>
            <a:r>
              <a:rPr lang="en" sz="2700" dirty="0">
                <a:solidFill>
                  <a:schemeClr val="dk1"/>
                </a:solidFill>
                <a:latin typeface="Lucida Console" panose="020B0609040504020204" pitchFamily="49" charset="0"/>
                <a:ea typeface="Roboto Mono"/>
                <a:cs typeface="Roboto Mono"/>
                <a:sym typeface="Roboto Mono"/>
              </a:rPr>
              <a:t> message</a:t>
            </a:r>
            <a:br>
              <a:rPr lang="en" sz="2700" dirty="0">
                <a:solidFill>
                  <a:schemeClr val="dk1"/>
                </a:solidFill>
                <a:latin typeface="Lucida Console" panose="020B0609040504020204" pitchFamily="49" charset="0"/>
                <a:ea typeface="Roboto Mono"/>
                <a:cs typeface="Roboto Mono"/>
                <a:sym typeface="Roboto Mono"/>
              </a:rPr>
            </a:br>
            <a:r>
              <a:rPr lang="en" sz="2700" dirty="0">
                <a:solidFill>
                  <a:srgbClr val="4A86E8"/>
                </a:solidFill>
                <a:latin typeface="Lucida Console" panose="020B0609040504020204" pitchFamily="49" charset="0"/>
                <a:ea typeface="Roboto Mono"/>
                <a:cs typeface="Roboto Mono"/>
                <a:sym typeface="Roboto Mono"/>
              </a:rPr>
              <a:t>for </a:t>
            </a:r>
            <a:r>
              <a:rPr lang="en" sz="2700" dirty="0">
                <a:solidFill>
                  <a:srgbClr val="999999"/>
                </a:solidFill>
                <a:latin typeface="Lucida Console" panose="020B0609040504020204" pitchFamily="49" charset="0"/>
                <a:ea typeface="Roboto Mono"/>
                <a:cs typeface="Roboto Mono"/>
                <a:sym typeface="Roboto Mono"/>
              </a:rPr>
              <a:t>(</a:t>
            </a:r>
            <a:r>
              <a:rPr lang="en" sz="2700" dirty="0">
                <a:solidFill>
                  <a:schemeClr val="dk1"/>
                </a:solidFill>
                <a:latin typeface="Lucida Console" panose="020B0609040504020204" pitchFamily="49" charset="0"/>
                <a:ea typeface="Roboto Mono"/>
                <a:cs typeface="Roboto Mono"/>
                <a:sym typeface="Roboto Mono"/>
              </a:rPr>
              <a:t>i </a:t>
            </a:r>
            <a:r>
              <a:rPr lang="en" sz="2700" dirty="0">
                <a:solidFill>
                  <a:srgbClr val="4A86E8"/>
                </a:solidFill>
                <a:latin typeface="Lucida Console" panose="020B0609040504020204" pitchFamily="49" charset="0"/>
                <a:ea typeface="Roboto Mono"/>
                <a:cs typeface="Roboto Mono"/>
                <a:sym typeface="Roboto Mono"/>
              </a:rPr>
              <a:t>from </a:t>
            </a:r>
            <a:r>
              <a:rPr lang="en" sz="2700" dirty="0">
                <a:solidFill>
                  <a:srgbClr val="C53929"/>
                </a:solidFill>
                <a:latin typeface="Lucida Console" panose="020B0609040504020204" pitchFamily="49" charset="0"/>
                <a:ea typeface="Roboto Mono"/>
                <a:cs typeface="Roboto Mono"/>
                <a:sym typeface="Roboto Mono"/>
              </a:rPr>
              <a:t>0</a:t>
            </a:r>
            <a:r>
              <a:rPr lang="en" sz="2700" dirty="0">
                <a:solidFill>
                  <a:schemeClr val="dk1"/>
                </a:solidFill>
                <a:latin typeface="Lucida Console" panose="020B0609040504020204" pitchFamily="49" charset="0"/>
                <a:ea typeface="Roboto Mono"/>
                <a:cs typeface="Roboto Mono"/>
                <a:sym typeface="Roboto Mono"/>
              </a:rPr>
              <a:t> </a:t>
            </a:r>
            <a:r>
              <a:rPr lang="en" sz="2700" dirty="0">
                <a:solidFill>
                  <a:srgbClr val="4A86E8"/>
                </a:solidFill>
                <a:latin typeface="Lucida Console" panose="020B0609040504020204" pitchFamily="49" charset="0"/>
                <a:ea typeface="Roboto Mono"/>
                <a:cs typeface="Roboto Mono"/>
                <a:sym typeface="Roboto Mono"/>
              </a:rPr>
              <a:t>to </a:t>
            </a:r>
            <a:r>
              <a:rPr lang="en" sz="2700" dirty="0">
                <a:solidFill>
                  <a:srgbClr val="C53929"/>
                </a:solidFill>
                <a:latin typeface="Lucida Console" panose="020B0609040504020204" pitchFamily="49" charset="0"/>
                <a:ea typeface="Roboto Mono"/>
                <a:cs typeface="Roboto Mono"/>
                <a:sym typeface="Roboto Mono"/>
              </a:rPr>
              <a:t>8</a:t>
            </a:r>
            <a:r>
              <a:rPr lang="en" sz="2700" dirty="0">
                <a:solidFill>
                  <a:srgbClr val="999999"/>
                </a:solidFill>
                <a:latin typeface="Lucida Console" panose="020B0609040504020204" pitchFamily="49" charset="0"/>
                <a:ea typeface="Roboto Mono"/>
                <a:cs typeface="Roboto Mono"/>
                <a:sym typeface="Roboto Mono"/>
              </a:rPr>
              <a:t>) {</a:t>
            </a:r>
            <a:br>
              <a:rPr lang="en" sz="2700" dirty="0">
                <a:solidFill>
                  <a:schemeClr val="dk1"/>
                </a:solidFill>
                <a:latin typeface="Lucida Console" panose="020B0609040504020204" pitchFamily="49" charset="0"/>
                <a:ea typeface="Roboto Mono"/>
                <a:cs typeface="Roboto Mono"/>
                <a:sym typeface="Roboto Mono"/>
              </a:rPr>
            </a:br>
            <a:r>
              <a:rPr lang="en" sz="2700" dirty="0">
                <a:solidFill>
                  <a:schemeClr val="dk1"/>
                </a:solidFill>
                <a:latin typeface="Lucida Console" panose="020B0609040504020204" pitchFamily="49" charset="0"/>
                <a:ea typeface="Roboto Mono"/>
                <a:cs typeface="Roboto Mono"/>
                <a:sym typeface="Roboto Mono"/>
              </a:rPr>
              <a:t>    </a:t>
            </a:r>
            <a:r>
              <a:rPr lang="en" sz="2700" dirty="0">
                <a:solidFill>
                  <a:srgbClr val="9900FF"/>
                </a:solidFill>
                <a:latin typeface="Lucida Console" panose="020B0609040504020204" pitchFamily="49" charset="0"/>
                <a:ea typeface="Roboto Mono"/>
                <a:cs typeface="Roboto Mono"/>
                <a:sym typeface="Roboto Mono"/>
              </a:rPr>
              <a:t>public </a:t>
            </a:r>
            <a:r>
              <a:rPr lang="en" sz="2700" dirty="0">
                <a:solidFill>
                  <a:schemeClr val="dk1"/>
                </a:solidFill>
                <a:latin typeface="Lucida Console" panose="020B0609040504020204" pitchFamily="49" charset="0"/>
                <a:ea typeface="Roboto Mono"/>
                <a:cs typeface="Roboto Mono"/>
                <a:sym typeface="Roboto Mono"/>
              </a:rPr>
              <a:t>bit = </a:t>
            </a:r>
            <a:r>
              <a:rPr lang="en" sz="2700" dirty="0">
                <a:solidFill>
                  <a:srgbClr val="C53929"/>
                </a:solidFill>
                <a:latin typeface="Lucida Console" panose="020B0609040504020204" pitchFamily="49" charset="0"/>
                <a:ea typeface="Roboto Mono"/>
                <a:cs typeface="Roboto Mono"/>
                <a:sym typeface="Roboto Mono"/>
              </a:rPr>
              <a:t>1</a:t>
            </a:r>
            <a:r>
              <a:rPr lang="en" sz="2700" dirty="0">
                <a:solidFill>
                  <a:schemeClr val="dk1"/>
                </a:solidFill>
                <a:latin typeface="Lucida Console" panose="020B0609040504020204" pitchFamily="49" charset="0"/>
                <a:ea typeface="Roboto Mono"/>
                <a:cs typeface="Roboto Mono"/>
                <a:sym typeface="Roboto Mono"/>
              </a:rPr>
              <a:t> </a:t>
            </a:r>
            <a:r>
              <a:rPr lang="en" sz="2700" dirty="0">
                <a:solidFill>
                  <a:srgbClr val="999999"/>
                </a:solidFill>
                <a:latin typeface="Lucida Console" panose="020B0609040504020204" pitchFamily="49" charset="0"/>
                <a:ea typeface="Roboto Mono"/>
                <a:cs typeface="Roboto Mono"/>
                <a:sym typeface="Roboto Mono"/>
              </a:rPr>
              <a:t>&lt;&lt;</a:t>
            </a:r>
            <a:r>
              <a:rPr lang="en" sz="2700" dirty="0">
                <a:solidFill>
                  <a:schemeClr val="dk1"/>
                </a:solidFill>
                <a:latin typeface="Lucida Console" panose="020B0609040504020204" pitchFamily="49" charset="0"/>
                <a:ea typeface="Roboto Mono"/>
                <a:cs typeface="Roboto Mono"/>
                <a:sym typeface="Roboto Mono"/>
              </a:rPr>
              <a:t> i</a:t>
            </a:r>
            <a:br>
              <a:rPr lang="en" sz="2700" dirty="0">
                <a:solidFill>
                  <a:schemeClr val="dk1"/>
                </a:solidFill>
                <a:latin typeface="Lucida Console" panose="020B0609040504020204" pitchFamily="49" charset="0"/>
                <a:ea typeface="Roboto Mono"/>
                <a:cs typeface="Roboto Mono"/>
                <a:sym typeface="Roboto Mono"/>
              </a:rPr>
            </a:br>
            <a:r>
              <a:rPr lang="en" sz="2700" dirty="0">
                <a:solidFill>
                  <a:schemeClr val="dk1"/>
                </a:solidFill>
                <a:latin typeface="Lucida Console" panose="020B0609040504020204" pitchFamily="49" charset="0"/>
                <a:ea typeface="Roboto Mono"/>
                <a:cs typeface="Roboto Mono"/>
                <a:sym typeface="Roboto Mono"/>
              </a:rPr>
              <a:t>    state </a:t>
            </a:r>
            <a:r>
              <a:rPr lang="en" sz="2700" dirty="0">
                <a:solidFill>
                  <a:srgbClr val="999999"/>
                </a:solidFill>
                <a:latin typeface="Lucida Console" panose="020B0609040504020204" pitchFamily="49" charset="0"/>
                <a:ea typeface="Roboto Mono"/>
                <a:cs typeface="Roboto Mono"/>
                <a:sym typeface="Roboto Mono"/>
              </a:rPr>
              <a:t>^=</a:t>
            </a:r>
            <a:r>
              <a:rPr lang="en" sz="2700" dirty="0">
                <a:solidFill>
                  <a:schemeClr val="dk1"/>
                </a:solidFill>
                <a:latin typeface="Lucida Console" panose="020B0609040504020204" pitchFamily="49" charset="0"/>
                <a:ea typeface="Roboto Mono"/>
                <a:cs typeface="Roboto Mono"/>
                <a:sym typeface="Roboto Mono"/>
              </a:rPr>
              <a:t> </a:t>
            </a:r>
            <a:r>
              <a:rPr lang="en" sz="2700" dirty="0">
                <a:solidFill>
                  <a:srgbClr val="999999"/>
                </a:solidFill>
                <a:latin typeface="Lucida Console" panose="020B0609040504020204" pitchFamily="49" charset="0"/>
                <a:ea typeface="Roboto Mono"/>
                <a:cs typeface="Roboto Mono"/>
                <a:sym typeface="Roboto Mono"/>
              </a:rPr>
              <a:t>(</a:t>
            </a:r>
            <a:r>
              <a:rPr lang="en" sz="2700" dirty="0">
                <a:solidFill>
                  <a:schemeClr val="dk1"/>
                </a:solidFill>
                <a:latin typeface="Lucida Console" panose="020B0609040504020204" pitchFamily="49" charset="0"/>
                <a:ea typeface="Roboto Mono"/>
                <a:cs typeface="Roboto Mono"/>
                <a:sym typeface="Roboto Mono"/>
              </a:rPr>
              <a:t>key </a:t>
            </a:r>
            <a:r>
              <a:rPr lang="en" sz="2700" dirty="0">
                <a:solidFill>
                  <a:srgbClr val="999999"/>
                </a:solidFill>
                <a:latin typeface="Lucida Console" panose="020B0609040504020204" pitchFamily="49" charset="0"/>
                <a:ea typeface="Roboto Mono"/>
                <a:cs typeface="Roboto Mono"/>
                <a:sym typeface="Roboto Mono"/>
              </a:rPr>
              <a:t>&amp;</a:t>
            </a:r>
            <a:r>
              <a:rPr lang="en" sz="2700" dirty="0">
                <a:solidFill>
                  <a:schemeClr val="dk1"/>
                </a:solidFill>
                <a:latin typeface="Lucida Console" panose="020B0609040504020204" pitchFamily="49" charset="0"/>
                <a:ea typeface="Roboto Mono"/>
                <a:cs typeface="Roboto Mono"/>
                <a:sym typeface="Roboto Mono"/>
              </a:rPr>
              <a:t> bit</a:t>
            </a:r>
            <a:r>
              <a:rPr lang="en" sz="2700" dirty="0">
                <a:solidFill>
                  <a:srgbClr val="999999"/>
                </a:solidFill>
                <a:latin typeface="Lucida Console" panose="020B0609040504020204" pitchFamily="49" charset="0"/>
                <a:ea typeface="Roboto Mono"/>
                <a:cs typeface="Roboto Mono"/>
                <a:sym typeface="Roboto Mono"/>
              </a:rPr>
              <a:t>)</a:t>
            </a:r>
            <a:br>
              <a:rPr lang="en" sz="2700" dirty="0">
                <a:solidFill>
                  <a:schemeClr val="dk1"/>
                </a:solidFill>
                <a:latin typeface="Lucida Console" panose="020B0609040504020204" pitchFamily="49" charset="0"/>
                <a:ea typeface="Roboto Mono"/>
                <a:cs typeface="Roboto Mono"/>
                <a:sym typeface="Roboto Mono"/>
              </a:rPr>
            </a:br>
            <a:r>
              <a:rPr lang="en" sz="2700" dirty="0">
                <a:solidFill>
                  <a:srgbClr val="999999"/>
                </a:solidFill>
                <a:latin typeface="Lucida Console" panose="020B0609040504020204" pitchFamily="49" charset="0"/>
                <a:ea typeface="Roboto Mono"/>
                <a:cs typeface="Roboto Mono"/>
                <a:sym typeface="Roboto Mono"/>
              </a:rPr>
              <a:t>}</a:t>
            </a:r>
            <a:br>
              <a:rPr lang="en" sz="2700" dirty="0">
                <a:solidFill>
                  <a:schemeClr val="dk1"/>
                </a:solidFill>
                <a:highlight>
                  <a:srgbClr val="FCE5CD"/>
                </a:highlight>
                <a:latin typeface="Lucida Console" panose="020B0609040504020204" pitchFamily="49" charset="0"/>
                <a:ea typeface="Roboto Mono"/>
                <a:cs typeface="Roboto Mono"/>
                <a:sym typeface="Roboto Mono"/>
              </a:rPr>
            </a:br>
            <a:r>
              <a:rPr lang="en" sz="2700" dirty="0">
                <a:solidFill>
                  <a:srgbClr val="9900FF"/>
                </a:solidFill>
                <a:latin typeface="Lucida Console" panose="020B0609040504020204" pitchFamily="49" charset="0"/>
                <a:ea typeface="Roboto Mono"/>
                <a:cs typeface="Roboto Mono"/>
                <a:sym typeface="Roboto Mono"/>
              </a:rPr>
              <a:t>public </a:t>
            </a:r>
            <a:r>
              <a:rPr lang="en" sz="2700" dirty="0">
                <a:solidFill>
                  <a:schemeClr val="dk1"/>
                </a:solidFill>
                <a:latin typeface="Lucida Console" panose="020B0609040504020204" pitchFamily="49" charset="0"/>
                <a:ea typeface="Roboto Mono"/>
                <a:cs typeface="Roboto Mono"/>
                <a:sym typeface="Roboto Mono"/>
              </a:rPr>
              <a:t>ciphertext = </a:t>
            </a:r>
            <a:r>
              <a:rPr lang="en" sz="2700" dirty="0">
                <a:solidFill>
                  <a:srgbClr val="4A86E8"/>
                </a:solidFill>
                <a:latin typeface="Lucida Console" panose="020B0609040504020204" pitchFamily="49" charset="0"/>
                <a:ea typeface="Roboto Mono"/>
                <a:cs typeface="Roboto Mono"/>
                <a:sym typeface="Roboto Mono"/>
              </a:rPr>
              <a:t>declassify</a:t>
            </a:r>
            <a:r>
              <a:rPr lang="en" sz="2700" dirty="0">
                <a:solidFill>
                  <a:srgbClr val="999999"/>
                </a:solidFill>
                <a:latin typeface="Lucida Console" panose="020B0609040504020204" pitchFamily="49" charset="0"/>
                <a:ea typeface="Roboto Mono"/>
                <a:cs typeface="Roboto Mono"/>
                <a:sym typeface="Roboto Mono"/>
              </a:rPr>
              <a:t>(</a:t>
            </a:r>
            <a:r>
              <a:rPr lang="en" sz="2700" dirty="0">
                <a:solidFill>
                  <a:schemeClr val="dk1"/>
                </a:solidFill>
                <a:latin typeface="Lucida Console" panose="020B0609040504020204" pitchFamily="49" charset="0"/>
                <a:ea typeface="Roboto Mono"/>
                <a:cs typeface="Roboto Mono"/>
                <a:sym typeface="Roboto Mono"/>
              </a:rPr>
              <a:t>state</a:t>
            </a:r>
            <a:r>
              <a:rPr lang="en" sz="2700" dirty="0">
                <a:solidFill>
                  <a:srgbClr val="999999"/>
                </a:solidFill>
                <a:latin typeface="Lucida Console" panose="020B0609040504020204" pitchFamily="49" charset="0"/>
                <a:ea typeface="Roboto Mono"/>
                <a:cs typeface="Roboto Mono"/>
                <a:sym typeface="Roboto Mono"/>
              </a:rPr>
              <a:t>)</a:t>
            </a:r>
            <a:endParaRPr sz="2700" dirty="0">
              <a:solidFill>
                <a:srgbClr val="9900FF"/>
              </a:solidFill>
              <a:latin typeface="Lucida Console" panose="020B0609040504020204" pitchFamily="49" charset="0"/>
              <a:ea typeface="Roboto Mono"/>
              <a:cs typeface="Roboto Mono"/>
              <a:sym typeface="Roboto Mono"/>
            </a:endParaRPr>
          </a:p>
        </p:txBody>
      </p:sp>
      <p:sp>
        <p:nvSpPr>
          <p:cNvPr id="204" name="Google Shape;204;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Background</a:t>
            </a:r>
            <a:endParaRPr/>
          </a:p>
        </p:txBody>
      </p:sp>
      <p:sp>
        <p:nvSpPr>
          <p:cNvPr id="67" name="Google Shape;67;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a:t>
            </a:fld>
            <a:endParaRPr/>
          </a:p>
        </p:txBody>
      </p:sp>
      <p:pic>
        <p:nvPicPr>
          <p:cNvPr id="68" name="Google Shape;68;p14"/>
          <p:cNvPicPr preferRelativeResize="0"/>
          <p:nvPr/>
        </p:nvPicPr>
        <p:blipFill>
          <a:blip r:embed="rId3">
            <a:alphaModFix/>
          </a:blip>
          <a:stretch>
            <a:fillRect/>
          </a:stretch>
        </p:blipFill>
        <p:spPr>
          <a:xfrm>
            <a:off x="387910" y="1152475"/>
            <a:ext cx="1762579" cy="3494451"/>
          </a:xfrm>
          <a:prstGeom prst="rect">
            <a:avLst/>
          </a:prstGeom>
          <a:noFill/>
          <a:ln>
            <a:noFill/>
          </a:ln>
        </p:spPr>
      </p:pic>
      <p:pic>
        <p:nvPicPr>
          <p:cNvPr id="69" name="Google Shape;69;p14"/>
          <p:cNvPicPr preferRelativeResize="0"/>
          <p:nvPr/>
        </p:nvPicPr>
        <p:blipFill>
          <a:blip r:embed="rId4">
            <a:alphaModFix/>
          </a:blip>
          <a:stretch>
            <a:fillRect/>
          </a:stretch>
        </p:blipFill>
        <p:spPr>
          <a:xfrm>
            <a:off x="6557590" y="1254550"/>
            <a:ext cx="2095500" cy="3171825"/>
          </a:xfrm>
          <a:prstGeom prst="rect">
            <a:avLst/>
          </a:prstGeom>
          <a:noFill/>
          <a:ln>
            <a:noFill/>
          </a:ln>
        </p:spPr>
      </p:pic>
      <p:cxnSp>
        <p:nvCxnSpPr>
          <p:cNvPr id="70" name="Google Shape;70;p14"/>
          <p:cNvCxnSpPr/>
          <p:nvPr/>
        </p:nvCxnSpPr>
        <p:spPr>
          <a:xfrm>
            <a:off x="2653775" y="2985500"/>
            <a:ext cx="3576900" cy="0"/>
          </a:xfrm>
          <a:prstGeom prst="straightConnector1">
            <a:avLst/>
          </a:prstGeom>
          <a:noFill/>
          <a:ln w="76200" cap="flat" cmpd="sng">
            <a:solidFill>
              <a:schemeClr val="dk2"/>
            </a:solidFill>
            <a:prstDash val="solid"/>
            <a:round/>
            <a:headEnd type="none" w="med" len="med"/>
            <a:tailEnd type="triangle" w="med" len="med"/>
          </a:ln>
        </p:spPr>
      </p:cxnSp>
      <p:pic>
        <p:nvPicPr>
          <p:cNvPr id="71" name="Google Shape;71;p14"/>
          <p:cNvPicPr preferRelativeResize="0"/>
          <p:nvPr/>
        </p:nvPicPr>
        <p:blipFill>
          <a:blip r:embed="rId5">
            <a:alphaModFix/>
          </a:blip>
          <a:stretch>
            <a:fillRect/>
          </a:stretch>
        </p:blipFill>
        <p:spPr>
          <a:xfrm>
            <a:off x="3273949" y="3147709"/>
            <a:ext cx="2160200" cy="143766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Flow of Values</a:t>
            </a:r>
            <a:endParaRPr/>
          </a:p>
        </p:txBody>
      </p:sp>
      <p:sp>
        <p:nvSpPr>
          <p:cNvPr id="210" name="Google Shape;210;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20</a:t>
            </a:fld>
            <a:endParaRPr/>
          </a:p>
        </p:txBody>
      </p:sp>
      <p:cxnSp>
        <p:nvCxnSpPr>
          <p:cNvPr id="211" name="Google Shape;211;p31"/>
          <p:cNvCxnSpPr/>
          <p:nvPr/>
        </p:nvCxnSpPr>
        <p:spPr>
          <a:xfrm>
            <a:off x="2301000" y="1730800"/>
            <a:ext cx="1454700" cy="2409000"/>
          </a:xfrm>
          <a:prstGeom prst="straightConnector1">
            <a:avLst/>
          </a:prstGeom>
          <a:noFill/>
          <a:ln w="38100" cap="flat" cmpd="sng">
            <a:solidFill>
              <a:schemeClr val="dk2"/>
            </a:solidFill>
            <a:prstDash val="solid"/>
            <a:round/>
            <a:headEnd type="none" w="med" len="med"/>
            <a:tailEnd type="triangle" w="med" len="med"/>
          </a:ln>
        </p:spPr>
      </p:cxnSp>
      <p:sp>
        <p:nvSpPr>
          <p:cNvPr id="212" name="Google Shape;212;p31"/>
          <p:cNvSpPr/>
          <p:nvPr/>
        </p:nvSpPr>
        <p:spPr>
          <a:xfrm>
            <a:off x="6958949" y="2208650"/>
            <a:ext cx="2062200" cy="3936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t>Constant Time</a:t>
            </a:r>
            <a:endParaRPr sz="2200"/>
          </a:p>
        </p:txBody>
      </p:sp>
      <p:sp>
        <p:nvSpPr>
          <p:cNvPr id="213" name="Google Shape;213;p31"/>
          <p:cNvSpPr txBox="1"/>
          <p:nvPr/>
        </p:nvSpPr>
        <p:spPr>
          <a:xfrm>
            <a:off x="3244650" y="4200700"/>
            <a:ext cx="2654700" cy="615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200"/>
              </a:spcAft>
              <a:buNone/>
            </a:pPr>
            <a:r>
              <a:rPr lang="en" sz="2800">
                <a:solidFill>
                  <a:schemeClr val="dk2"/>
                </a:solidFill>
              </a:rPr>
              <a:t>Outside World</a:t>
            </a:r>
            <a:endParaRPr/>
          </a:p>
        </p:txBody>
      </p:sp>
      <p:cxnSp>
        <p:nvCxnSpPr>
          <p:cNvPr id="214" name="Google Shape;214;p31"/>
          <p:cNvCxnSpPr/>
          <p:nvPr/>
        </p:nvCxnSpPr>
        <p:spPr>
          <a:xfrm flipH="1">
            <a:off x="5425200" y="1730800"/>
            <a:ext cx="1454700" cy="2409000"/>
          </a:xfrm>
          <a:prstGeom prst="straightConnector1">
            <a:avLst/>
          </a:prstGeom>
          <a:noFill/>
          <a:ln w="38100" cap="flat" cmpd="sng">
            <a:solidFill>
              <a:schemeClr val="dk2"/>
            </a:solidFill>
            <a:prstDash val="solid"/>
            <a:round/>
            <a:headEnd type="none" w="med" len="med"/>
            <a:tailEnd type="triangle" w="med" len="med"/>
          </a:ln>
        </p:spPr>
      </p:cxnSp>
      <p:sp>
        <p:nvSpPr>
          <p:cNvPr id="215" name="Google Shape;215;p31"/>
          <p:cNvSpPr/>
          <p:nvPr/>
        </p:nvSpPr>
        <p:spPr>
          <a:xfrm>
            <a:off x="5694050" y="2571750"/>
            <a:ext cx="1033200" cy="535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chemeClr val="lt1"/>
              </a:highlight>
            </a:endParaRPr>
          </a:p>
        </p:txBody>
      </p:sp>
      <p:cxnSp>
        <p:nvCxnSpPr>
          <p:cNvPr id="216" name="Google Shape;216;p31"/>
          <p:cNvCxnSpPr/>
          <p:nvPr/>
        </p:nvCxnSpPr>
        <p:spPr>
          <a:xfrm>
            <a:off x="5899350" y="2640775"/>
            <a:ext cx="687900" cy="397200"/>
          </a:xfrm>
          <a:prstGeom prst="straightConnector1">
            <a:avLst/>
          </a:prstGeom>
          <a:noFill/>
          <a:ln w="76200" cap="flat" cmpd="sng">
            <a:solidFill>
              <a:srgbClr val="FF9900"/>
            </a:solidFill>
            <a:prstDash val="solid"/>
            <a:round/>
            <a:headEnd type="none" w="med" len="med"/>
            <a:tailEnd type="none" w="med" len="med"/>
          </a:ln>
        </p:spPr>
      </p:cxnSp>
      <p:sp>
        <p:nvSpPr>
          <p:cNvPr id="217" name="Google Shape;217;p31"/>
          <p:cNvSpPr txBox="1">
            <a:spLocks noGrp="1"/>
          </p:cNvSpPr>
          <p:nvPr>
            <p:ph type="body" idx="1"/>
          </p:nvPr>
        </p:nvSpPr>
        <p:spPr>
          <a:xfrm>
            <a:off x="311700" y="1152475"/>
            <a:ext cx="3360300" cy="572700"/>
          </a:xfrm>
          <a:prstGeom prst="rect">
            <a:avLst/>
          </a:prstGeom>
        </p:spPr>
        <p:txBody>
          <a:bodyPr spcFirstLastPara="1" wrap="square" lIns="91425" tIns="91425" rIns="91425" bIns="91425" anchor="t" anchorCtr="0">
            <a:noAutofit/>
          </a:bodyPr>
          <a:lstStyle/>
          <a:p>
            <a:pPr marL="0" lvl="0" indent="0" algn="ctr" rtl="0">
              <a:lnSpc>
                <a:spcPct val="95000"/>
              </a:lnSpc>
              <a:spcBef>
                <a:spcPts val="0"/>
              </a:spcBef>
              <a:spcAft>
                <a:spcPts val="1200"/>
              </a:spcAft>
              <a:buSzPts val="523"/>
              <a:buNone/>
            </a:pPr>
            <a:r>
              <a:rPr lang="en" sz="2530"/>
              <a:t>Public-Typed Values</a:t>
            </a:r>
            <a:endParaRPr sz="2530"/>
          </a:p>
        </p:txBody>
      </p:sp>
      <p:sp>
        <p:nvSpPr>
          <p:cNvPr id="218" name="Google Shape;218;p31"/>
          <p:cNvSpPr txBox="1">
            <a:spLocks noGrp="1"/>
          </p:cNvSpPr>
          <p:nvPr>
            <p:ph type="body" idx="2"/>
          </p:nvPr>
        </p:nvSpPr>
        <p:spPr>
          <a:xfrm>
            <a:off x="5596300" y="1152475"/>
            <a:ext cx="32361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2530" dirty="0"/>
              <a:t>Secret-Typed Values</a:t>
            </a:r>
            <a:endParaRPr sz="253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Flow of Values</a:t>
            </a:r>
            <a:endParaRPr/>
          </a:p>
        </p:txBody>
      </p:sp>
      <p:sp>
        <p:nvSpPr>
          <p:cNvPr id="224" name="Google Shape;224;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21</a:t>
            </a:fld>
            <a:endParaRPr/>
          </a:p>
        </p:txBody>
      </p:sp>
      <p:cxnSp>
        <p:nvCxnSpPr>
          <p:cNvPr id="225" name="Google Shape;225;p32"/>
          <p:cNvCxnSpPr/>
          <p:nvPr/>
        </p:nvCxnSpPr>
        <p:spPr>
          <a:xfrm>
            <a:off x="2301000" y="1730800"/>
            <a:ext cx="1454700" cy="2409000"/>
          </a:xfrm>
          <a:prstGeom prst="straightConnector1">
            <a:avLst/>
          </a:prstGeom>
          <a:noFill/>
          <a:ln w="38100" cap="flat" cmpd="sng">
            <a:solidFill>
              <a:schemeClr val="dk2"/>
            </a:solidFill>
            <a:prstDash val="solid"/>
            <a:round/>
            <a:headEnd type="none" w="med" len="med"/>
            <a:tailEnd type="triangle" w="med" len="med"/>
          </a:ln>
        </p:spPr>
      </p:cxnSp>
      <p:sp>
        <p:nvSpPr>
          <p:cNvPr id="226" name="Google Shape;226;p32"/>
          <p:cNvSpPr/>
          <p:nvPr/>
        </p:nvSpPr>
        <p:spPr>
          <a:xfrm>
            <a:off x="6958949" y="2208650"/>
            <a:ext cx="2062200" cy="3936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t>Constant Time</a:t>
            </a:r>
            <a:endParaRPr sz="2200"/>
          </a:p>
        </p:txBody>
      </p:sp>
      <p:sp>
        <p:nvSpPr>
          <p:cNvPr id="227" name="Google Shape;227;p32"/>
          <p:cNvSpPr txBox="1"/>
          <p:nvPr/>
        </p:nvSpPr>
        <p:spPr>
          <a:xfrm>
            <a:off x="3244650" y="4200700"/>
            <a:ext cx="2654700" cy="615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200"/>
              </a:spcAft>
              <a:buNone/>
            </a:pPr>
            <a:r>
              <a:rPr lang="en" sz="2800">
                <a:solidFill>
                  <a:schemeClr val="dk2"/>
                </a:solidFill>
              </a:rPr>
              <a:t>Outside World</a:t>
            </a:r>
            <a:endParaRPr/>
          </a:p>
        </p:txBody>
      </p:sp>
      <p:cxnSp>
        <p:nvCxnSpPr>
          <p:cNvPr id="228" name="Google Shape;228;p32"/>
          <p:cNvCxnSpPr/>
          <p:nvPr/>
        </p:nvCxnSpPr>
        <p:spPr>
          <a:xfrm flipH="1">
            <a:off x="5425200" y="1730800"/>
            <a:ext cx="1454700" cy="2409000"/>
          </a:xfrm>
          <a:prstGeom prst="straightConnector1">
            <a:avLst/>
          </a:prstGeom>
          <a:noFill/>
          <a:ln w="38100" cap="flat" cmpd="sng">
            <a:solidFill>
              <a:schemeClr val="dk2"/>
            </a:solidFill>
            <a:prstDash val="solid"/>
            <a:round/>
            <a:headEnd type="none" w="med" len="med"/>
            <a:tailEnd type="triangle" w="med" len="med"/>
          </a:ln>
        </p:spPr>
      </p:cxnSp>
      <p:sp>
        <p:nvSpPr>
          <p:cNvPr id="229" name="Google Shape;229;p32"/>
          <p:cNvSpPr/>
          <p:nvPr/>
        </p:nvSpPr>
        <p:spPr>
          <a:xfrm>
            <a:off x="5694050" y="2571750"/>
            <a:ext cx="1033200" cy="535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chemeClr val="lt1"/>
              </a:highlight>
            </a:endParaRPr>
          </a:p>
        </p:txBody>
      </p:sp>
      <p:cxnSp>
        <p:nvCxnSpPr>
          <p:cNvPr id="230" name="Google Shape;230;p32"/>
          <p:cNvCxnSpPr/>
          <p:nvPr/>
        </p:nvCxnSpPr>
        <p:spPr>
          <a:xfrm>
            <a:off x="5899350" y="2640775"/>
            <a:ext cx="687900" cy="397200"/>
          </a:xfrm>
          <a:prstGeom prst="straightConnector1">
            <a:avLst/>
          </a:prstGeom>
          <a:noFill/>
          <a:ln w="76200" cap="flat" cmpd="sng">
            <a:solidFill>
              <a:srgbClr val="FF9900"/>
            </a:solidFill>
            <a:prstDash val="solid"/>
            <a:round/>
            <a:headEnd type="none" w="med" len="med"/>
            <a:tailEnd type="none" w="med" len="med"/>
          </a:ln>
        </p:spPr>
      </p:cxnSp>
      <p:cxnSp>
        <p:nvCxnSpPr>
          <p:cNvPr id="231" name="Google Shape;231;p32"/>
          <p:cNvCxnSpPr/>
          <p:nvPr/>
        </p:nvCxnSpPr>
        <p:spPr>
          <a:xfrm rot="10800000">
            <a:off x="3596325" y="1484500"/>
            <a:ext cx="1905000" cy="0"/>
          </a:xfrm>
          <a:prstGeom prst="straightConnector1">
            <a:avLst/>
          </a:prstGeom>
          <a:noFill/>
          <a:ln w="38100" cap="flat" cmpd="sng">
            <a:solidFill>
              <a:schemeClr val="dk2"/>
            </a:solidFill>
            <a:prstDash val="solid"/>
            <a:round/>
            <a:headEnd type="none" w="med" len="med"/>
            <a:tailEnd type="triangle" w="med" len="med"/>
          </a:ln>
        </p:spPr>
      </p:cxnSp>
      <p:sp>
        <p:nvSpPr>
          <p:cNvPr id="232" name="Google Shape;232;p32"/>
          <p:cNvSpPr/>
          <p:nvPr/>
        </p:nvSpPr>
        <p:spPr>
          <a:xfrm>
            <a:off x="3843475" y="921175"/>
            <a:ext cx="1457100" cy="39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t>declassify</a:t>
            </a:r>
            <a:endParaRPr sz="2200"/>
          </a:p>
        </p:txBody>
      </p:sp>
      <p:sp>
        <p:nvSpPr>
          <p:cNvPr id="233" name="Google Shape;233;p32"/>
          <p:cNvSpPr txBox="1">
            <a:spLocks noGrp="1"/>
          </p:cNvSpPr>
          <p:nvPr>
            <p:ph type="body" idx="1"/>
          </p:nvPr>
        </p:nvSpPr>
        <p:spPr>
          <a:xfrm>
            <a:off x="311700" y="1152475"/>
            <a:ext cx="3360300" cy="572700"/>
          </a:xfrm>
          <a:prstGeom prst="rect">
            <a:avLst/>
          </a:prstGeom>
        </p:spPr>
        <p:txBody>
          <a:bodyPr spcFirstLastPara="1" wrap="square" lIns="91425" tIns="91425" rIns="91425" bIns="91425" anchor="t" anchorCtr="0">
            <a:noAutofit/>
          </a:bodyPr>
          <a:lstStyle/>
          <a:p>
            <a:pPr marL="0" lvl="0" indent="0" algn="ctr" rtl="0">
              <a:lnSpc>
                <a:spcPct val="95000"/>
              </a:lnSpc>
              <a:spcBef>
                <a:spcPts val="0"/>
              </a:spcBef>
              <a:spcAft>
                <a:spcPts val="1200"/>
              </a:spcAft>
              <a:buSzPts val="523"/>
              <a:buNone/>
            </a:pPr>
            <a:r>
              <a:rPr lang="en" sz="2530"/>
              <a:t>Public-Typed Values</a:t>
            </a:r>
            <a:endParaRPr sz="2530"/>
          </a:p>
        </p:txBody>
      </p:sp>
      <p:sp>
        <p:nvSpPr>
          <p:cNvPr id="234" name="Google Shape;234;p32"/>
          <p:cNvSpPr txBox="1">
            <a:spLocks noGrp="1"/>
          </p:cNvSpPr>
          <p:nvPr>
            <p:ph type="body" idx="2"/>
          </p:nvPr>
        </p:nvSpPr>
        <p:spPr>
          <a:xfrm>
            <a:off x="5596300" y="1152475"/>
            <a:ext cx="32361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2530" dirty="0"/>
              <a:t>Secret-Typed Values</a:t>
            </a:r>
            <a:endParaRPr sz="253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Flow of Values</a:t>
            </a:r>
            <a:endParaRPr/>
          </a:p>
        </p:txBody>
      </p:sp>
      <p:sp>
        <p:nvSpPr>
          <p:cNvPr id="240" name="Google Shape;240;p33"/>
          <p:cNvSpPr txBox="1">
            <a:spLocks noGrp="1"/>
          </p:cNvSpPr>
          <p:nvPr>
            <p:ph type="body" idx="1"/>
          </p:nvPr>
        </p:nvSpPr>
        <p:spPr>
          <a:xfrm>
            <a:off x="311700" y="1152475"/>
            <a:ext cx="3360300" cy="572700"/>
          </a:xfrm>
          <a:prstGeom prst="rect">
            <a:avLst/>
          </a:prstGeom>
        </p:spPr>
        <p:txBody>
          <a:bodyPr spcFirstLastPara="1" wrap="square" lIns="91425" tIns="91425" rIns="91425" bIns="91425" anchor="t" anchorCtr="0">
            <a:noAutofit/>
          </a:bodyPr>
          <a:lstStyle/>
          <a:p>
            <a:pPr marL="0" lvl="0" indent="0" algn="ctr" rtl="0">
              <a:lnSpc>
                <a:spcPct val="95000"/>
              </a:lnSpc>
              <a:spcBef>
                <a:spcPts val="0"/>
              </a:spcBef>
              <a:spcAft>
                <a:spcPts val="1200"/>
              </a:spcAft>
              <a:buSzPts val="523"/>
              <a:buNone/>
            </a:pPr>
            <a:r>
              <a:rPr lang="en" sz="2530"/>
              <a:t>Public-Typed Values</a:t>
            </a:r>
            <a:endParaRPr sz="2530"/>
          </a:p>
        </p:txBody>
      </p:sp>
      <p:sp>
        <p:nvSpPr>
          <p:cNvPr id="241" name="Google Shape;241;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22</a:t>
            </a:fld>
            <a:endParaRPr/>
          </a:p>
        </p:txBody>
      </p:sp>
      <p:sp>
        <p:nvSpPr>
          <p:cNvPr id="242" name="Google Shape;242;p33"/>
          <p:cNvSpPr txBox="1">
            <a:spLocks noGrp="1"/>
          </p:cNvSpPr>
          <p:nvPr>
            <p:ph type="body" idx="2"/>
          </p:nvPr>
        </p:nvSpPr>
        <p:spPr>
          <a:xfrm>
            <a:off x="5596300" y="1152475"/>
            <a:ext cx="32361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2530" dirty="0"/>
              <a:t>Secret-Typed Values</a:t>
            </a:r>
            <a:endParaRPr sz="2530" dirty="0"/>
          </a:p>
        </p:txBody>
      </p:sp>
      <p:cxnSp>
        <p:nvCxnSpPr>
          <p:cNvPr id="243" name="Google Shape;243;p33"/>
          <p:cNvCxnSpPr/>
          <p:nvPr/>
        </p:nvCxnSpPr>
        <p:spPr>
          <a:xfrm>
            <a:off x="2301000" y="1730800"/>
            <a:ext cx="1454700" cy="2409000"/>
          </a:xfrm>
          <a:prstGeom prst="straightConnector1">
            <a:avLst/>
          </a:prstGeom>
          <a:noFill/>
          <a:ln w="38100" cap="flat" cmpd="sng">
            <a:solidFill>
              <a:schemeClr val="dk2"/>
            </a:solidFill>
            <a:prstDash val="solid"/>
            <a:round/>
            <a:headEnd type="none" w="med" len="med"/>
            <a:tailEnd type="triangle" w="med" len="med"/>
          </a:ln>
        </p:spPr>
      </p:cxnSp>
      <p:sp>
        <p:nvSpPr>
          <p:cNvPr id="244" name="Google Shape;244;p33"/>
          <p:cNvSpPr/>
          <p:nvPr/>
        </p:nvSpPr>
        <p:spPr>
          <a:xfrm>
            <a:off x="6958949" y="2208650"/>
            <a:ext cx="2062200" cy="3936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t>Constant Time</a:t>
            </a:r>
            <a:endParaRPr sz="2200"/>
          </a:p>
        </p:txBody>
      </p:sp>
      <p:sp>
        <p:nvSpPr>
          <p:cNvPr id="245" name="Google Shape;245;p33"/>
          <p:cNvSpPr txBox="1"/>
          <p:nvPr/>
        </p:nvSpPr>
        <p:spPr>
          <a:xfrm>
            <a:off x="3244650" y="4200700"/>
            <a:ext cx="2654700" cy="615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200"/>
              </a:spcAft>
              <a:buNone/>
            </a:pPr>
            <a:r>
              <a:rPr lang="en" sz="2800">
                <a:solidFill>
                  <a:schemeClr val="dk2"/>
                </a:solidFill>
              </a:rPr>
              <a:t>Outside World</a:t>
            </a:r>
            <a:endParaRPr/>
          </a:p>
        </p:txBody>
      </p:sp>
      <p:cxnSp>
        <p:nvCxnSpPr>
          <p:cNvPr id="246" name="Google Shape;246;p33"/>
          <p:cNvCxnSpPr/>
          <p:nvPr/>
        </p:nvCxnSpPr>
        <p:spPr>
          <a:xfrm flipH="1">
            <a:off x="5425200" y="1730800"/>
            <a:ext cx="1454700" cy="2409000"/>
          </a:xfrm>
          <a:prstGeom prst="straightConnector1">
            <a:avLst/>
          </a:prstGeom>
          <a:noFill/>
          <a:ln w="38100" cap="flat" cmpd="sng">
            <a:solidFill>
              <a:schemeClr val="dk2"/>
            </a:solidFill>
            <a:prstDash val="solid"/>
            <a:round/>
            <a:headEnd type="none" w="med" len="med"/>
            <a:tailEnd type="triangle" w="med" len="med"/>
          </a:ln>
        </p:spPr>
      </p:cxnSp>
      <p:sp>
        <p:nvSpPr>
          <p:cNvPr id="247" name="Google Shape;247;p33"/>
          <p:cNvSpPr/>
          <p:nvPr/>
        </p:nvSpPr>
        <p:spPr>
          <a:xfrm>
            <a:off x="5694050" y="2571750"/>
            <a:ext cx="1033200" cy="535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chemeClr val="lt1"/>
              </a:highlight>
            </a:endParaRPr>
          </a:p>
        </p:txBody>
      </p:sp>
      <p:cxnSp>
        <p:nvCxnSpPr>
          <p:cNvPr id="248" name="Google Shape;248;p33"/>
          <p:cNvCxnSpPr/>
          <p:nvPr/>
        </p:nvCxnSpPr>
        <p:spPr>
          <a:xfrm>
            <a:off x="5899350" y="2640775"/>
            <a:ext cx="687900" cy="397200"/>
          </a:xfrm>
          <a:prstGeom prst="straightConnector1">
            <a:avLst/>
          </a:prstGeom>
          <a:noFill/>
          <a:ln w="76200" cap="flat" cmpd="sng">
            <a:solidFill>
              <a:srgbClr val="FF9900"/>
            </a:solidFill>
            <a:prstDash val="solid"/>
            <a:round/>
            <a:headEnd type="none" w="med" len="med"/>
            <a:tailEnd type="none" w="med" len="med"/>
          </a:ln>
        </p:spPr>
      </p:cxnSp>
      <p:cxnSp>
        <p:nvCxnSpPr>
          <p:cNvPr id="249" name="Google Shape;249;p33"/>
          <p:cNvCxnSpPr/>
          <p:nvPr/>
        </p:nvCxnSpPr>
        <p:spPr>
          <a:xfrm rot="10800000">
            <a:off x="3596325" y="1484500"/>
            <a:ext cx="1905000" cy="0"/>
          </a:xfrm>
          <a:prstGeom prst="straightConnector1">
            <a:avLst/>
          </a:prstGeom>
          <a:noFill/>
          <a:ln w="38100" cap="flat" cmpd="sng">
            <a:solidFill>
              <a:schemeClr val="dk2"/>
            </a:solidFill>
            <a:prstDash val="solid"/>
            <a:round/>
            <a:headEnd type="none" w="med" len="med"/>
            <a:tailEnd type="triangle" w="med" len="med"/>
          </a:ln>
        </p:spPr>
      </p:cxnSp>
      <p:sp>
        <p:nvSpPr>
          <p:cNvPr id="250" name="Google Shape;250;p33"/>
          <p:cNvSpPr/>
          <p:nvPr/>
        </p:nvSpPr>
        <p:spPr>
          <a:xfrm>
            <a:off x="3843475" y="921175"/>
            <a:ext cx="1457100" cy="39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t>declassify</a:t>
            </a:r>
            <a:endParaRPr sz="2200"/>
          </a:p>
        </p:txBody>
      </p:sp>
      <p:cxnSp>
        <p:nvCxnSpPr>
          <p:cNvPr id="251" name="Google Shape;251;p33"/>
          <p:cNvCxnSpPr/>
          <p:nvPr/>
        </p:nvCxnSpPr>
        <p:spPr>
          <a:xfrm>
            <a:off x="2301000" y="1730800"/>
            <a:ext cx="1454700" cy="2409000"/>
          </a:xfrm>
          <a:prstGeom prst="straightConnector1">
            <a:avLst/>
          </a:prstGeom>
          <a:noFill/>
          <a:ln w="38100" cap="flat" cmpd="sng">
            <a:solidFill>
              <a:srgbClr val="00FFFF"/>
            </a:solidFill>
            <a:prstDash val="dash"/>
            <a:round/>
            <a:headEnd type="none" w="med" len="med"/>
            <a:tailEnd type="triangle" w="med" len="med"/>
          </a:ln>
        </p:spPr>
      </p:cxnSp>
      <p:cxnSp>
        <p:nvCxnSpPr>
          <p:cNvPr id="252" name="Google Shape;252;p33"/>
          <p:cNvCxnSpPr/>
          <p:nvPr/>
        </p:nvCxnSpPr>
        <p:spPr>
          <a:xfrm rot="10800000">
            <a:off x="3596325" y="1484500"/>
            <a:ext cx="1905000" cy="0"/>
          </a:xfrm>
          <a:prstGeom prst="straightConnector1">
            <a:avLst/>
          </a:prstGeom>
          <a:noFill/>
          <a:ln w="38100" cap="flat" cmpd="sng">
            <a:solidFill>
              <a:srgbClr val="00FFFF"/>
            </a:solidFill>
            <a:prstDash val="dash"/>
            <a:round/>
            <a:headEnd type="none" w="med" len="med"/>
            <a:tailEnd type="triangle" w="med" len="med"/>
          </a:ln>
        </p:spPr>
      </p:cxnSp>
      <p:pic>
        <p:nvPicPr>
          <p:cNvPr id="1026" name="Picture 2">
            <a:extLst>
              <a:ext uri="{FF2B5EF4-FFF2-40B4-BE49-F238E27FC236}">
                <a16:creationId xmlns:a16="http://schemas.microsoft.com/office/drawing/2014/main" id="{6C3F6B9D-20A2-8D4B-6D84-54D757C8A5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5700" y="1951276"/>
            <a:ext cx="1484498" cy="14844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Google Shape;257;p34"/>
          <p:cNvPicPr preferRelativeResize="0"/>
          <p:nvPr/>
        </p:nvPicPr>
        <p:blipFill>
          <a:blip r:embed="rId3">
            <a:alphaModFix/>
          </a:blip>
          <a:stretch>
            <a:fillRect/>
          </a:stretch>
        </p:blipFill>
        <p:spPr>
          <a:xfrm>
            <a:off x="2586263" y="152400"/>
            <a:ext cx="4063216" cy="4838701"/>
          </a:xfrm>
          <a:prstGeom prst="rect">
            <a:avLst/>
          </a:prstGeom>
          <a:noFill/>
          <a:ln>
            <a:noFill/>
          </a:ln>
        </p:spPr>
      </p:pic>
      <p:sp>
        <p:nvSpPr>
          <p:cNvPr id="258" name="Google Shape;258;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5"/>
          <p:cNvSpPr txBox="1">
            <a:spLocks noGrp="1"/>
          </p:cNvSpPr>
          <p:nvPr>
            <p:ph type="body" idx="1"/>
          </p:nvPr>
        </p:nvSpPr>
        <p:spPr>
          <a:xfrm>
            <a:off x="311700" y="1365300"/>
            <a:ext cx="8316000" cy="35085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SzPts val="852"/>
              <a:buNone/>
            </a:pPr>
            <a:r>
              <a:rPr lang="en" sz="2400" dirty="0">
                <a:solidFill>
                  <a:schemeClr val="accent1"/>
                </a:solidFill>
                <a:latin typeface="Lucida Console" panose="020B0609040504020204" pitchFamily="49" charset="0"/>
                <a:ea typeface="Roboto Mono"/>
                <a:cs typeface="Roboto Mono"/>
                <a:sym typeface="Roboto Mono"/>
              </a:rPr>
              <a:t>if</a:t>
            </a:r>
            <a:r>
              <a:rPr lang="en" sz="2400" dirty="0">
                <a:solidFill>
                  <a:schemeClr val="dk1"/>
                </a:solidFill>
                <a:latin typeface="Lucida Console" panose="020B0609040504020204" pitchFamily="49" charset="0"/>
                <a:ea typeface="Roboto Mono"/>
                <a:cs typeface="Roboto Mono"/>
                <a:sym typeface="Roboto Mono"/>
              </a:rPr>
              <a:t> </a:t>
            </a:r>
            <a:r>
              <a:rPr lang="en" sz="2400" dirty="0">
                <a:solidFill>
                  <a:srgbClr val="A3A3A3"/>
                </a:solidFill>
                <a:latin typeface="Lucida Console" panose="020B0609040504020204" pitchFamily="49" charset="0"/>
                <a:ea typeface="Roboto Mono"/>
                <a:cs typeface="Roboto Mono"/>
                <a:sym typeface="Roboto Mono"/>
              </a:rPr>
              <a:t>(</a:t>
            </a:r>
            <a:r>
              <a:rPr lang="en" sz="2400" dirty="0">
                <a:solidFill>
                  <a:schemeClr val="dk1"/>
                </a:solidFill>
                <a:latin typeface="Lucida Console" panose="020B0609040504020204" pitchFamily="49" charset="0"/>
                <a:ea typeface="Roboto Mono"/>
                <a:cs typeface="Roboto Mono"/>
                <a:sym typeface="Roboto Mono"/>
              </a:rPr>
              <a:t>index </a:t>
            </a:r>
            <a:r>
              <a:rPr lang="en" sz="2400" dirty="0">
                <a:solidFill>
                  <a:srgbClr val="A3A3A3"/>
                </a:solidFill>
                <a:latin typeface="Lucida Console" panose="020B0609040504020204" pitchFamily="49" charset="0"/>
                <a:ea typeface="Roboto Mono"/>
                <a:cs typeface="Roboto Mono"/>
                <a:sym typeface="Roboto Mono"/>
              </a:rPr>
              <a:t>&lt;</a:t>
            </a:r>
            <a:r>
              <a:rPr lang="en" sz="2400" dirty="0">
                <a:solidFill>
                  <a:schemeClr val="dk1"/>
                </a:solidFill>
                <a:latin typeface="Lucida Console" panose="020B0609040504020204" pitchFamily="49" charset="0"/>
                <a:ea typeface="Roboto Mono"/>
                <a:cs typeface="Roboto Mono"/>
                <a:sym typeface="Roboto Mono"/>
              </a:rPr>
              <a:t> array</a:t>
            </a:r>
            <a:r>
              <a:rPr lang="en" sz="2400" dirty="0">
                <a:solidFill>
                  <a:srgbClr val="A3A3A3"/>
                </a:solidFill>
                <a:latin typeface="Lucida Console" panose="020B0609040504020204" pitchFamily="49" charset="0"/>
                <a:ea typeface="Roboto Mono"/>
                <a:cs typeface="Roboto Mono"/>
                <a:sym typeface="Roboto Mono"/>
              </a:rPr>
              <a:t>.</a:t>
            </a:r>
            <a:r>
              <a:rPr lang="en" sz="2400" dirty="0">
                <a:solidFill>
                  <a:schemeClr val="dk1"/>
                </a:solidFill>
                <a:latin typeface="Lucida Console" panose="020B0609040504020204" pitchFamily="49" charset="0"/>
                <a:ea typeface="Roboto Mono"/>
                <a:cs typeface="Roboto Mono"/>
                <a:sym typeface="Roboto Mono"/>
              </a:rPr>
              <a:t>length</a:t>
            </a:r>
            <a:r>
              <a:rPr lang="en" sz="2400" dirty="0">
                <a:solidFill>
                  <a:srgbClr val="A3A3A3"/>
                </a:solidFill>
                <a:latin typeface="Lucida Console" panose="020B0609040504020204" pitchFamily="49" charset="0"/>
                <a:ea typeface="Roboto Mono"/>
                <a:cs typeface="Roboto Mono"/>
                <a:sym typeface="Roboto Mono"/>
              </a:rPr>
              <a:t>)</a:t>
            </a:r>
            <a:r>
              <a:rPr lang="en" sz="2400" dirty="0">
                <a:solidFill>
                  <a:schemeClr val="dk1"/>
                </a:solidFill>
                <a:latin typeface="Lucida Console" panose="020B0609040504020204" pitchFamily="49" charset="0"/>
                <a:ea typeface="Roboto Mono"/>
                <a:cs typeface="Roboto Mono"/>
                <a:sym typeface="Roboto Mono"/>
              </a:rPr>
              <a:t> </a:t>
            </a:r>
            <a:r>
              <a:rPr lang="en" sz="2400" dirty="0">
                <a:solidFill>
                  <a:srgbClr val="A3A3A3"/>
                </a:solidFill>
                <a:latin typeface="Lucida Console" panose="020B0609040504020204" pitchFamily="49" charset="0"/>
                <a:ea typeface="Roboto Mono"/>
                <a:cs typeface="Roboto Mono"/>
                <a:sym typeface="Roboto Mono"/>
              </a:rPr>
              <a:t>{</a:t>
            </a:r>
            <a:endParaRPr sz="2400" dirty="0">
              <a:solidFill>
                <a:srgbClr val="A3A3A3"/>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SzPts val="852"/>
              <a:buNone/>
            </a:pPr>
            <a:endParaRPr sz="2400" dirty="0">
              <a:solidFill>
                <a:srgbClr val="A3A3A3"/>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SzPts val="852"/>
              <a:buNone/>
            </a:pPr>
            <a:r>
              <a:rPr lang="en" sz="2400" dirty="0">
                <a:solidFill>
                  <a:schemeClr val="dk1"/>
                </a:solidFill>
                <a:latin typeface="Lucida Console" panose="020B0609040504020204" pitchFamily="49" charset="0"/>
                <a:ea typeface="Roboto Mono"/>
                <a:cs typeface="Roboto Mono"/>
                <a:sym typeface="Roboto Mono"/>
              </a:rPr>
              <a:t>    </a:t>
            </a:r>
            <a:r>
              <a:rPr lang="en" sz="2400" dirty="0">
                <a:solidFill>
                  <a:srgbClr val="9900FF"/>
                </a:solidFill>
                <a:latin typeface="Lucida Console" panose="020B0609040504020204" pitchFamily="49" charset="0"/>
                <a:ea typeface="Roboto Mono"/>
                <a:cs typeface="Roboto Mono"/>
                <a:sym typeface="Roboto Mono"/>
              </a:rPr>
              <a:t>public</a:t>
            </a:r>
            <a:r>
              <a:rPr lang="en" sz="2400" dirty="0">
                <a:solidFill>
                  <a:schemeClr val="dk1"/>
                </a:solidFill>
                <a:latin typeface="Lucida Console" panose="020B0609040504020204" pitchFamily="49" charset="0"/>
                <a:ea typeface="Roboto Mono"/>
                <a:cs typeface="Roboto Mono"/>
                <a:sym typeface="Roboto Mono"/>
              </a:rPr>
              <a:t> value </a:t>
            </a:r>
            <a:r>
              <a:rPr lang="en" sz="2400" dirty="0">
                <a:solidFill>
                  <a:srgbClr val="A3A3A3"/>
                </a:solidFill>
                <a:latin typeface="Lucida Console" panose="020B0609040504020204" pitchFamily="49" charset="0"/>
                <a:ea typeface="Roboto Mono"/>
                <a:cs typeface="Roboto Mono"/>
                <a:sym typeface="Roboto Mono"/>
              </a:rPr>
              <a:t>=</a:t>
            </a:r>
            <a:r>
              <a:rPr lang="en" sz="2400" dirty="0">
                <a:solidFill>
                  <a:schemeClr val="dk1"/>
                </a:solidFill>
                <a:latin typeface="Lucida Console" panose="020B0609040504020204" pitchFamily="49" charset="0"/>
                <a:ea typeface="Roboto Mono"/>
                <a:cs typeface="Roboto Mono"/>
                <a:sym typeface="Roboto Mono"/>
              </a:rPr>
              <a:t> array</a:t>
            </a:r>
            <a:r>
              <a:rPr lang="en" sz="2400" dirty="0">
                <a:solidFill>
                  <a:srgbClr val="A3A3A3"/>
                </a:solidFill>
                <a:latin typeface="Lucida Console" panose="020B0609040504020204" pitchFamily="49" charset="0"/>
                <a:ea typeface="Roboto Mono"/>
                <a:cs typeface="Roboto Mono"/>
                <a:sym typeface="Roboto Mono"/>
              </a:rPr>
              <a:t>[</a:t>
            </a:r>
            <a:r>
              <a:rPr lang="en" sz="2400" dirty="0">
                <a:solidFill>
                  <a:schemeClr val="dk1"/>
                </a:solidFill>
                <a:latin typeface="Lucida Console" panose="020B0609040504020204" pitchFamily="49" charset="0"/>
                <a:ea typeface="Roboto Mono"/>
                <a:cs typeface="Roboto Mono"/>
                <a:sym typeface="Roboto Mono"/>
              </a:rPr>
              <a:t>index</a:t>
            </a:r>
            <a:r>
              <a:rPr lang="en" sz="2400" dirty="0">
                <a:solidFill>
                  <a:srgbClr val="A3A3A3"/>
                </a:solidFill>
                <a:latin typeface="Lucida Console" panose="020B0609040504020204" pitchFamily="49" charset="0"/>
                <a:ea typeface="Roboto Mono"/>
                <a:cs typeface="Roboto Mono"/>
                <a:sym typeface="Roboto Mono"/>
              </a:rPr>
              <a:t>]</a:t>
            </a:r>
            <a:endParaRPr sz="2400" dirty="0">
              <a:solidFill>
                <a:schemeClr val="dk1"/>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SzPts val="852"/>
              <a:buNone/>
            </a:pPr>
            <a:r>
              <a:rPr lang="en" sz="2400" dirty="0">
                <a:solidFill>
                  <a:schemeClr val="dk1"/>
                </a:solidFill>
                <a:latin typeface="Lucida Console" panose="020B0609040504020204" pitchFamily="49" charset="0"/>
                <a:ea typeface="Roboto Mono"/>
                <a:cs typeface="Roboto Mono"/>
                <a:sym typeface="Roboto Mono"/>
              </a:rPr>
              <a:t>    </a:t>
            </a:r>
            <a:r>
              <a:rPr lang="en" sz="2400" dirty="0">
                <a:solidFill>
                  <a:srgbClr val="4A86E8"/>
                </a:solidFill>
                <a:latin typeface="Lucida Console" panose="020B0609040504020204" pitchFamily="49" charset="0"/>
                <a:ea typeface="Roboto Mono"/>
                <a:cs typeface="Roboto Mono"/>
                <a:sym typeface="Roboto Mono"/>
              </a:rPr>
              <a:t>leak</a:t>
            </a:r>
            <a:r>
              <a:rPr lang="en" sz="2400" dirty="0">
                <a:solidFill>
                  <a:srgbClr val="A3A3A3"/>
                </a:solidFill>
                <a:latin typeface="Lucida Console" panose="020B0609040504020204" pitchFamily="49" charset="0"/>
                <a:ea typeface="Roboto Mono"/>
                <a:cs typeface="Roboto Mono"/>
                <a:sym typeface="Roboto Mono"/>
              </a:rPr>
              <a:t>(</a:t>
            </a:r>
            <a:r>
              <a:rPr lang="en" sz="2400" dirty="0">
                <a:solidFill>
                  <a:schemeClr val="dk1"/>
                </a:solidFill>
                <a:latin typeface="Lucida Console" panose="020B0609040504020204" pitchFamily="49" charset="0"/>
                <a:ea typeface="Roboto Mono"/>
                <a:cs typeface="Roboto Mono"/>
                <a:sym typeface="Roboto Mono"/>
              </a:rPr>
              <a:t>value</a:t>
            </a:r>
            <a:r>
              <a:rPr lang="en" sz="2400" dirty="0">
                <a:solidFill>
                  <a:srgbClr val="A3A3A3"/>
                </a:solidFill>
                <a:latin typeface="Lucida Console" panose="020B0609040504020204" pitchFamily="49" charset="0"/>
                <a:ea typeface="Roboto Mono"/>
                <a:cs typeface="Roboto Mono"/>
                <a:sym typeface="Roboto Mono"/>
              </a:rPr>
              <a:t>)</a:t>
            </a:r>
            <a:endParaRPr sz="2100" dirty="0">
              <a:solidFill>
                <a:schemeClr val="dk1"/>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SzPts val="852"/>
              <a:buNone/>
            </a:pPr>
            <a:r>
              <a:rPr lang="en" sz="2400" dirty="0">
                <a:solidFill>
                  <a:srgbClr val="A3A3A3"/>
                </a:solidFill>
                <a:latin typeface="Lucida Console" panose="020B0609040504020204" pitchFamily="49" charset="0"/>
                <a:ea typeface="Roboto Mono"/>
                <a:cs typeface="Roboto Mono"/>
                <a:sym typeface="Roboto Mono"/>
              </a:rPr>
              <a:t>}</a:t>
            </a:r>
            <a:endParaRPr sz="2400" dirty="0">
              <a:solidFill>
                <a:srgbClr val="4DD0E1"/>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SzPts val="852"/>
              <a:buNone/>
            </a:pPr>
            <a:endParaRPr lang="en-AU" sz="2400" dirty="0">
              <a:solidFill>
                <a:schemeClr val="dk1"/>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SzPts val="852"/>
              <a:buNone/>
            </a:pPr>
            <a:endParaRPr sz="2400" dirty="0">
              <a:solidFill>
                <a:schemeClr val="dk1"/>
              </a:solidFill>
              <a:latin typeface="Lucida Console" panose="020B0609040504020204" pitchFamily="49" charset="0"/>
              <a:ea typeface="Roboto Mono"/>
              <a:cs typeface="Roboto Mono"/>
              <a:sym typeface="Roboto Mono"/>
            </a:endParaRPr>
          </a:p>
        </p:txBody>
      </p:sp>
      <p:sp>
        <p:nvSpPr>
          <p:cNvPr id="264" name="Google Shape;264;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Spectre Variant 1</a:t>
            </a:r>
            <a:endParaRPr/>
          </a:p>
        </p:txBody>
      </p:sp>
      <p:sp>
        <p:nvSpPr>
          <p:cNvPr id="265" name="Google Shape;265;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6"/>
          <p:cNvSpPr txBox="1">
            <a:spLocks noGrp="1"/>
          </p:cNvSpPr>
          <p:nvPr>
            <p:ph type="body" idx="1"/>
          </p:nvPr>
        </p:nvSpPr>
        <p:spPr>
          <a:xfrm>
            <a:off x="311700" y="1365300"/>
            <a:ext cx="8316000" cy="35085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852"/>
              <a:buFont typeface="Arial"/>
              <a:buNone/>
            </a:pPr>
            <a:r>
              <a:rPr lang="en" sz="2400" dirty="0">
                <a:solidFill>
                  <a:schemeClr val="accent1"/>
                </a:solidFill>
                <a:latin typeface="Lucida Console" panose="020B0609040504020204" pitchFamily="49" charset="0"/>
                <a:ea typeface="Roboto Mono"/>
                <a:cs typeface="Roboto Mono"/>
                <a:sym typeface="Roboto Mono"/>
              </a:rPr>
              <a:t>if</a:t>
            </a:r>
            <a:r>
              <a:rPr lang="en" sz="2400" dirty="0">
                <a:solidFill>
                  <a:schemeClr val="dk1"/>
                </a:solidFill>
                <a:latin typeface="Lucida Console" panose="020B0609040504020204" pitchFamily="49" charset="0"/>
                <a:ea typeface="Roboto Mono"/>
                <a:cs typeface="Roboto Mono"/>
                <a:sym typeface="Roboto Mono"/>
              </a:rPr>
              <a:t> </a:t>
            </a:r>
            <a:r>
              <a:rPr lang="en" sz="2400" dirty="0">
                <a:solidFill>
                  <a:srgbClr val="A3A3A3"/>
                </a:solidFill>
                <a:latin typeface="Lucida Console" panose="020B0609040504020204" pitchFamily="49" charset="0"/>
                <a:ea typeface="Roboto Mono"/>
                <a:cs typeface="Roboto Mono"/>
                <a:sym typeface="Roboto Mono"/>
              </a:rPr>
              <a:t>(</a:t>
            </a:r>
            <a:r>
              <a:rPr lang="en" sz="2400" dirty="0">
                <a:solidFill>
                  <a:schemeClr val="dk1"/>
                </a:solidFill>
                <a:latin typeface="Lucida Console" panose="020B0609040504020204" pitchFamily="49" charset="0"/>
                <a:ea typeface="Roboto Mono"/>
                <a:cs typeface="Roboto Mono"/>
                <a:sym typeface="Roboto Mono"/>
              </a:rPr>
              <a:t>index </a:t>
            </a:r>
            <a:r>
              <a:rPr lang="en" sz="2400" dirty="0">
                <a:solidFill>
                  <a:srgbClr val="A3A3A3"/>
                </a:solidFill>
                <a:latin typeface="Lucida Console" panose="020B0609040504020204" pitchFamily="49" charset="0"/>
                <a:ea typeface="Roboto Mono"/>
                <a:cs typeface="Roboto Mono"/>
                <a:sym typeface="Roboto Mono"/>
              </a:rPr>
              <a:t>&lt;</a:t>
            </a:r>
            <a:r>
              <a:rPr lang="en" sz="2400" dirty="0">
                <a:solidFill>
                  <a:schemeClr val="dk1"/>
                </a:solidFill>
                <a:latin typeface="Lucida Console" panose="020B0609040504020204" pitchFamily="49" charset="0"/>
                <a:ea typeface="Roboto Mono"/>
                <a:cs typeface="Roboto Mono"/>
                <a:sym typeface="Roboto Mono"/>
              </a:rPr>
              <a:t> array</a:t>
            </a:r>
            <a:r>
              <a:rPr lang="en" sz="2400" dirty="0">
                <a:solidFill>
                  <a:srgbClr val="A3A3A3"/>
                </a:solidFill>
                <a:latin typeface="Lucida Console" panose="020B0609040504020204" pitchFamily="49" charset="0"/>
                <a:ea typeface="Roboto Mono"/>
                <a:cs typeface="Roboto Mono"/>
                <a:sym typeface="Roboto Mono"/>
              </a:rPr>
              <a:t>.</a:t>
            </a:r>
            <a:r>
              <a:rPr lang="en" sz="2400" dirty="0">
                <a:solidFill>
                  <a:schemeClr val="dk1"/>
                </a:solidFill>
                <a:latin typeface="Lucida Console" panose="020B0609040504020204" pitchFamily="49" charset="0"/>
                <a:ea typeface="Roboto Mono"/>
                <a:cs typeface="Roboto Mono"/>
                <a:sym typeface="Roboto Mono"/>
              </a:rPr>
              <a:t>length</a:t>
            </a:r>
            <a:r>
              <a:rPr lang="en" sz="2400" dirty="0">
                <a:solidFill>
                  <a:srgbClr val="A3A3A3"/>
                </a:solidFill>
                <a:latin typeface="Lucida Console" panose="020B0609040504020204" pitchFamily="49" charset="0"/>
                <a:ea typeface="Roboto Mono"/>
                <a:cs typeface="Roboto Mono"/>
                <a:sym typeface="Roboto Mono"/>
              </a:rPr>
              <a:t>)</a:t>
            </a:r>
            <a:r>
              <a:rPr lang="en" sz="2400" dirty="0">
                <a:solidFill>
                  <a:schemeClr val="dk1"/>
                </a:solidFill>
                <a:latin typeface="Lucida Console" panose="020B0609040504020204" pitchFamily="49" charset="0"/>
                <a:ea typeface="Roboto Mono"/>
                <a:cs typeface="Roboto Mono"/>
                <a:sym typeface="Roboto Mono"/>
              </a:rPr>
              <a:t> </a:t>
            </a:r>
            <a:r>
              <a:rPr lang="en" sz="2400" dirty="0">
                <a:solidFill>
                  <a:srgbClr val="A3A3A3"/>
                </a:solidFill>
                <a:latin typeface="Lucida Console" panose="020B0609040504020204" pitchFamily="49" charset="0"/>
                <a:ea typeface="Roboto Mono"/>
                <a:cs typeface="Roboto Mono"/>
                <a:sym typeface="Roboto Mono"/>
              </a:rPr>
              <a:t>{</a:t>
            </a:r>
            <a:endParaRPr sz="2400" dirty="0">
              <a:solidFill>
                <a:srgbClr val="A3A3A3"/>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Clr>
                <a:schemeClr val="dk1"/>
              </a:buClr>
              <a:buSzPts val="852"/>
              <a:buFont typeface="Arial"/>
              <a:buNone/>
            </a:pPr>
            <a:endParaRPr sz="2400" dirty="0">
              <a:solidFill>
                <a:srgbClr val="A3A3A3"/>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Clr>
                <a:schemeClr val="dk1"/>
              </a:buClr>
              <a:buSzPts val="852"/>
              <a:buFont typeface="Arial"/>
              <a:buNone/>
            </a:pPr>
            <a:r>
              <a:rPr lang="en" sz="2400" dirty="0">
                <a:solidFill>
                  <a:schemeClr val="dk1"/>
                </a:solidFill>
                <a:highlight>
                  <a:srgbClr val="C9DAF8"/>
                </a:highlight>
                <a:latin typeface="Lucida Console" panose="020B0609040504020204" pitchFamily="49" charset="0"/>
                <a:ea typeface="Roboto Mono"/>
                <a:cs typeface="Roboto Mono"/>
                <a:sym typeface="Roboto Mono"/>
              </a:rPr>
              <a:t>    </a:t>
            </a:r>
            <a:r>
              <a:rPr lang="en" sz="2400" dirty="0">
                <a:solidFill>
                  <a:srgbClr val="9900FF"/>
                </a:solidFill>
                <a:highlight>
                  <a:srgbClr val="C9DAF8"/>
                </a:highlight>
                <a:latin typeface="Lucida Console" panose="020B0609040504020204" pitchFamily="49" charset="0"/>
                <a:ea typeface="Roboto Mono"/>
                <a:cs typeface="Roboto Mono"/>
                <a:sym typeface="Roboto Mono"/>
              </a:rPr>
              <a:t>public</a:t>
            </a:r>
            <a:r>
              <a:rPr lang="en" sz="2400" dirty="0">
                <a:solidFill>
                  <a:schemeClr val="dk1"/>
                </a:solidFill>
                <a:highlight>
                  <a:srgbClr val="C9DAF8"/>
                </a:highlight>
                <a:latin typeface="Lucida Console" panose="020B0609040504020204" pitchFamily="49" charset="0"/>
                <a:ea typeface="Roboto Mono"/>
                <a:cs typeface="Roboto Mono"/>
                <a:sym typeface="Roboto Mono"/>
              </a:rPr>
              <a:t> value </a:t>
            </a:r>
            <a:r>
              <a:rPr lang="en" sz="2400" dirty="0">
                <a:solidFill>
                  <a:srgbClr val="A3A3A3"/>
                </a:solidFill>
                <a:highlight>
                  <a:srgbClr val="C9DAF8"/>
                </a:highlight>
                <a:latin typeface="Lucida Console" panose="020B0609040504020204" pitchFamily="49" charset="0"/>
                <a:ea typeface="Roboto Mono"/>
                <a:cs typeface="Roboto Mono"/>
                <a:sym typeface="Roboto Mono"/>
              </a:rPr>
              <a:t>=</a:t>
            </a:r>
            <a:r>
              <a:rPr lang="en" sz="2400" dirty="0">
                <a:solidFill>
                  <a:schemeClr val="dk1"/>
                </a:solidFill>
                <a:highlight>
                  <a:srgbClr val="C9DAF8"/>
                </a:highlight>
                <a:latin typeface="Lucida Console" panose="020B0609040504020204" pitchFamily="49" charset="0"/>
                <a:ea typeface="Roboto Mono"/>
                <a:cs typeface="Roboto Mono"/>
                <a:sym typeface="Roboto Mono"/>
              </a:rPr>
              <a:t> array</a:t>
            </a:r>
            <a:r>
              <a:rPr lang="en" sz="2400" dirty="0">
                <a:solidFill>
                  <a:srgbClr val="A3A3A3"/>
                </a:solidFill>
                <a:highlight>
                  <a:srgbClr val="C9DAF8"/>
                </a:highlight>
                <a:latin typeface="Lucida Console" panose="020B0609040504020204" pitchFamily="49" charset="0"/>
                <a:ea typeface="Roboto Mono"/>
                <a:cs typeface="Roboto Mono"/>
                <a:sym typeface="Roboto Mono"/>
              </a:rPr>
              <a:t>[</a:t>
            </a:r>
            <a:r>
              <a:rPr lang="en" sz="2400" dirty="0">
                <a:solidFill>
                  <a:schemeClr val="dk1"/>
                </a:solidFill>
                <a:highlight>
                  <a:srgbClr val="C9DAF8"/>
                </a:highlight>
                <a:latin typeface="Lucida Console" panose="020B0609040504020204" pitchFamily="49" charset="0"/>
                <a:ea typeface="Roboto Mono"/>
                <a:cs typeface="Roboto Mono"/>
                <a:sym typeface="Roboto Mono"/>
              </a:rPr>
              <a:t>index</a:t>
            </a:r>
            <a:r>
              <a:rPr lang="en" sz="2400" dirty="0">
                <a:solidFill>
                  <a:srgbClr val="A3A3A3"/>
                </a:solidFill>
                <a:highlight>
                  <a:srgbClr val="C9DAF8"/>
                </a:highlight>
                <a:latin typeface="Lucida Console" panose="020B0609040504020204" pitchFamily="49" charset="0"/>
                <a:ea typeface="Roboto Mono"/>
                <a:cs typeface="Roboto Mono"/>
                <a:sym typeface="Roboto Mono"/>
              </a:rPr>
              <a:t>]</a:t>
            </a:r>
            <a:endParaRPr sz="2400" dirty="0">
              <a:solidFill>
                <a:schemeClr val="dk1"/>
              </a:solidFill>
              <a:highlight>
                <a:srgbClr val="C9DAF8"/>
              </a:highlight>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Clr>
                <a:schemeClr val="dk1"/>
              </a:buClr>
              <a:buSzPts val="852"/>
              <a:buFont typeface="Arial"/>
              <a:buNone/>
            </a:pPr>
            <a:r>
              <a:rPr lang="en" sz="2400" dirty="0">
                <a:solidFill>
                  <a:schemeClr val="dk1"/>
                </a:solidFill>
                <a:highlight>
                  <a:srgbClr val="C9DAF8"/>
                </a:highlight>
                <a:latin typeface="Lucida Console" panose="020B0609040504020204" pitchFamily="49" charset="0"/>
                <a:ea typeface="Roboto Mono"/>
                <a:cs typeface="Roboto Mono"/>
                <a:sym typeface="Roboto Mono"/>
              </a:rPr>
              <a:t>    </a:t>
            </a:r>
            <a:r>
              <a:rPr lang="en" sz="2400" dirty="0">
                <a:solidFill>
                  <a:srgbClr val="4A86E8"/>
                </a:solidFill>
                <a:highlight>
                  <a:srgbClr val="C9DAF8"/>
                </a:highlight>
                <a:latin typeface="Lucida Console" panose="020B0609040504020204" pitchFamily="49" charset="0"/>
                <a:ea typeface="Roboto Mono"/>
                <a:cs typeface="Roboto Mono"/>
                <a:sym typeface="Roboto Mono"/>
              </a:rPr>
              <a:t>leak</a:t>
            </a:r>
            <a:r>
              <a:rPr lang="en" sz="2400" dirty="0">
                <a:solidFill>
                  <a:srgbClr val="A3A3A3"/>
                </a:solidFill>
                <a:highlight>
                  <a:srgbClr val="C9DAF8"/>
                </a:highlight>
                <a:latin typeface="Lucida Console" panose="020B0609040504020204" pitchFamily="49" charset="0"/>
                <a:ea typeface="Roboto Mono"/>
                <a:cs typeface="Roboto Mono"/>
                <a:sym typeface="Roboto Mono"/>
              </a:rPr>
              <a:t>(</a:t>
            </a:r>
            <a:r>
              <a:rPr lang="en" sz="2400" dirty="0">
                <a:solidFill>
                  <a:schemeClr val="dk1"/>
                </a:solidFill>
                <a:highlight>
                  <a:srgbClr val="C9DAF8"/>
                </a:highlight>
                <a:latin typeface="Lucida Console" panose="020B0609040504020204" pitchFamily="49" charset="0"/>
                <a:ea typeface="Roboto Mono"/>
                <a:cs typeface="Roboto Mono"/>
                <a:sym typeface="Roboto Mono"/>
              </a:rPr>
              <a:t>value</a:t>
            </a:r>
            <a:r>
              <a:rPr lang="en" sz="2400" dirty="0">
                <a:solidFill>
                  <a:srgbClr val="A3A3A3"/>
                </a:solidFill>
                <a:highlight>
                  <a:srgbClr val="C9DAF8"/>
                </a:highlight>
                <a:latin typeface="Lucida Console" panose="020B0609040504020204" pitchFamily="49" charset="0"/>
                <a:ea typeface="Roboto Mono"/>
                <a:cs typeface="Roboto Mono"/>
                <a:sym typeface="Roboto Mono"/>
              </a:rPr>
              <a:t>)</a:t>
            </a:r>
            <a:endParaRPr sz="2100" dirty="0">
              <a:solidFill>
                <a:schemeClr val="dk1"/>
              </a:solidFill>
              <a:highlight>
                <a:srgbClr val="C9DAF8"/>
              </a:highlight>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Clr>
                <a:schemeClr val="dk1"/>
              </a:buClr>
              <a:buSzPts val="852"/>
              <a:buFont typeface="Arial"/>
              <a:buNone/>
            </a:pPr>
            <a:r>
              <a:rPr lang="en" sz="2400" dirty="0">
                <a:solidFill>
                  <a:srgbClr val="A3A3A3"/>
                </a:solidFill>
                <a:latin typeface="Lucida Console" panose="020B0609040504020204" pitchFamily="49" charset="0"/>
                <a:ea typeface="Roboto Mono"/>
                <a:cs typeface="Roboto Mono"/>
                <a:sym typeface="Roboto Mono"/>
              </a:rPr>
              <a:t>}</a:t>
            </a:r>
            <a:endParaRPr sz="2400" dirty="0">
              <a:solidFill>
                <a:srgbClr val="4DD0E1"/>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SzPts val="852"/>
              <a:buNone/>
            </a:pPr>
            <a:endParaRPr sz="2400" dirty="0">
              <a:solidFill>
                <a:schemeClr val="dk1"/>
              </a:solidFill>
              <a:latin typeface="Lucida Console" panose="020B0609040504020204" pitchFamily="49" charset="0"/>
              <a:ea typeface="Roboto Mono"/>
              <a:cs typeface="Roboto Mono"/>
              <a:sym typeface="Roboto Mono"/>
            </a:endParaRPr>
          </a:p>
        </p:txBody>
      </p:sp>
      <p:sp>
        <p:nvSpPr>
          <p:cNvPr id="271" name="Google Shape;271;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Spectre Variant 1</a:t>
            </a:r>
            <a:endParaRPr/>
          </a:p>
          <a:p>
            <a:pPr marL="0" lvl="0" indent="0" algn="l" rtl="0">
              <a:spcBef>
                <a:spcPts val="0"/>
              </a:spcBef>
              <a:spcAft>
                <a:spcPts val="0"/>
              </a:spcAft>
              <a:buNone/>
            </a:pPr>
            <a:endParaRPr/>
          </a:p>
        </p:txBody>
      </p:sp>
      <p:sp>
        <p:nvSpPr>
          <p:cNvPr id="272" name="Google Shape;272;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25</a:t>
            </a:fld>
            <a:endParaRPr/>
          </a:p>
        </p:txBody>
      </p:sp>
      <p:sp>
        <p:nvSpPr>
          <p:cNvPr id="273" name="Google Shape;273;p36"/>
          <p:cNvSpPr/>
          <p:nvPr/>
        </p:nvSpPr>
        <p:spPr>
          <a:xfrm>
            <a:off x="4704100" y="277025"/>
            <a:ext cx="4252200" cy="96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900">
                <a:solidFill>
                  <a:schemeClr val="dk1"/>
                </a:solidFill>
              </a:rPr>
              <a:t>Body executed even if condition is false</a:t>
            </a:r>
            <a:endParaRPr sz="2900">
              <a:solidFill>
                <a:schemeClr val="dk1"/>
              </a:solidFill>
            </a:endParaRPr>
          </a:p>
        </p:txBody>
      </p:sp>
      <p:pic>
        <p:nvPicPr>
          <p:cNvPr id="274" name="Google Shape;274;p36"/>
          <p:cNvPicPr preferRelativeResize="0"/>
          <p:nvPr/>
        </p:nvPicPr>
        <p:blipFill rotWithShape="1">
          <a:blip r:embed="rId3">
            <a:alphaModFix/>
          </a:blip>
          <a:srcRect b="31721"/>
          <a:stretch/>
        </p:blipFill>
        <p:spPr>
          <a:xfrm>
            <a:off x="3358034" y="3119550"/>
            <a:ext cx="631050" cy="5131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7"/>
          <p:cNvSpPr txBox="1">
            <a:spLocks noGrp="1"/>
          </p:cNvSpPr>
          <p:nvPr>
            <p:ph type="body" idx="1"/>
          </p:nvPr>
        </p:nvSpPr>
        <p:spPr>
          <a:xfrm>
            <a:off x="311700" y="1365300"/>
            <a:ext cx="8316000" cy="35085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SzPts val="852"/>
              <a:buNone/>
            </a:pPr>
            <a:r>
              <a:rPr lang="en" sz="2400" dirty="0">
                <a:solidFill>
                  <a:schemeClr val="accent1"/>
                </a:solidFill>
                <a:latin typeface="Lucida Console" panose="020B0609040504020204" pitchFamily="49" charset="0"/>
                <a:ea typeface="Roboto Mono"/>
                <a:cs typeface="Roboto Mono"/>
                <a:sym typeface="Roboto Mono"/>
              </a:rPr>
              <a:t>if</a:t>
            </a:r>
            <a:r>
              <a:rPr lang="en" sz="2400" dirty="0">
                <a:solidFill>
                  <a:schemeClr val="dk1"/>
                </a:solidFill>
                <a:latin typeface="Lucida Console" panose="020B0609040504020204" pitchFamily="49" charset="0"/>
                <a:ea typeface="Roboto Mono"/>
                <a:cs typeface="Roboto Mono"/>
                <a:sym typeface="Roboto Mono"/>
              </a:rPr>
              <a:t> </a:t>
            </a:r>
            <a:r>
              <a:rPr lang="en" sz="2400" dirty="0">
                <a:solidFill>
                  <a:srgbClr val="A3A3A3"/>
                </a:solidFill>
                <a:latin typeface="Lucida Console" panose="020B0609040504020204" pitchFamily="49" charset="0"/>
                <a:ea typeface="Roboto Mono"/>
                <a:cs typeface="Roboto Mono"/>
                <a:sym typeface="Roboto Mono"/>
              </a:rPr>
              <a:t>(</a:t>
            </a:r>
            <a:r>
              <a:rPr lang="en" sz="2400" dirty="0">
                <a:solidFill>
                  <a:schemeClr val="dk1"/>
                </a:solidFill>
                <a:latin typeface="Lucida Console" panose="020B0609040504020204" pitchFamily="49" charset="0"/>
                <a:ea typeface="Roboto Mono"/>
                <a:cs typeface="Roboto Mono"/>
                <a:sym typeface="Roboto Mono"/>
              </a:rPr>
              <a:t>index </a:t>
            </a:r>
            <a:r>
              <a:rPr lang="en" sz="2400" dirty="0">
                <a:solidFill>
                  <a:srgbClr val="A3A3A3"/>
                </a:solidFill>
                <a:latin typeface="Lucida Console" panose="020B0609040504020204" pitchFamily="49" charset="0"/>
                <a:ea typeface="Roboto Mono"/>
                <a:cs typeface="Roboto Mono"/>
                <a:sym typeface="Roboto Mono"/>
              </a:rPr>
              <a:t>&lt;</a:t>
            </a:r>
            <a:r>
              <a:rPr lang="en" sz="2400" dirty="0">
                <a:solidFill>
                  <a:schemeClr val="dk1"/>
                </a:solidFill>
                <a:latin typeface="Lucida Console" panose="020B0609040504020204" pitchFamily="49" charset="0"/>
                <a:ea typeface="Roboto Mono"/>
                <a:cs typeface="Roboto Mono"/>
                <a:sym typeface="Roboto Mono"/>
              </a:rPr>
              <a:t> array</a:t>
            </a:r>
            <a:r>
              <a:rPr lang="en" sz="2400" dirty="0">
                <a:solidFill>
                  <a:srgbClr val="A3A3A3"/>
                </a:solidFill>
                <a:latin typeface="Lucida Console" panose="020B0609040504020204" pitchFamily="49" charset="0"/>
                <a:ea typeface="Roboto Mono"/>
                <a:cs typeface="Roboto Mono"/>
                <a:sym typeface="Roboto Mono"/>
              </a:rPr>
              <a:t>.</a:t>
            </a:r>
            <a:r>
              <a:rPr lang="en" sz="2400" dirty="0">
                <a:solidFill>
                  <a:schemeClr val="dk1"/>
                </a:solidFill>
                <a:latin typeface="Lucida Console" panose="020B0609040504020204" pitchFamily="49" charset="0"/>
                <a:ea typeface="Roboto Mono"/>
                <a:cs typeface="Roboto Mono"/>
                <a:sym typeface="Roboto Mono"/>
              </a:rPr>
              <a:t>length</a:t>
            </a:r>
            <a:r>
              <a:rPr lang="en" sz="2400" dirty="0">
                <a:solidFill>
                  <a:srgbClr val="A3A3A3"/>
                </a:solidFill>
                <a:latin typeface="Lucida Console" panose="020B0609040504020204" pitchFamily="49" charset="0"/>
                <a:ea typeface="Roboto Mono"/>
                <a:cs typeface="Roboto Mono"/>
                <a:sym typeface="Roboto Mono"/>
              </a:rPr>
              <a:t>)</a:t>
            </a:r>
            <a:r>
              <a:rPr lang="en" sz="2400" dirty="0">
                <a:solidFill>
                  <a:schemeClr val="dk1"/>
                </a:solidFill>
                <a:latin typeface="Lucida Console" panose="020B0609040504020204" pitchFamily="49" charset="0"/>
                <a:ea typeface="Roboto Mono"/>
                <a:cs typeface="Roboto Mono"/>
                <a:sym typeface="Roboto Mono"/>
              </a:rPr>
              <a:t> </a:t>
            </a:r>
            <a:r>
              <a:rPr lang="en" sz="2400" dirty="0">
                <a:solidFill>
                  <a:srgbClr val="A3A3A3"/>
                </a:solidFill>
                <a:latin typeface="Lucida Console" panose="020B0609040504020204" pitchFamily="49" charset="0"/>
                <a:ea typeface="Roboto Mono"/>
                <a:cs typeface="Roboto Mono"/>
                <a:sym typeface="Roboto Mono"/>
              </a:rPr>
              <a:t>{</a:t>
            </a:r>
            <a:endParaRPr sz="2400" dirty="0">
              <a:solidFill>
                <a:srgbClr val="A3A3A3"/>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SzPts val="852"/>
              <a:buNone/>
            </a:pPr>
            <a:endParaRPr sz="2400" dirty="0">
              <a:solidFill>
                <a:srgbClr val="A3A3A3"/>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SzPts val="852"/>
              <a:buNone/>
            </a:pPr>
            <a:r>
              <a:rPr lang="en" sz="2400" dirty="0">
                <a:solidFill>
                  <a:schemeClr val="dk1"/>
                </a:solidFill>
                <a:highlight>
                  <a:srgbClr val="C9DAF8"/>
                </a:highlight>
                <a:latin typeface="Lucida Console" panose="020B0609040504020204" pitchFamily="49" charset="0"/>
                <a:ea typeface="Roboto Mono"/>
                <a:cs typeface="Roboto Mono"/>
                <a:sym typeface="Roboto Mono"/>
              </a:rPr>
              <a:t>    </a:t>
            </a:r>
            <a:r>
              <a:rPr lang="en" sz="2400" dirty="0">
                <a:solidFill>
                  <a:srgbClr val="9900FF"/>
                </a:solidFill>
                <a:highlight>
                  <a:srgbClr val="C9DAF8"/>
                </a:highlight>
                <a:latin typeface="Lucida Console" panose="020B0609040504020204" pitchFamily="49" charset="0"/>
                <a:ea typeface="Roboto Mono"/>
                <a:cs typeface="Roboto Mono"/>
                <a:sym typeface="Roboto Mono"/>
              </a:rPr>
              <a:t>public</a:t>
            </a:r>
            <a:r>
              <a:rPr lang="en" sz="2400" dirty="0">
                <a:solidFill>
                  <a:schemeClr val="dk1"/>
                </a:solidFill>
                <a:highlight>
                  <a:srgbClr val="C9DAF8"/>
                </a:highlight>
                <a:latin typeface="Lucida Console" panose="020B0609040504020204" pitchFamily="49" charset="0"/>
                <a:ea typeface="Roboto Mono"/>
                <a:cs typeface="Roboto Mono"/>
                <a:sym typeface="Roboto Mono"/>
              </a:rPr>
              <a:t> value </a:t>
            </a:r>
            <a:r>
              <a:rPr lang="en" sz="2400" dirty="0">
                <a:solidFill>
                  <a:srgbClr val="A3A3A3"/>
                </a:solidFill>
                <a:highlight>
                  <a:srgbClr val="C9DAF8"/>
                </a:highlight>
                <a:latin typeface="Lucida Console" panose="020B0609040504020204" pitchFamily="49" charset="0"/>
                <a:ea typeface="Roboto Mono"/>
                <a:cs typeface="Roboto Mono"/>
                <a:sym typeface="Roboto Mono"/>
              </a:rPr>
              <a:t>=</a:t>
            </a:r>
            <a:r>
              <a:rPr lang="en" sz="2400" dirty="0">
                <a:solidFill>
                  <a:schemeClr val="dk1"/>
                </a:solidFill>
                <a:highlight>
                  <a:srgbClr val="C9DAF8"/>
                </a:highlight>
                <a:latin typeface="Lucida Console" panose="020B0609040504020204" pitchFamily="49" charset="0"/>
                <a:ea typeface="Roboto Mono"/>
                <a:cs typeface="Roboto Mono"/>
                <a:sym typeface="Roboto Mono"/>
              </a:rPr>
              <a:t> array</a:t>
            </a:r>
            <a:r>
              <a:rPr lang="en" sz="2400" dirty="0">
                <a:solidFill>
                  <a:srgbClr val="A3A3A3"/>
                </a:solidFill>
                <a:highlight>
                  <a:srgbClr val="C9DAF8"/>
                </a:highlight>
                <a:latin typeface="Lucida Console" panose="020B0609040504020204" pitchFamily="49" charset="0"/>
                <a:ea typeface="Roboto Mono"/>
                <a:cs typeface="Roboto Mono"/>
                <a:sym typeface="Roboto Mono"/>
              </a:rPr>
              <a:t>[</a:t>
            </a:r>
            <a:r>
              <a:rPr lang="en" sz="2400" dirty="0">
                <a:solidFill>
                  <a:schemeClr val="dk1"/>
                </a:solidFill>
                <a:highlight>
                  <a:srgbClr val="C9DAF8"/>
                </a:highlight>
                <a:latin typeface="Lucida Console" panose="020B0609040504020204" pitchFamily="49" charset="0"/>
                <a:ea typeface="Roboto Mono"/>
                <a:cs typeface="Roboto Mono"/>
                <a:sym typeface="Roboto Mono"/>
              </a:rPr>
              <a:t>index</a:t>
            </a:r>
            <a:r>
              <a:rPr lang="en" sz="2400" dirty="0">
                <a:solidFill>
                  <a:srgbClr val="A3A3A3"/>
                </a:solidFill>
                <a:highlight>
                  <a:srgbClr val="C9DAF8"/>
                </a:highlight>
                <a:latin typeface="Lucida Console" panose="020B0609040504020204" pitchFamily="49" charset="0"/>
                <a:ea typeface="Roboto Mono"/>
                <a:cs typeface="Roboto Mono"/>
                <a:sym typeface="Roboto Mono"/>
              </a:rPr>
              <a:t>]</a:t>
            </a:r>
            <a:endParaRPr sz="2400" dirty="0">
              <a:solidFill>
                <a:schemeClr val="dk1"/>
              </a:solidFill>
              <a:highlight>
                <a:srgbClr val="C9DAF8"/>
              </a:highlight>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SzPts val="852"/>
              <a:buNone/>
            </a:pPr>
            <a:r>
              <a:rPr lang="en" sz="2400" dirty="0">
                <a:solidFill>
                  <a:schemeClr val="dk1"/>
                </a:solidFill>
                <a:highlight>
                  <a:srgbClr val="C9DAF8"/>
                </a:highlight>
                <a:latin typeface="Lucida Console" panose="020B0609040504020204" pitchFamily="49" charset="0"/>
                <a:ea typeface="Roboto Mono"/>
                <a:cs typeface="Roboto Mono"/>
                <a:sym typeface="Roboto Mono"/>
              </a:rPr>
              <a:t>    </a:t>
            </a:r>
            <a:r>
              <a:rPr lang="en" sz="2400" dirty="0">
                <a:solidFill>
                  <a:srgbClr val="4A86E8"/>
                </a:solidFill>
                <a:highlight>
                  <a:srgbClr val="C9DAF8"/>
                </a:highlight>
                <a:latin typeface="Lucida Console" panose="020B0609040504020204" pitchFamily="49" charset="0"/>
                <a:ea typeface="Roboto Mono"/>
                <a:cs typeface="Roboto Mono"/>
                <a:sym typeface="Roboto Mono"/>
              </a:rPr>
              <a:t>leak</a:t>
            </a:r>
            <a:r>
              <a:rPr lang="en" sz="2400" dirty="0">
                <a:solidFill>
                  <a:srgbClr val="A3A3A3"/>
                </a:solidFill>
                <a:highlight>
                  <a:srgbClr val="C9DAF8"/>
                </a:highlight>
                <a:latin typeface="Lucida Console" panose="020B0609040504020204" pitchFamily="49" charset="0"/>
                <a:ea typeface="Roboto Mono"/>
                <a:cs typeface="Roboto Mono"/>
                <a:sym typeface="Roboto Mono"/>
              </a:rPr>
              <a:t>(</a:t>
            </a:r>
            <a:r>
              <a:rPr lang="en" sz="2400" dirty="0">
                <a:solidFill>
                  <a:schemeClr val="dk1"/>
                </a:solidFill>
                <a:highlight>
                  <a:srgbClr val="C9DAF8"/>
                </a:highlight>
                <a:latin typeface="Lucida Console" panose="020B0609040504020204" pitchFamily="49" charset="0"/>
                <a:ea typeface="Roboto Mono"/>
                <a:cs typeface="Roboto Mono"/>
                <a:sym typeface="Roboto Mono"/>
              </a:rPr>
              <a:t>value</a:t>
            </a:r>
            <a:r>
              <a:rPr lang="en" sz="2400" dirty="0">
                <a:solidFill>
                  <a:srgbClr val="A3A3A3"/>
                </a:solidFill>
                <a:highlight>
                  <a:srgbClr val="C9DAF8"/>
                </a:highlight>
                <a:latin typeface="Lucida Console" panose="020B0609040504020204" pitchFamily="49" charset="0"/>
                <a:ea typeface="Roboto Mono"/>
                <a:cs typeface="Roboto Mono"/>
                <a:sym typeface="Roboto Mono"/>
              </a:rPr>
              <a:t>)</a:t>
            </a:r>
            <a:endParaRPr sz="2400" dirty="0">
              <a:solidFill>
                <a:schemeClr val="dk1"/>
              </a:solidFill>
              <a:highlight>
                <a:srgbClr val="C9DAF8"/>
              </a:highlight>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SzPts val="852"/>
              <a:buNone/>
            </a:pPr>
            <a:r>
              <a:rPr lang="en" sz="2400" dirty="0">
                <a:solidFill>
                  <a:srgbClr val="A3A3A3"/>
                </a:solidFill>
                <a:latin typeface="Lucida Console" panose="020B0609040504020204" pitchFamily="49" charset="0"/>
                <a:ea typeface="Roboto Mono"/>
                <a:cs typeface="Roboto Mono"/>
                <a:sym typeface="Roboto Mono"/>
              </a:rPr>
              <a:t>}</a:t>
            </a:r>
            <a:endParaRPr sz="2400" dirty="0">
              <a:solidFill>
                <a:srgbClr val="4DD0E1"/>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SzPts val="852"/>
              <a:buNone/>
            </a:pPr>
            <a:endParaRPr sz="2400" dirty="0">
              <a:solidFill>
                <a:schemeClr val="dk1"/>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SzPts val="852"/>
              <a:buNone/>
            </a:pPr>
            <a:endParaRPr sz="2400" dirty="0">
              <a:solidFill>
                <a:schemeClr val="dk1"/>
              </a:solidFill>
              <a:latin typeface="Lucida Console" panose="020B0609040504020204" pitchFamily="49" charset="0"/>
              <a:ea typeface="Roboto Mono"/>
              <a:cs typeface="Roboto Mono"/>
              <a:sym typeface="Roboto Mono"/>
            </a:endParaRPr>
          </a:p>
        </p:txBody>
      </p:sp>
      <p:sp>
        <p:nvSpPr>
          <p:cNvPr id="280" name="Google Shape;280;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Spectre Variant 1</a:t>
            </a:r>
            <a:endParaRPr/>
          </a:p>
          <a:p>
            <a:pPr marL="0" lvl="0" indent="0" algn="l" rtl="0">
              <a:spcBef>
                <a:spcPts val="0"/>
              </a:spcBef>
              <a:spcAft>
                <a:spcPts val="0"/>
              </a:spcAft>
              <a:buNone/>
            </a:pPr>
            <a:endParaRPr/>
          </a:p>
        </p:txBody>
      </p:sp>
      <p:sp>
        <p:nvSpPr>
          <p:cNvPr id="281" name="Google Shape;281;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26</a:t>
            </a:fld>
            <a:endParaRPr/>
          </a:p>
        </p:txBody>
      </p:sp>
      <p:sp>
        <p:nvSpPr>
          <p:cNvPr id="282" name="Google Shape;282;p37"/>
          <p:cNvSpPr/>
          <p:nvPr/>
        </p:nvSpPr>
        <p:spPr>
          <a:xfrm>
            <a:off x="4321021" y="2133450"/>
            <a:ext cx="3030600" cy="438300"/>
          </a:xfrm>
          <a:prstGeom prst="wedgeRect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t>Could load a secret</a:t>
            </a:r>
            <a:endParaRPr sz="2500"/>
          </a:p>
        </p:txBody>
      </p:sp>
      <p:sp>
        <p:nvSpPr>
          <p:cNvPr id="283" name="Google Shape;283;p37"/>
          <p:cNvSpPr/>
          <p:nvPr/>
        </p:nvSpPr>
        <p:spPr>
          <a:xfrm>
            <a:off x="4704100" y="277025"/>
            <a:ext cx="4252200" cy="96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900">
                <a:solidFill>
                  <a:schemeClr val="dk1"/>
                </a:solidFill>
              </a:rPr>
              <a:t>Body executed even if condition is false</a:t>
            </a:r>
            <a:endParaRPr sz="2900">
              <a:solidFill>
                <a:schemeClr val="dk1"/>
              </a:solidFill>
            </a:endParaRPr>
          </a:p>
        </p:txBody>
      </p:sp>
      <p:pic>
        <p:nvPicPr>
          <p:cNvPr id="284" name="Google Shape;284;p37"/>
          <p:cNvPicPr preferRelativeResize="0"/>
          <p:nvPr/>
        </p:nvPicPr>
        <p:blipFill rotWithShape="1">
          <a:blip r:embed="rId3">
            <a:alphaModFix/>
          </a:blip>
          <a:srcRect b="31721"/>
          <a:stretch/>
        </p:blipFill>
        <p:spPr>
          <a:xfrm>
            <a:off x="3376083" y="3119550"/>
            <a:ext cx="631050" cy="5131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8"/>
          <p:cNvSpPr txBox="1">
            <a:spLocks noGrp="1"/>
          </p:cNvSpPr>
          <p:nvPr>
            <p:ph type="body" idx="1"/>
          </p:nvPr>
        </p:nvSpPr>
        <p:spPr>
          <a:xfrm>
            <a:off x="311700" y="1365300"/>
            <a:ext cx="8316000" cy="35085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852"/>
              <a:buFont typeface="Arial"/>
              <a:buNone/>
            </a:pPr>
            <a:r>
              <a:rPr lang="en" sz="2400" dirty="0">
                <a:solidFill>
                  <a:schemeClr val="accent1"/>
                </a:solidFill>
                <a:latin typeface="Lucida Console" panose="020B0609040504020204" pitchFamily="49" charset="0"/>
                <a:ea typeface="Roboto Mono"/>
                <a:cs typeface="Roboto Mono"/>
                <a:sym typeface="Roboto Mono"/>
              </a:rPr>
              <a:t>if</a:t>
            </a:r>
            <a:r>
              <a:rPr lang="en" sz="2400" dirty="0">
                <a:solidFill>
                  <a:schemeClr val="dk1"/>
                </a:solidFill>
                <a:latin typeface="Lucida Console" panose="020B0609040504020204" pitchFamily="49" charset="0"/>
                <a:ea typeface="Roboto Mono"/>
                <a:cs typeface="Roboto Mono"/>
                <a:sym typeface="Roboto Mono"/>
              </a:rPr>
              <a:t> </a:t>
            </a:r>
            <a:r>
              <a:rPr lang="en" sz="2400" dirty="0">
                <a:solidFill>
                  <a:srgbClr val="A3A3A3"/>
                </a:solidFill>
                <a:latin typeface="Lucida Console" panose="020B0609040504020204" pitchFamily="49" charset="0"/>
                <a:ea typeface="Roboto Mono"/>
                <a:cs typeface="Roboto Mono"/>
                <a:sym typeface="Roboto Mono"/>
              </a:rPr>
              <a:t>(</a:t>
            </a:r>
            <a:r>
              <a:rPr lang="en" sz="2400" dirty="0">
                <a:solidFill>
                  <a:schemeClr val="dk1"/>
                </a:solidFill>
                <a:latin typeface="Lucida Console" panose="020B0609040504020204" pitchFamily="49" charset="0"/>
                <a:ea typeface="Roboto Mono"/>
                <a:cs typeface="Roboto Mono"/>
                <a:sym typeface="Roboto Mono"/>
              </a:rPr>
              <a:t>index </a:t>
            </a:r>
            <a:r>
              <a:rPr lang="en" sz="2400" dirty="0">
                <a:solidFill>
                  <a:srgbClr val="A3A3A3"/>
                </a:solidFill>
                <a:latin typeface="Lucida Console" panose="020B0609040504020204" pitchFamily="49" charset="0"/>
                <a:ea typeface="Roboto Mono"/>
                <a:cs typeface="Roboto Mono"/>
                <a:sym typeface="Roboto Mono"/>
              </a:rPr>
              <a:t>&lt;</a:t>
            </a:r>
            <a:r>
              <a:rPr lang="en" sz="2400" dirty="0">
                <a:solidFill>
                  <a:schemeClr val="dk1"/>
                </a:solidFill>
                <a:latin typeface="Lucida Console" panose="020B0609040504020204" pitchFamily="49" charset="0"/>
                <a:ea typeface="Roboto Mono"/>
                <a:cs typeface="Roboto Mono"/>
                <a:sym typeface="Roboto Mono"/>
              </a:rPr>
              <a:t> array</a:t>
            </a:r>
            <a:r>
              <a:rPr lang="en" sz="2400" dirty="0">
                <a:solidFill>
                  <a:srgbClr val="A3A3A3"/>
                </a:solidFill>
                <a:latin typeface="Lucida Console" panose="020B0609040504020204" pitchFamily="49" charset="0"/>
                <a:ea typeface="Roboto Mono"/>
                <a:cs typeface="Roboto Mono"/>
                <a:sym typeface="Roboto Mono"/>
              </a:rPr>
              <a:t>.</a:t>
            </a:r>
            <a:r>
              <a:rPr lang="en" sz="2400" dirty="0">
                <a:solidFill>
                  <a:schemeClr val="dk1"/>
                </a:solidFill>
                <a:latin typeface="Lucida Console" panose="020B0609040504020204" pitchFamily="49" charset="0"/>
                <a:ea typeface="Roboto Mono"/>
                <a:cs typeface="Roboto Mono"/>
                <a:sym typeface="Roboto Mono"/>
              </a:rPr>
              <a:t>length</a:t>
            </a:r>
            <a:r>
              <a:rPr lang="en" sz="2400" dirty="0">
                <a:solidFill>
                  <a:srgbClr val="A3A3A3"/>
                </a:solidFill>
                <a:latin typeface="Lucida Console" panose="020B0609040504020204" pitchFamily="49" charset="0"/>
                <a:ea typeface="Roboto Mono"/>
                <a:cs typeface="Roboto Mono"/>
                <a:sym typeface="Roboto Mono"/>
              </a:rPr>
              <a:t>)</a:t>
            </a:r>
            <a:r>
              <a:rPr lang="en" sz="2400" dirty="0">
                <a:solidFill>
                  <a:schemeClr val="dk1"/>
                </a:solidFill>
                <a:latin typeface="Lucida Console" panose="020B0609040504020204" pitchFamily="49" charset="0"/>
                <a:ea typeface="Roboto Mono"/>
                <a:cs typeface="Roboto Mono"/>
                <a:sym typeface="Roboto Mono"/>
              </a:rPr>
              <a:t> </a:t>
            </a:r>
            <a:r>
              <a:rPr lang="en" sz="2400" dirty="0">
                <a:solidFill>
                  <a:srgbClr val="A3A3A3"/>
                </a:solidFill>
                <a:latin typeface="Lucida Console" panose="020B0609040504020204" pitchFamily="49" charset="0"/>
                <a:ea typeface="Roboto Mono"/>
                <a:cs typeface="Roboto Mono"/>
                <a:sym typeface="Roboto Mono"/>
              </a:rPr>
              <a:t>{</a:t>
            </a:r>
            <a:endParaRPr sz="2400" dirty="0">
              <a:solidFill>
                <a:srgbClr val="A3A3A3"/>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Clr>
                <a:schemeClr val="dk1"/>
              </a:buClr>
              <a:buSzPts val="852"/>
              <a:buFont typeface="Arial"/>
              <a:buNone/>
            </a:pPr>
            <a:endParaRPr sz="2400" dirty="0">
              <a:solidFill>
                <a:srgbClr val="A3A3A3"/>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Clr>
                <a:schemeClr val="dk1"/>
              </a:buClr>
              <a:buSzPts val="852"/>
              <a:buFont typeface="Arial"/>
              <a:buNone/>
            </a:pPr>
            <a:r>
              <a:rPr lang="en" sz="2400" dirty="0">
                <a:solidFill>
                  <a:schemeClr val="dk1"/>
                </a:solidFill>
                <a:highlight>
                  <a:srgbClr val="C9DAF8"/>
                </a:highlight>
                <a:latin typeface="Lucida Console" panose="020B0609040504020204" pitchFamily="49" charset="0"/>
                <a:ea typeface="Roboto Mono"/>
                <a:cs typeface="Roboto Mono"/>
                <a:sym typeface="Roboto Mono"/>
              </a:rPr>
              <a:t>    </a:t>
            </a:r>
            <a:r>
              <a:rPr lang="en" sz="2400" dirty="0">
                <a:solidFill>
                  <a:srgbClr val="9900FF"/>
                </a:solidFill>
                <a:highlight>
                  <a:srgbClr val="C9DAF8"/>
                </a:highlight>
                <a:latin typeface="Lucida Console" panose="020B0609040504020204" pitchFamily="49" charset="0"/>
                <a:ea typeface="Roboto Mono"/>
                <a:cs typeface="Roboto Mono"/>
                <a:sym typeface="Roboto Mono"/>
              </a:rPr>
              <a:t>public</a:t>
            </a:r>
            <a:r>
              <a:rPr lang="en" sz="2400" dirty="0">
                <a:solidFill>
                  <a:schemeClr val="dk1"/>
                </a:solidFill>
                <a:highlight>
                  <a:srgbClr val="C9DAF8"/>
                </a:highlight>
                <a:latin typeface="Lucida Console" panose="020B0609040504020204" pitchFamily="49" charset="0"/>
                <a:ea typeface="Roboto Mono"/>
                <a:cs typeface="Roboto Mono"/>
                <a:sym typeface="Roboto Mono"/>
              </a:rPr>
              <a:t> value </a:t>
            </a:r>
            <a:r>
              <a:rPr lang="en" sz="2400" dirty="0">
                <a:solidFill>
                  <a:srgbClr val="A3A3A3"/>
                </a:solidFill>
                <a:highlight>
                  <a:srgbClr val="C9DAF8"/>
                </a:highlight>
                <a:latin typeface="Lucida Console" panose="020B0609040504020204" pitchFamily="49" charset="0"/>
                <a:ea typeface="Roboto Mono"/>
                <a:cs typeface="Roboto Mono"/>
                <a:sym typeface="Roboto Mono"/>
              </a:rPr>
              <a:t>=</a:t>
            </a:r>
            <a:r>
              <a:rPr lang="en" sz="2400" dirty="0">
                <a:solidFill>
                  <a:schemeClr val="dk1"/>
                </a:solidFill>
                <a:highlight>
                  <a:srgbClr val="C9DAF8"/>
                </a:highlight>
                <a:latin typeface="Lucida Console" panose="020B0609040504020204" pitchFamily="49" charset="0"/>
                <a:ea typeface="Roboto Mono"/>
                <a:cs typeface="Roboto Mono"/>
                <a:sym typeface="Roboto Mono"/>
              </a:rPr>
              <a:t> array</a:t>
            </a:r>
            <a:r>
              <a:rPr lang="en" sz="2400" dirty="0">
                <a:solidFill>
                  <a:srgbClr val="A3A3A3"/>
                </a:solidFill>
                <a:highlight>
                  <a:srgbClr val="C9DAF8"/>
                </a:highlight>
                <a:latin typeface="Lucida Console" panose="020B0609040504020204" pitchFamily="49" charset="0"/>
                <a:ea typeface="Roboto Mono"/>
                <a:cs typeface="Roboto Mono"/>
                <a:sym typeface="Roboto Mono"/>
              </a:rPr>
              <a:t>[</a:t>
            </a:r>
            <a:r>
              <a:rPr lang="en" sz="2400" dirty="0">
                <a:solidFill>
                  <a:schemeClr val="dk1"/>
                </a:solidFill>
                <a:highlight>
                  <a:srgbClr val="C9DAF8"/>
                </a:highlight>
                <a:latin typeface="Lucida Console" panose="020B0609040504020204" pitchFamily="49" charset="0"/>
                <a:ea typeface="Roboto Mono"/>
                <a:cs typeface="Roboto Mono"/>
                <a:sym typeface="Roboto Mono"/>
              </a:rPr>
              <a:t>index</a:t>
            </a:r>
            <a:r>
              <a:rPr lang="en" sz="2400" dirty="0">
                <a:solidFill>
                  <a:srgbClr val="A3A3A3"/>
                </a:solidFill>
                <a:highlight>
                  <a:srgbClr val="C9DAF8"/>
                </a:highlight>
                <a:latin typeface="Lucida Console" panose="020B0609040504020204" pitchFamily="49" charset="0"/>
                <a:ea typeface="Roboto Mono"/>
                <a:cs typeface="Roboto Mono"/>
                <a:sym typeface="Roboto Mono"/>
              </a:rPr>
              <a:t>]</a:t>
            </a:r>
            <a:endParaRPr sz="2400" dirty="0">
              <a:solidFill>
                <a:schemeClr val="dk1"/>
              </a:solidFill>
              <a:highlight>
                <a:srgbClr val="C9DAF8"/>
              </a:highlight>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Clr>
                <a:schemeClr val="dk1"/>
              </a:buClr>
              <a:buSzPts val="852"/>
              <a:buFont typeface="Arial"/>
              <a:buNone/>
            </a:pPr>
            <a:r>
              <a:rPr lang="en" sz="2400" dirty="0">
                <a:solidFill>
                  <a:schemeClr val="dk1"/>
                </a:solidFill>
                <a:highlight>
                  <a:srgbClr val="C9DAF8"/>
                </a:highlight>
                <a:latin typeface="Lucida Console" panose="020B0609040504020204" pitchFamily="49" charset="0"/>
                <a:ea typeface="Roboto Mono"/>
                <a:cs typeface="Roboto Mono"/>
                <a:sym typeface="Roboto Mono"/>
              </a:rPr>
              <a:t>    </a:t>
            </a:r>
            <a:r>
              <a:rPr lang="en" sz="2400" dirty="0">
                <a:solidFill>
                  <a:srgbClr val="4A86E8"/>
                </a:solidFill>
                <a:highlight>
                  <a:srgbClr val="C9DAF8"/>
                </a:highlight>
                <a:latin typeface="Lucida Console" panose="020B0609040504020204" pitchFamily="49" charset="0"/>
                <a:ea typeface="Roboto Mono"/>
                <a:cs typeface="Roboto Mono"/>
                <a:sym typeface="Roboto Mono"/>
              </a:rPr>
              <a:t>leak</a:t>
            </a:r>
            <a:r>
              <a:rPr lang="en" sz="2400" dirty="0">
                <a:solidFill>
                  <a:srgbClr val="A3A3A3"/>
                </a:solidFill>
                <a:highlight>
                  <a:srgbClr val="C9DAF8"/>
                </a:highlight>
                <a:latin typeface="Lucida Console" panose="020B0609040504020204" pitchFamily="49" charset="0"/>
                <a:ea typeface="Roboto Mono"/>
                <a:cs typeface="Roboto Mono"/>
                <a:sym typeface="Roboto Mono"/>
              </a:rPr>
              <a:t>(</a:t>
            </a:r>
            <a:r>
              <a:rPr lang="en" sz="2400" dirty="0">
                <a:solidFill>
                  <a:schemeClr val="dk1"/>
                </a:solidFill>
                <a:highlight>
                  <a:srgbClr val="C9DAF8"/>
                </a:highlight>
                <a:latin typeface="Lucida Console" panose="020B0609040504020204" pitchFamily="49" charset="0"/>
                <a:ea typeface="Roboto Mono"/>
                <a:cs typeface="Roboto Mono"/>
                <a:sym typeface="Roboto Mono"/>
              </a:rPr>
              <a:t>value</a:t>
            </a:r>
            <a:r>
              <a:rPr lang="en" sz="2400" dirty="0">
                <a:solidFill>
                  <a:srgbClr val="A3A3A3"/>
                </a:solidFill>
                <a:highlight>
                  <a:srgbClr val="C9DAF8"/>
                </a:highlight>
                <a:latin typeface="Lucida Console" panose="020B0609040504020204" pitchFamily="49" charset="0"/>
                <a:ea typeface="Roboto Mono"/>
                <a:cs typeface="Roboto Mono"/>
                <a:sym typeface="Roboto Mono"/>
              </a:rPr>
              <a:t>)</a:t>
            </a:r>
            <a:endParaRPr sz="2400" dirty="0">
              <a:solidFill>
                <a:schemeClr val="dk1"/>
              </a:solidFill>
              <a:highlight>
                <a:srgbClr val="C9DAF8"/>
              </a:highlight>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Clr>
                <a:schemeClr val="dk1"/>
              </a:buClr>
              <a:buSzPts val="852"/>
              <a:buFont typeface="Arial"/>
              <a:buNone/>
            </a:pPr>
            <a:r>
              <a:rPr lang="en" sz="2400" dirty="0">
                <a:solidFill>
                  <a:srgbClr val="A3A3A3"/>
                </a:solidFill>
                <a:latin typeface="Lucida Console" panose="020B0609040504020204" pitchFamily="49" charset="0"/>
                <a:ea typeface="Roboto Mono"/>
                <a:cs typeface="Roboto Mono"/>
                <a:sym typeface="Roboto Mono"/>
              </a:rPr>
              <a:t>}</a:t>
            </a:r>
            <a:endParaRPr sz="2400" dirty="0">
              <a:solidFill>
                <a:srgbClr val="4DD0E1"/>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Clr>
                <a:schemeClr val="dk1"/>
              </a:buClr>
              <a:buSzPts val="852"/>
              <a:buFont typeface="Arial"/>
              <a:buNone/>
            </a:pPr>
            <a:endParaRPr sz="2400" dirty="0">
              <a:solidFill>
                <a:schemeClr val="dk1"/>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SzPts val="852"/>
              <a:buNone/>
            </a:pPr>
            <a:endParaRPr sz="2400" dirty="0">
              <a:solidFill>
                <a:schemeClr val="dk1"/>
              </a:solidFill>
              <a:latin typeface="Lucida Console" panose="020B0609040504020204" pitchFamily="49" charset="0"/>
              <a:ea typeface="Roboto Mono"/>
              <a:cs typeface="Roboto Mono"/>
              <a:sym typeface="Roboto Mono"/>
            </a:endParaRPr>
          </a:p>
        </p:txBody>
      </p:sp>
      <p:sp>
        <p:nvSpPr>
          <p:cNvPr id="290" name="Google Shape;290;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Spectre Variant 1</a:t>
            </a:r>
            <a:endParaRPr/>
          </a:p>
          <a:p>
            <a:pPr marL="0" lvl="0" indent="0" algn="l" rtl="0">
              <a:spcBef>
                <a:spcPts val="0"/>
              </a:spcBef>
              <a:spcAft>
                <a:spcPts val="0"/>
              </a:spcAft>
              <a:buNone/>
            </a:pPr>
            <a:endParaRPr/>
          </a:p>
        </p:txBody>
      </p:sp>
      <p:sp>
        <p:nvSpPr>
          <p:cNvPr id="291" name="Google Shape;291;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27</a:t>
            </a:fld>
            <a:endParaRPr/>
          </a:p>
        </p:txBody>
      </p:sp>
      <p:sp>
        <p:nvSpPr>
          <p:cNvPr id="292" name="Google Shape;292;p38"/>
          <p:cNvSpPr/>
          <p:nvPr/>
        </p:nvSpPr>
        <p:spPr>
          <a:xfrm>
            <a:off x="4381179" y="2127600"/>
            <a:ext cx="3030600" cy="438300"/>
          </a:xfrm>
          <a:prstGeom prst="wedgeRect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t>Could load a secret</a:t>
            </a:r>
            <a:endParaRPr sz="2500"/>
          </a:p>
        </p:txBody>
      </p:sp>
      <p:sp>
        <p:nvSpPr>
          <p:cNvPr id="293" name="Google Shape;293;p38"/>
          <p:cNvSpPr/>
          <p:nvPr/>
        </p:nvSpPr>
        <p:spPr>
          <a:xfrm>
            <a:off x="1744904" y="2127600"/>
            <a:ext cx="1676100" cy="438300"/>
          </a:xfrm>
          <a:prstGeom prst="wedgeRectCallout">
            <a:avLst>
              <a:gd name="adj1" fmla="val 19909"/>
              <a:gd name="adj2" fmla="val 6622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t>Can leak</a:t>
            </a:r>
            <a:endParaRPr sz="2500"/>
          </a:p>
        </p:txBody>
      </p:sp>
      <p:sp>
        <p:nvSpPr>
          <p:cNvPr id="294" name="Google Shape;294;p38"/>
          <p:cNvSpPr/>
          <p:nvPr/>
        </p:nvSpPr>
        <p:spPr>
          <a:xfrm>
            <a:off x="4704100" y="277025"/>
            <a:ext cx="4252200" cy="96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900">
                <a:solidFill>
                  <a:schemeClr val="dk1"/>
                </a:solidFill>
              </a:rPr>
              <a:t>Body executed even if condition is false</a:t>
            </a:r>
            <a:endParaRPr sz="2900">
              <a:solidFill>
                <a:schemeClr val="dk1"/>
              </a:solidFill>
            </a:endParaRPr>
          </a:p>
        </p:txBody>
      </p:sp>
      <p:pic>
        <p:nvPicPr>
          <p:cNvPr id="295" name="Google Shape;295;p38"/>
          <p:cNvPicPr preferRelativeResize="0"/>
          <p:nvPr/>
        </p:nvPicPr>
        <p:blipFill rotWithShape="1">
          <a:blip r:embed="rId3">
            <a:alphaModFix/>
          </a:blip>
          <a:srcRect b="31721"/>
          <a:stretch/>
        </p:blipFill>
        <p:spPr>
          <a:xfrm>
            <a:off x="3376082" y="3119550"/>
            <a:ext cx="631050" cy="5131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9"/>
          <p:cNvSpPr/>
          <p:nvPr/>
        </p:nvSpPr>
        <p:spPr>
          <a:xfrm>
            <a:off x="3579575" y="1617700"/>
            <a:ext cx="2002050" cy="368075"/>
          </a:xfrm>
          <a:custGeom>
            <a:avLst/>
            <a:gdLst/>
            <a:ahLst/>
            <a:cxnLst/>
            <a:rect l="l" t="t" r="r" b="b"/>
            <a:pathLst>
              <a:path w="80082" h="14723" extrusionOk="0">
                <a:moveTo>
                  <a:pt x="80082" y="0"/>
                </a:moveTo>
                <a:cubicBezTo>
                  <a:pt x="73581" y="2448"/>
                  <a:pt x="54421" y="14379"/>
                  <a:pt x="41074" y="14685"/>
                </a:cubicBezTo>
                <a:cubicBezTo>
                  <a:pt x="27727" y="14991"/>
                  <a:pt x="6846" y="3978"/>
                  <a:pt x="0" y="1836"/>
                </a:cubicBezTo>
              </a:path>
            </a:pathLst>
          </a:custGeom>
          <a:noFill/>
          <a:ln w="28575" cap="flat" cmpd="sng">
            <a:solidFill>
              <a:schemeClr val="dk2"/>
            </a:solidFill>
            <a:prstDash val="solid"/>
            <a:round/>
            <a:headEnd type="none" w="med" len="med"/>
            <a:tailEnd type="triangle" w="med" len="med"/>
          </a:ln>
        </p:spPr>
      </p:sp>
      <p:sp>
        <p:nvSpPr>
          <p:cNvPr id="301" name="Google Shape;301;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Flow of Values</a:t>
            </a:r>
            <a:endParaRPr/>
          </a:p>
        </p:txBody>
      </p:sp>
      <p:sp>
        <p:nvSpPr>
          <p:cNvPr id="302" name="Google Shape;302;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28</a:t>
            </a:fld>
            <a:endParaRPr/>
          </a:p>
        </p:txBody>
      </p:sp>
      <p:sp>
        <p:nvSpPr>
          <p:cNvPr id="303" name="Google Shape;303;p39"/>
          <p:cNvSpPr/>
          <p:nvPr/>
        </p:nvSpPr>
        <p:spPr>
          <a:xfrm>
            <a:off x="4255950" y="1663675"/>
            <a:ext cx="662100" cy="662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4" name="Google Shape;304;p39"/>
          <p:cNvPicPr preferRelativeResize="0"/>
          <p:nvPr/>
        </p:nvPicPr>
        <p:blipFill rotWithShape="1">
          <a:blip r:embed="rId3">
            <a:alphaModFix/>
          </a:blip>
          <a:srcRect b="31721"/>
          <a:stretch/>
        </p:blipFill>
        <p:spPr>
          <a:xfrm>
            <a:off x="4267719" y="1738175"/>
            <a:ext cx="631050" cy="513100"/>
          </a:xfrm>
          <a:prstGeom prst="rect">
            <a:avLst/>
          </a:prstGeom>
          <a:noFill/>
          <a:ln>
            <a:noFill/>
          </a:ln>
        </p:spPr>
      </p:pic>
      <p:sp>
        <p:nvSpPr>
          <p:cNvPr id="305" name="Google Shape;305;p39"/>
          <p:cNvSpPr/>
          <p:nvPr/>
        </p:nvSpPr>
        <p:spPr>
          <a:xfrm rot="10800000" flipH="1">
            <a:off x="3579575" y="1084300"/>
            <a:ext cx="2002050" cy="368075"/>
          </a:xfrm>
          <a:custGeom>
            <a:avLst/>
            <a:gdLst/>
            <a:ahLst/>
            <a:cxnLst/>
            <a:rect l="l" t="t" r="r" b="b"/>
            <a:pathLst>
              <a:path w="80082" h="14723" extrusionOk="0">
                <a:moveTo>
                  <a:pt x="80082" y="0"/>
                </a:moveTo>
                <a:cubicBezTo>
                  <a:pt x="73581" y="2448"/>
                  <a:pt x="54421" y="14379"/>
                  <a:pt x="41074" y="14685"/>
                </a:cubicBezTo>
                <a:cubicBezTo>
                  <a:pt x="27727" y="14991"/>
                  <a:pt x="6846" y="3978"/>
                  <a:pt x="0" y="1836"/>
                </a:cubicBezTo>
              </a:path>
            </a:pathLst>
          </a:custGeom>
          <a:noFill/>
          <a:ln w="28575" cap="flat" cmpd="sng">
            <a:solidFill>
              <a:schemeClr val="dk2"/>
            </a:solidFill>
            <a:prstDash val="solid"/>
            <a:round/>
            <a:headEnd type="none" w="med" len="med"/>
            <a:tailEnd type="triangle" w="med" len="med"/>
          </a:ln>
        </p:spPr>
      </p:sp>
      <p:sp>
        <p:nvSpPr>
          <p:cNvPr id="306" name="Google Shape;306;p39"/>
          <p:cNvSpPr/>
          <p:nvPr/>
        </p:nvSpPr>
        <p:spPr>
          <a:xfrm>
            <a:off x="3843475" y="616375"/>
            <a:ext cx="1457100" cy="39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t>declassify</a:t>
            </a:r>
            <a:endParaRPr sz="2200"/>
          </a:p>
        </p:txBody>
      </p:sp>
      <p:sp>
        <p:nvSpPr>
          <p:cNvPr id="307" name="Google Shape;307;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28</a:t>
            </a:fld>
            <a:endParaRPr/>
          </a:p>
        </p:txBody>
      </p:sp>
      <p:cxnSp>
        <p:nvCxnSpPr>
          <p:cNvPr id="308" name="Google Shape;308;p39"/>
          <p:cNvCxnSpPr/>
          <p:nvPr/>
        </p:nvCxnSpPr>
        <p:spPr>
          <a:xfrm>
            <a:off x="2301000" y="1730800"/>
            <a:ext cx="1454700" cy="2409000"/>
          </a:xfrm>
          <a:prstGeom prst="straightConnector1">
            <a:avLst/>
          </a:prstGeom>
          <a:noFill/>
          <a:ln w="38100" cap="flat" cmpd="sng">
            <a:solidFill>
              <a:schemeClr val="dk2"/>
            </a:solidFill>
            <a:prstDash val="solid"/>
            <a:round/>
            <a:headEnd type="none" w="med" len="med"/>
            <a:tailEnd type="triangle" w="med" len="med"/>
          </a:ln>
        </p:spPr>
      </p:cxnSp>
      <p:sp>
        <p:nvSpPr>
          <p:cNvPr id="309" name="Google Shape;309;p39"/>
          <p:cNvSpPr/>
          <p:nvPr/>
        </p:nvSpPr>
        <p:spPr>
          <a:xfrm>
            <a:off x="6958949" y="2208650"/>
            <a:ext cx="2062200" cy="3936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t>Constant Time</a:t>
            </a:r>
            <a:endParaRPr sz="2200"/>
          </a:p>
        </p:txBody>
      </p:sp>
      <p:sp>
        <p:nvSpPr>
          <p:cNvPr id="310" name="Google Shape;310;p39"/>
          <p:cNvSpPr txBox="1"/>
          <p:nvPr/>
        </p:nvSpPr>
        <p:spPr>
          <a:xfrm>
            <a:off x="3244650" y="4200700"/>
            <a:ext cx="2654700" cy="615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200"/>
              </a:spcAft>
              <a:buNone/>
            </a:pPr>
            <a:r>
              <a:rPr lang="en" sz="2800">
                <a:solidFill>
                  <a:schemeClr val="dk2"/>
                </a:solidFill>
              </a:rPr>
              <a:t>Outside World</a:t>
            </a:r>
            <a:endParaRPr/>
          </a:p>
        </p:txBody>
      </p:sp>
      <p:cxnSp>
        <p:nvCxnSpPr>
          <p:cNvPr id="311" name="Google Shape;311;p39"/>
          <p:cNvCxnSpPr/>
          <p:nvPr/>
        </p:nvCxnSpPr>
        <p:spPr>
          <a:xfrm flipH="1">
            <a:off x="5425200" y="1730800"/>
            <a:ext cx="1454700" cy="2409000"/>
          </a:xfrm>
          <a:prstGeom prst="straightConnector1">
            <a:avLst/>
          </a:prstGeom>
          <a:noFill/>
          <a:ln w="38100" cap="flat" cmpd="sng">
            <a:solidFill>
              <a:schemeClr val="dk2"/>
            </a:solidFill>
            <a:prstDash val="solid"/>
            <a:round/>
            <a:headEnd type="none" w="med" len="med"/>
            <a:tailEnd type="triangle" w="med" len="med"/>
          </a:ln>
        </p:spPr>
      </p:cxnSp>
      <p:sp>
        <p:nvSpPr>
          <p:cNvPr id="312" name="Google Shape;312;p39"/>
          <p:cNvSpPr/>
          <p:nvPr/>
        </p:nvSpPr>
        <p:spPr>
          <a:xfrm>
            <a:off x="5694050" y="2571750"/>
            <a:ext cx="1033200" cy="535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chemeClr val="lt1"/>
              </a:highlight>
            </a:endParaRPr>
          </a:p>
        </p:txBody>
      </p:sp>
      <p:cxnSp>
        <p:nvCxnSpPr>
          <p:cNvPr id="313" name="Google Shape;313;p39"/>
          <p:cNvCxnSpPr/>
          <p:nvPr/>
        </p:nvCxnSpPr>
        <p:spPr>
          <a:xfrm>
            <a:off x="5899350" y="2640775"/>
            <a:ext cx="687900" cy="397200"/>
          </a:xfrm>
          <a:prstGeom prst="straightConnector1">
            <a:avLst/>
          </a:prstGeom>
          <a:noFill/>
          <a:ln w="76200" cap="flat" cmpd="sng">
            <a:solidFill>
              <a:srgbClr val="FF9900"/>
            </a:solidFill>
            <a:prstDash val="solid"/>
            <a:round/>
            <a:headEnd type="none" w="med" len="med"/>
            <a:tailEnd type="none" w="med" len="med"/>
          </a:ln>
        </p:spPr>
      </p:cxnSp>
      <p:sp>
        <p:nvSpPr>
          <p:cNvPr id="314" name="Google Shape;314;p39"/>
          <p:cNvSpPr txBox="1">
            <a:spLocks noGrp="1"/>
          </p:cNvSpPr>
          <p:nvPr>
            <p:ph type="body" idx="1"/>
          </p:nvPr>
        </p:nvSpPr>
        <p:spPr>
          <a:xfrm>
            <a:off x="311700" y="1152475"/>
            <a:ext cx="3360300" cy="572700"/>
          </a:xfrm>
          <a:prstGeom prst="rect">
            <a:avLst/>
          </a:prstGeom>
        </p:spPr>
        <p:txBody>
          <a:bodyPr spcFirstLastPara="1" wrap="square" lIns="91425" tIns="91425" rIns="91425" bIns="91425" anchor="t" anchorCtr="0">
            <a:noAutofit/>
          </a:bodyPr>
          <a:lstStyle/>
          <a:p>
            <a:pPr marL="0" lvl="0" indent="0" algn="ctr" rtl="0">
              <a:lnSpc>
                <a:spcPct val="95000"/>
              </a:lnSpc>
              <a:spcBef>
                <a:spcPts val="0"/>
              </a:spcBef>
              <a:spcAft>
                <a:spcPts val="1200"/>
              </a:spcAft>
              <a:buSzPts val="523"/>
              <a:buNone/>
            </a:pPr>
            <a:r>
              <a:rPr lang="en" sz="2530" dirty="0"/>
              <a:t>Public-Typed Values</a:t>
            </a:r>
            <a:endParaRPr sz="2530" dirty="0"/>
          </a:p>
        </p:txBody>
      </p:sp>
      <p:sp>
        <p:nvSpPr>
          <p:cNvPr id="315" name="Google Shape;315;p39"/>
          <p:cNvSpPr txBox="1">
            <a:spLocks noGrp="1"/>
          </p:cNvSpPr>
          <p:nvPr>
            <p:ph type="body" idx="2"/>
          </p:nvPr>
        </p:nvSpPr>
        <p:spPr>
          <a:xfrm>
            <a:off x="5596300" y="1152475"/>
            <a:ext cx="32361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2530" dirty="0"/>
              <a:t>Secret-Typed Values</a:t>
            </a:r>
            <a:endParaRPr sz="253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0"/>
          <p:cNvSpPr/>
          <p:nvPr/>
        </p:nvSpPr>
        <p:spPr>
          <a:xfrm>
            <a:off x="3579575" y="1617700"/>
            <a:ext cx="2002050" cy="368075"/>
          </a:xfrm>
          <a:custGeom>
            <a:avLst/>
            <a:gdLst/>
            <a:ahLst/>
            <a:cxnLst/>
            <a:rect l="l" t="t" r="r" b="b"/>
            <a:pathLst>
              <a:path w="80082" h="14723" extrusionOk="0">
                <a:moveTo>
                  <a:pt x="80082" y="0"/>
                </a:moveTo>
                <a:cubicBezTo>
                  <a:pt x="73581" y="2448"/>
                  <a:pt x="54421" y="14379"/>
                  <a:pt x="41074" y="14685"/>
                </a:cubicBezTo>
                <a:cubicBezTo>
                  <a:pt x="27727" y="14991"/>
                  <a:pt x="6846" y="3978"/>
                  <a:pt x="0" y="1836"/>
                </a:cubicBezTo>
              </a:path>
            </a:pathLst>
          </a:custGeom>
          <a:noFill/>
          <a:ln w="28575" cap="flat" cmpd="sng">
            <a:solidFill>
              <a:schemeClr val="dk2"/>
            </a:solidFill>
            <a:prstDash val="solid"/>
            <a:round/>
            <a:headEnd type="none" w="med" len="med"/>
            <a:tailEnd type="triangle" w="med" len="med"/>
          </a:ln>
        </p:spPr>
      </p:sp>
      <p:sp>
        <p:nvSpPr>
          <p:cNvPr id="321" name="Google Shape;321;p40"/>
          <p:cNvSpPr/>
          <p:nvPr/>
        </p:nvSpPr>
        <p:spPr>
          <a:xfrm>
            <a:off x="3579575" y="1617700"/>
            <a:ext cx="2002050" cy="368075"/>
          </a:xfrm>
          <a:custGeom>
            <a:avLst/>
            <a:gdLst/>
            <a:ahLst/>
            <a:cxnLst/>
            <a:rect l="l" t="t" r="r" b="b"/>
            <a:pathLst>
              <a:path w="80082" h="14723" extrusionOk="0">
                <a:moveTo>
                  <a:pt x="80082" y="0"/>
                </a:moveTo>
                <a:cubicBezTo>
                  <a:pt x="73581" y="2448"/>
                  <a:pt x="54421" y="14379"/>
                  <a:pt x="41074" y="14685"/>
                </a:cubicBezTo>
                <a:cubicBezTo>
                  <a:pt x="27727" y="14991"/>
                  <a:pt x="6846" y="3978"/>
                  <a:pt x="0" y="1836"/>
                </a:cubicBezTo>
              </a:path>
            </a:pathLst>
          </a:custGeom>
          <a:noFill/>
          <a:ln w="28575" cap="flat" cmpd="sng">
            <a:solidFill>
              <a:srgbClr val="00FFFF"/>
            </a:solidFill>
            <a:prstDash val="dash"/>
            <a:round/>
            <a:headEnd type="none" w="med" len="med"/>
            <a:tailEnd type="triangle" w="med" len="med"/>
          </a:ln>
        </p:spPr>
      </p:sp>
      <p:sp>
        <p:nvSpPr>
          <p:cNvPr id="322" name="Google Shape;322;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Flow of Values</a:t>
            </a:r>
            <a:endParaRPr/>
          </a:p>
        </p:txBody>
      </p:sp>
      <p:sp>
        <p:nvSpPr>
          <p:cNvPr id="323" name="Google Shape;323;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29</a:t>
            </a:fld>
            <a:endParaRPr/>
          </a:p>
        </p:txBody>
      </p:sp>
      <p:sp>
        <p:nvSpPr>
          <p:cNvPr id="324" name="Google Shape;324;p40"/>
          <p:cNvSpPr/>
          <p:nvPr/>
        </p:nvSpPr>
        <p:spPr>
          <a:xfrm>
            <a:off x="4255950" y="1663675"/>
            <a:ext cx="662100" cy="662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5" name="Google Shape;325;p40"/>
          <p:cNvPicPr preferRelativeResize="0"/>
          <p:nvPr/>
        </p:nvPicPr>
        <p:blipFill rotWithShape="1">
          <a:blip r:embed="rId3">
            <a:alphaModFix/>
          </a:blip>
          <a:srcRect b="31721"/>
          <a:stretch/>
        </p:blipFill>
        <p:spPr>
          <a:xfrm>
            <a:off x="4267719" y="1738175"/>
            <a:ext cx="631050" cy="513100"/>
          </a:xfrm>
          <a:prstGeom prst="rect">
            <a:avLst/>
          </a:prstGeom>
          <a:noFill/>
          <a:ln>
            <a:noFill/>
          </a:ln>
        </p:spPr>
      </p:pic>
      <p:sp>
        <p:nvSpPr>
          <p:cNvPr id="326" name="Google Shape;326;p40"/>
          <p:cNvSpPr/>
          <p:nvPr/>
        </p:nvSpPr>
        <p:spPr>
          <a:xfrm rot="10800000" flipH="1">
            <a:off x="3579575" y="1084300"/>
            <a:ext cx="2002050" cy="368075"/>
          </a:xfrm>
          <a:custGeom>
            <a:avLst/>
            <a:gdLst/>
            <a:ahLst/>
            <a:cxnLst/>
            <a:rect l="l" t="t" r="r" b="b"/>
            <a:pathLst>
              <a:path w="80082" h="14723" extrusionOk="0">
                <a:moveTo>
                  <a:pt x="80082" y="0"/>
                </a:moveTo>
                <a:cubicBezTo>
                  <a:pt x="73581" y="2448"/>
                  <a:pt x="54421" y="14379"/>
                  <a:pt x="41074" y="14685"/>
                </a:cubicBezTo>
                <a:cubicBezTo>
                  <a:pt x="27727" y="14991"/>
                  <a:pt x="6846" y="3978"/>
                  <a:pt x="0" y="1836"/>
                </a:cubicBezTo>
              </a:path>
            </a:pathLst>
          </a:custGeom>
          <a:noFill/>
          <a:ln w="28575" cap="flat" cmpd="sng">
            <a:solidFill>
              <a:schemeClr val="dk2"/>
            </a:solidFill>
            <a:prstDash val="solid"/>
            <a:round/>
            <a:headEnd type="none" w="med" len="med"/>
            <a:tailEnd type="triangle" w="med" len="med"/>
          </a:ln>
        </p:spPr>
      </p:sp>
      <p:sp>
        <p:nvSpPr>
          <p:cNvPr id="327" name="Google Shape;327;p40"/>
          <p:cNvSpPr/>
          <p:nvPr/>
        </p:nvSpPr>
        <p:spPr>
          <a:xfrm>
            <a:off x="3843475" y="616375"/>
            <a:ext cx="1457100" cy="39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t>declassify</a:t>
            </a:r>
            <a:endParaRPr sz="2200"/>
          </a:p>
        </p:txBody>
      </p:sp>
      <p:sp>
        <p:nvSpPr>
          <p:cNvPr id="328" name="Google Shape;328;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29</a:t>
            </a:fld>
            <a:endParaRPr/>
          </a:p>
        </p:txBody>
      </p:sp>
      <p:cxnSp>
        <p:nvCxnSpPr>
          <p:cNvPr id="329" name="Google Shape;329;p40"/>
          <p:cNvCxnSpPr/>
          <p:nvPr/>
        </p:nvCxnSpPr>
        <p:spPr>
          <a:xfrm>
            <a:off x="2301000" y="1730800"/>
            <a:ext cx="1454700" cy="2409000"/>
          </a:xfrm>
          <a:prstGeom prst="straightConnector1">
            <a:avLst/>
          </a:prstGeom>
          <a:noFill/>
          <a:ln w="38100" cap="flat" cmpd="sng">
            <a:solidFill>
              <a:schemeClr val="dk2"/>
            </a:solidFill>
            <a:prstDash val="solid"/>
            <a:round/>
            <a:headEnd type="none" w="med" len="med"/>
            <a:tailEnd type="triangle" w="med" len="med"/>
          </a:ln>
        </p:spPr>
      </p:cxnSp>
      <p:sp>
        <p:nvSpPr>
          <p:cNvPr id="330" name="Google Shape;330;p40"/>
          <p:cNvSpPr/>
          <p:nvPr/>
        </p:nvSpPr>
        <p:spPr>
          <a:xfrm>
            <a:off x="6958949" y="2208650"/>
            <a:ext cx="2062200" cy="3936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t>Constant Time</a:t>
            </a:r>
            <a:endParaRPr sz="2200"/>
          </a:p>
        </p:txBody>
      </p:sp>
      <p:sp>
        <p:nvSpPr>
          <p:cNvPr id="331" name="Google Shape;331;p40"/>
          <p:cNvSpPr txBox="1"/>
          <p:nvPr/>
        </p:nvSpPr>
        <p:spPr>
          <a:xfrm>
            <a:off x="3244650" y="4200700"/>
            <a:ext cx="2654700" cy="615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200"/>
              </a:spcAft>
              <a:buNone/>
            </a:pPr>
            <a:r>
              <a:rPr lang="en" sz="2800">
                <a:solidFill>
                  <a:schemeClr val="dk2"/>
                </a:solidFill>
              </a:rPr>
              <a:t>Outside World</a:t>
            </a:r>
            <a:endParaRPr/>
          </a:p>
        </p:txBody>
      </p:sp>
      <p:cxnSp>
        <p:nvCxnSpPr>
          <p:cNvPr id="332" name="Google Shape;332;p40"/>
          <p:cNvCxnSpPr/>
          <p:nvPr/>
        </p:nvCxnSpPr>
        <p:spPr>
          <a:xfrm flipH="1">
            <a:off x="5425200" y="1730800"/>
            <a:ext cx="1454700" cy="2409000"/>
          </a:xfrm>
          <a:prstGeom prst="straightConnector1">
            <a:avLst/>
          </a:prstGeom>
          <a:noFill/>
          <a:ln w="38100" cap="flat" cmpd="sng">
            <a:solidFill>
              <a:schemeClr val="dk2"/>
            </a:solidFill>
            <a:prstDash val="solid"/>
            <a:round/>
            <a:headEnd type="none" w="med" len="med"/>
            <a:tailEnd type="triangle" w="med" len="med"/>
          </a:ln>
        </p:spPr>
      </p:cxnSp>
      <p:sp>
        <p:nvSpPr>
          <p:cNvPr id="333" name="Google Shape;333;p40"/>
          <p:cNvSpPr/>
          <p:nvPr/>
        </p:nvSpPr>
        <p:spPr>
          <a:xfrm>
            <a:off x="5694050" y="2571750"/>
            <a:ext cx="1033200" cy="535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chemeClr val="lt1"/>
              </a:highlight>
            </a:endParaRPr>
          </a:p>
        </p:txBody>
      </p:sp>
      <p:cxnSp>
        <p:nvCxnSpPr>
          <p:cNvPr id="334" name="Google Shape;334;p40"/>
          <p:cNvCxnSpPr/>
          <p:nvPr/>
        </p:nvCxnSpPr>
        <p:spPr>
          <a:xfrm>
            <a:off x="5899350" y="2640775"/>
            <a:ext cx="687900" cy="397200"/>
          </a:xfrm>
          <a:prstGeom prst="straightConnector1">
            <a:avLst/>
          </a:prstGeom>
          <a:noFill/>
          <a:ln w="76200" cap="flat" cmpd="sng">
            <a:solidFill>
              <a:srgbClr val="FF9900"/>
            </a:solidFill>
            <a:prstDash val="solid"/>
            <a:round/>
            <a:headEnd type="none" w="med" len="med"/>
            <a:tailEnd type="none" w="med" len="med"/>
          </a:ln>
        </p:spPr>
      </p:cxnSp>
      <p:cxnSp>
        <p:nvCxnSpPr>
          <p:cNvPr id="335" name="Google Shape;335;p40"/>
          <p:cNvCxnSpPr/>
          <p:nvPr/>
        </p:nvCxnSpPr>
        <p:spPr>
          <a:xfrm>
            <a:off x="2301000" y="1730800"/>
            <a:ext cx="1454700" cy="2409000"/>
          </a:xfrm>
          <a:prstGeom prst="straightConnector1">
            <a:avLst/>
          </a:prstGeom>
          <a:noFill/>
          <a:ln w="38100" cap="flat" cmpd="sng">
            <a:solidFill>
              <a:srgbClr val="00FFFF"/>
            </a:solidFill>
            <a:prstDash val="dash"/>
            <a:round/>
            <a:headEnd type="none" w="med" len="med"/>
            <a:tailEnd type="triangle" w="med" len="med"/>
          </a:ln>
        </p:spPr>
      </p:cxnSp>
      <p:sp>
        <p:nvSpPr>
          <p:cNvPr id="336" name="Google Shape;336;p40"/>
          <p:cNvSpPr txBox="1">
            <a:spLocks noGrp="1"/>
          </p:cNvSpPr>
          <p:nvPr>
            <p:ph type="body" idx="1"/>
          </p:nvPr>
        </p:nvSpPr>
        <p:spPr>
          <a:xfrm>
            <a:off x="311700" y="1152475"/>
            <a:ext cx="3360300" cy="572700"/>
          </a:xfrm>
          <a:prstGeom prst="rect">
            <a:avLst/>
          </a:prstGeom>
        </p:spPr>
        <p:txBody>
          <a:bodyPr spcFirstLastPara="1" wrap="square" lIns="91425" tIns="91425" rIns="91425" bIns="91425" anchor="t" anchorCtr="0">
            <a:noAutofit/>
          </a:bodyPr>
          <a:lstStyle/>
          <a:p>
            <a:pPr marL="0" lvl="0" indent="0" algn="ctr" rtl="0">
              <a:lnSpc>
                <a:spcPct val="95000"/>
              </a:lnSpc>
              <a:spcBef>
                <a:spcPts val="0"/>
              </a:spcBef>
              <a:spcAft>
                <a:spcPts val="1200"/>
              </a:spcAft>
              <a:buSzPts val="523"/>
              <a:buNone/>
            </a:pPr>
            <a:r>
              <a:rPr lang="en" sz="2530"/>
              <a:t>Public-Typed Values</a:t>
            </a:r>
            <a:endParaRPr sz="2530"/>
          </a:p>
        </p:txBody>
      </p:sp>
      <p:sp>
        <p:nvSpPr>
          <p:cNvPr id="337" name="Google Shape;337;p40"/>
          <p:cNvSpPr txBox="1">
            <a:spLocks noGrp="1"/>
          </p:cNvSpPr>
          <p:nvPr>
            <p:ph type="body" idx="2"/>
          </p:nvPr>
        </p:nvSpPr>
        <p:spPr>
          <a:xfrm>
            <a:off x="5596300" y="1152475"/>
            <a:ext cx="32361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2530" dirty="0"/>
              <a:t>Secret-Typed Values</a:t>
            </a:r>
            <a:endParaRPr sz="2530" dirty="0"/>
          </a:p>
        </p:txBody>
      </p:sp>
      <p:pic>
        <p:nvPicPr>
          <p:cNvPr id="2050" name="Picture 2" descr="Depressed And Sad Emoticon With Hands On Face Royalty Free SVG, Cliparts,  Vectors, And Stock Illustration. Image 97045540.">
            <a:extLst>
              <a:ext uri="{FF2B5EF4-FFF2-40B4-BE49-F238E27FC236}">
                <a16:creationId xmlns:a16="http://schemas.microsoft.com/office/drawing/2014/main" id="{F6929F49-5CF0-72A5-DB10-CDC38D7934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1001" y="2423375"/>
            <a:ext cx="1338898" cy="1339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Background</a:t>
            </a:r>
            <a:endParaRPr/>
          </a:p>
        </p:txBody>
      </p:sp>
      <p:sp>
        <p:nvSpPr>
          <p:cNvPr id="77" name="Google Shape;77;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a:t>
            </a:fld>
            <a:endParaRPr/>
          </a:p>
        </p:txBody>
      </p:sp>
      <p:pic>
        <p:nvPicPr>
          <p:cNvPr id="78" name="Google Shape;78;p15"/>
          <p:cNvPicPr preferRelativeResize="0"/>
          <p:nvPr/>
        </p:nvPicPr>
        <p:blipFill>
          <a:blip r:embed="rId3">
            <a:alphaModFix/>
          </a:blip>
          <a:stretch>
            <a:fillRect/>
          </a:stretch>
        </p:blipFill>
        <p:spPr>
          <a:xfrm>
            <a:off x="387910" y="1152475"/>
            <a:ext cx="1762579" cy="3494451"/>
          </a:xfrm>
          <a:prstGeom prst="rect">
            <a:avLst/>
          </a:prstGeom>
          <a:noFill/>
          <a:ln>
            <a:noFill/>
          </a:ln>
        </p:spPr>
      </p:pic>
      <p:pic>
        <p:nvPicPr>
          <p:cNvPr id="79" name="Google Shape;79;p15"/>
          <p:cNvPicPr preferRelativeResize="0"/>
          <p:nvPr/>
        </p:nvPicPr>
        <p:blipFill>
          <a:blip r:embed="rId4">
            <a:alphaModFix/>
          </a:blip>
          <a:stretch>
            <a:fillRect/>
          </a:stretch>
        </p:blipFill>
        <p:spPr>
          <a:xfrm>
            <a:off x="6557590" y="1254550"/>
            <a:ext cx="2095500" cy="3171825"/>
          </a:xfrm>
          <a:prstGeom prst="rect">
            <a:avLst/>
          </a:prstGeom>
          <a:noFill/>
          <a:ln>
            <a:noFill/>
          </a:ln>
        </p:spPr>
      </p:pic>
      <p:pic>
        <p:nvPicPr>
          <p:cNvPr id="80" name="Google Shape;80;p15"/>
          <p:cNvPicPr preferRelativeResize="0"/>
          <p:nvPr/>
        </p:nvPicPr>
        <p:blipFill>
          <a:blip r:embed="rId5">
            <a:alphaModFix/>
          </a:blip>
          <a:stretch>
            <a:fillRect/>
          </a:stretch>
        </p:blipFill>
        <p:spPr>
          <a:xfrm>
            <a:off x="3888689" y="1017734"/>
            <a:ext cx="930700" cy="1805558"/>
          </a:xfrm>
          <a:prstGeom prst="rect">
            <a:avLst/>
          </a:prstGeom>
          <a:noFill/>
          <a:ln>
            <a:noFill/>
          </a:ln>
        </p:spPr>
      </p:pic>
      <p:cxnSp>
        <p:nvCxnSpPr>
          <p:cNvPr id="81" name="Google Shape;81;p15"/>
          <p:cNvCxnSpPr/>
          <p:nvPr/>
        </p:nvCxnSpPr>
        <p:spPr>
          <a:xfrm>
            <a:off x="2653775" y="2985500"/>
            <a:ext cx="3576900" cy="0"/>
          </a:xfrm>
          <a:prstGeom prst="straightConnector1">
            <a:avLst/>
          </a:prstGeom>
          <a:noFill/>
          <a:ln w="76200" cap="flat" cmpd="sng">
            <a:solidFill>
              <a:schemeClr val="dk2"/>
            </a:solidFill>
            <a:prstDash val="solid"/>
            <a:round/>
            <a:headEnd type="none" w="med" len="med"/>
            <a:tailEnd type="triangle" w="med" len="med"/>
          </a:ln>
        </p:spPr>
      </p:cxnSp>
      <p:pic>
        <p:nvPicPr>
          <p:cNvPr id="82" name="Google Shape;82;p15"/>
          <p:cNvPicPr preferRelativeResize="0"/>
          <p:nvPr/>
        </p:nvPicPr>
        <p:blipFill>
          <a:blip r:embed="rId6">
            <a:alphaModFix/>
          </a:blip>
          <a:stretch>
            <a:fillRect/>
          </a:stretch>
        </p:blipFill>
        <p:spPr>
          <a:xfrm>
            <a:off x="3273949" y="3147709"/>
            <a:ext cx="2160200" cy="1437662"/>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Speculative Load Hardening</a:t>
            </a:r>
            <a:endParaRPr/>
          </a:p>
        </p:txBody>
      </p:sp>
      <p:sp>
        <p:nvSpPr>
          <p:cNvPr id="343" name="Google Shape;343;p4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87350" algn="l" rtl="0">
              <a:spcBef>
                <a:spcPts val="0"/>
              </a:spcBef>
              <a:spcAft>
                <a:spcPts val="0"/>
              </a:spcAft>
              <a:buSzPts val="2500"/>
              <a:buChar char="●"/>
            </a:pPr>
            <a:r>
              <a:rPr lang="en" sz="2500"/>
              <a:t>Compiler instruments program</a:t>
            </a:r>
            <a:endParaRPr sz="2500"/>
          </a:p>
          <a:p>
            <a:pPr marL="457200" lvl="0" indent="-387350" algn="l" rtl="0">
              <a:spcBef>
                <a:spcPts val="0"/>
              </a:spcBef>
              <a:spcAft>
                <a:spcPts val="0"/>
              </a:spcAft>
              <a:buSzPts val="2500"/>
              <a:buChar char="●"/>
            </a:pPr>
            <a:r>
              <a:rPr lang="en" sz="2500"/>
              <a:t>Detects misspeculation</a:t>
            </a:r>
            <a:endParaRPr sz="2500"/>
          </a:p>
          <a:p>
            <a:pPr marL="457200" lvl="0" indent="-387350" algn="l" rtl="0">
              <a:spcBef>
                <a:spcPts val="0"/>
              </a:spcBef>
              <a:spcAft>
                <a:spcPts val="0"/>
              </a:spcAft>
              <a:buSzPts val="2500"/>
              <a:buChar char="●"/>
            </a:pPr>
            <a:r>
              <a:rPr lang="en" sz="2500"/>
              <a:t>Poisons loaded values under misspeculation</a:t>
            </a:r>
            <a:endParaRPr sz="2500"/>
          </a:p>
        </p:txBody>
      </p:sp>
      <p:sp>
        <p:nvSpPr>
          <p:cNvPr id="344" name="Google Shape;344;p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42"/>
          <p:cNvSpPr txBox="1">
            <a:spLocks noGrp="1"/>
          </p:cNvSpPr>
          <p:nvPr>
            <p:ph type="body" idx="1"/>
          </p:nvPr>
        </p:nvSpPr>
        <p:spPr>
          <a:xfrm>
            <a:off x="311700" y="1365300"/>
            <a:ext cx="8316000" cy="35085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SzPts val="852"/>
              <a:buNone/>
            </a:pPr>
            <a:endParaRPr sz="2400" dirty="0">
              <a:solidFill>
                <a:schemeClr val="accent1"/>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SzPts val="852"/>
              <a:buNone/>
            </a:pPr>
            <a:r>
              <a:rPr lang="en" sz="2400" dirty="0">
                <a:solidFill>
                  <a:schemeClr val="accent1"/>
                </a:solidFill>
                <a:latin typeface="Lucida Console" panose="020B0609040504020204" pitchFamily="49" charset="0"/>
                <a:ea typeface="Roboto Mono"/>
                <a:cs typeface="Roboto Mono"/>
                <a:sym typeface="Roboto Mono"/>
              </a:rPr>
              <a:t>if</a:t>
            </a:r>
            <a:r>
              <a:rPr lang="en" sz="2400" dirty="0">
                <a:solidFill>
                  <a:schemeClr val="dk1"/>
                </a:solidFill>
                <a:latin typeface="Lucida Console" panose="020B0609040504020204" pitchFamily="49" charset="0"/>
                <a:ea typeface="Roboto Mono"/>
                <a:cs typeface="Roboto Mono"/>
                <a:sym typeface="Roboto Mono"/>
              </a:rPr>
              <a:t> </a:t>
            </a:r>
            <a:r>
              <a:rPr lang="en" sz="2400" dirty="0">
                <a:solidFill>
                  <a:srgbClr val="A3A3A3"/>
                </a:solidFill>
                <a:latin typeface="Lucida Console" panose="020B0609040504020204" pitchFamily="49" charset="0"/>
                <a:ea typeface="Roboto Mono"/>
                <a:cs typeface="Roboto Mono"/>
                <a:sym typeface="Roboto Mono"/>
              </a:rPr>
              <a:t>(</a:t>
            </a:r>
            <a:r>
              <a:rPr lang="en" sz="2400" dirty="0">
                <a:solidFill>
                  <a:schemeClr val="dk1"/>
                </a:solidFill>
                <a:latin typeface="Lucida Console" panose="020B0609040504020204" pitchFamily="49" charset="0"/>
                <a:ea typeface="Roboto Mono"/>
                <a:cs typeface="Roboto Mono"/>
                <a:sym typeface="Roboto Mono"/>
              </a:rPr>
              <a:t>index </a:t>
            </a:r>
            <a:r>
              <a:rPr lang="en" sz="2400" dirty="0">
                <a:solidFill>
                  <a:srgbClr val="A3A3A3"/>
                </a:solidFill>
                <a:latin typeface="Lucida Console" panose="020B0609040504020204" pitchFamily="49" charset="0"/>
                <a:ea typeface="Roboto Mono"/>
                <a:cs typeface="Roboto Mono"/>
                <a:sym typeface="Roboto Mono"/>
              </a:rPr>
              <a:t>&lt;</a:t>
            </a:r>
            <a:r>
              <a:rPr lang="en" sz="2400" dirty="0">
                <a:solidFill>
                  <a:schemeClr val="dk1"/>
                </a:solidFill>
                <a:latin typeface="Lucida Console" panose="020B0609040504020204" pitchFamily="49" charset="0"/>
                <a:ea typeface="Roboto Mono"/>
                <a:cs typeface="Roboto Mono"/>
                <a:sym typeface="Roboto Mono"/>
              </a:rPr>
              <a:t> array</a:t>
            </a:r>
            <a:r>
              <a:rPr lang="en" sz="2400" dirty="0">
                <a:solidFill>
                  <a:srgbClr val="A3A3A3"/>
                </a:solidFill>
                <a:latin typeface="Lucida Console" panose="020B0609040504020204" pitchFamily="49" charset="0"/>
                <a:ea typeface="Roboto Mono"/>
                <a:cs typeface="Roboto Mono"/>
                <a:sym typeface="Roboto Mono"/>
              </a:rPr>
              <a:t>.</a:t>
            </a:r>
            <a:r>
              <a:rPr lang="en" sz="2400" dirty="0">
                <a:solidFill>
                  <a:schemeClr val="dk1"/>
                </a:solidFill>
                <a:latin typeface="Lucida Console" panose="020B0609040504020204" pitchFamily="49" charset="0"/>
                <a:ea typeface="Roboto Mono"/>
                <a:cs typeface="Roboto Mono"/>
                <a:sym typeface="Roboto Mono"/>
              </a:rPr>
              <a:t>length</a:t>
            </a:r>
            <a:r>
              <a:rPr lang="en" sz="2400" dirty="0">
                <a:solidFill>
                  <a:srgbClr val="A3A3A3"/>
                </a:solidFill>
                <a:latin typeface="Lucida Console" panose="020B0609040504020204" pitchFamily="49" charset="0"/>
                <a:ea typeface="Roboto Mono"/>
                <a:cs typeface="Roboto Mono"/>
                <a:sym typeface="Roboto Mono"/>
              </a:rPr>
              <a:t>)</a:t>
            </a:r>
            <a:r>
              <a:rPr lang="en" sz="2400" dirty="0">
                <a:solidFill>
                  <a:schemeClr val="dk1"/>
                </a:solidFill>
                <a:latin typeface="Lucida Console" panose="020B0609040504020204" pitchFamily="49" charset="0"/>
                <a:ea typeface="Roboto Mono"/>
                <a:cs typeface="Roboto Mono"/>
                <a:sym typeface="Roboto Mono"/>
              </a:rPr>
              <a:t> </a:t>
            </a:r>
            <a:r>
              <a:rPr lang="en" sz="2400" dirty="0">
                <a:solidFill>
                  <a:srgbClr val="A3A3A3"/>
                </a:solidFill>
                <a:latin typeface="Lucida Console" panose="020B0609040504020204" pitchFamily="49" charset="0"/>
                <a:ea typeface="Roboto Mono"/>
                <a:cs typeface="Roboto Mono"/>
                <a:sym typeface="Roboto Mono"/>
              </a:rPr>
              <a:t>{</a:t>
            </a:r>
            <a:endParaRPr sz="2400" dirty="0">
              <a:solidFill>
                <a:srgbClr val="A3A3A3"/>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SzPts val="852"/>
              <a:buNone/>
            </a:pPr>
            <a:endParaRPr sz="2400" dirty="0">
              <a:solidFill>
                <a:srgbClr val="A3A3A3"/>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SzPts val="852"/>
              <a:buNone/>
            </a:pPr>
            <a:r>
              <a:rPr lang="en" sz="2400" dirty="0">
                <a:solidFill>
                  <a:schemeClr val="dk1"/>
                </a:solidFill>
                <a:latin typeface="Lucida Console" panose="020B0609040504020204" pitchFamily="49" charset="0"/>
                <a:ea typeface="Roboto Mono"/>
                <a:cs typeface="Roboto Mono"/>
                <a:sym typeface="Roboto Mono"/>
              </a:rPr>
              <a:t>    </a:t>
            </a:r>
            <a:r>
              <a:rPr lang="en" sz="2400" dirty="0">
                <a:solidFill>
                  <a:srgbClr val="9900FF"/>
                </a:solidFill>
                <a:latin typeface="Lucida Console" panose="020B0609040504020204" pitchFamily="49" charset="0"/>
                <a:ea typeface="Roboto Mono"/>
                <a:cs typeface="Roboto Mono"/>
                <a:sym typeface="Roboto Mono"/>
              </a:rPr>
              <a:t>public</a:t>
            </a:r>
            <a:r>
              <a:rPr lang="en" sz="2400" dirty="0">
                <a:solidFill>
                  <a:schemeClr val="dk1"/>
                </a:solidFill>
                <a:latin typeface="Lucida Console" panose="020B0609040504020204" pitchFamily="49" charset="0"/>
                <a:ea typeface="Roboto Mono"/>
                <a:cs typeface="Roboto Mono"/>
                <a:sym typeface="Roboto Mono"/>
              </a:rPr>
              <a:t> value </a:t>
            </a:r>
            <a:r>
              <a:rPr lang="en" sz="2400" dirty="0">
                <a:solidFill>
                  <a:srgbClr val="A3A3A3"/>
                </a:solidFill>
                <a:latin typeface="Lucida Console" panose="020B0609040504020204" pitchFamily="49" charset="0"/>
                <a:ea typeface="Roboto Mono"/>
                <a:cs typeface="Roboto Mono"/>
                <a:sym typeface="Roboto Mono"/>
              </a:rPr>
              <a:t>=</a:t>
            </a:r>
            <a:r>
              <a:rPr lang="en" sz="2400" dirty="0">
                <a:solidFill>
                  <a:schemeClr val="dk1"/>
                </a:solidFill>
                <a:latin typeface="Lucida Console" panose="020B0609040504020204" pitchFamily="49" charset="0"/>
                <a:ea typeface="Roboto Mono"/>
                <a:cs typeface="Roboto Mono"/>
                <a:sym typeface="Roboto Mono"/>
              </a:rPr>
              <a:t> array</a:t>
            </a:r>
            <a:r>
              <a:rPr lang="en" sz="2400" dirty="0">
                <a:solidFill>
                  <a:srgbClr val="A3A3A3"/>
                </a:solidFill>
                <a:latin typeface="Lucida Console" panose="020B0609040504020204" pitchFamily="49" charset="0"/>
                <a:ea typeface="Roboto Mono"/>
                <a:cs typeface="Roboto Mono"/>
                <a:sym typeface="Roboto Mono"/>
              </a:rPr>
              <a:t>[</a:t>
            </a:r>
            <a:r>
              <a:rPr lang="en" sz="2400" dirty="0">
                <a:solidFill>
                  <a:schemeClr val="dk1"/>
                </a:solidFill>
                <a:latin typeface="Lucida Console" panose="020B0609040504020204" pitchFamily="49" charset="0"/>
                <a:ea typeface="Roboto Mono"/>
                <a:cs typeface="Roboto Mono"/>
                <a:sym typeface="Roboto Mono"/>
              </a:rPr>
              <a:t>index</a:t>
            </a:r>
            <a:r>
              <a:rPr lang="en" sz="2400" dirty="0">
                <a:solidFill>
                  <a:srgbClr val="A3A3A3"/>
                </a:solidFill>
                <a:latin typeface="Lucida Console" panose="020B0609040504020204" pitchFamily="49" charset="0"/>
                <a:ea typeface="Roboto Mono"/>
                <a:cs typeface="Roboto Mono"/>
                <a:sym typeface="Roboto Mono"/>
              </a:rPr>
              <a:t>]</a:t>
            </a:r>
            <a:endParaRPr sz="2400" dirty="0">
              <a:solidFill>
                <a:schemeClr val="dk1"/>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SzPts val="852"/>
              <a:buNone/>
            </a:pPr>
            <a:r>
              <a:rPr lang="en" sz="2400" dirty="0">
                <a:solidFill>
                  <a:schemeClr val="dk1"/>
                </a:solidFill>
                <a:latin typeface="Lucida Console" panose="020B0609040504020204" pitchFamily="49" charset="0"/>
                <a:ea typeface="Roboto Mono"/>
                <a:cs typeface="Roboto Mono"/>
                <a:sym typeface="Roboto Mono"/>
              </a:rPr>
              <a:t>    </a:t>
            </a:r>
            <a:r>
              <a:rPr lang="en" sz="2400" dirty="0">
                <a:solidFill>
                  <a:srgbClr val="4A86E8"/>
                </a:solidFill>
                <a:latin typeface="Lucida Console" panose="020B0609040504020204" pitchFamily="49" charset="0"/>
                <a:ea typeface="Roboto Mono"/>
                <a:cs typeface="Roboto Mono"/>
                <a:sym typeface="Roboto Mono"/>
              </a:rPr>
              <a:t>leak</a:t>
            </a:r>
            <a:r>
              <a:rPr lang="en" sz="2400" dirty="0">
                <a:solidFill>
                  <a:srgbClr val="A3A3A3"/>
                </a:solidFill>
                <a:latin typeface="Lucida Console" panose="020B0609040504020204" pitchFamily="49" charset="0"/>
                <a:ea typeface="Roboto Mono"/>
                <a:cs typeface="Roboto Mono"/>
                <a:sym typeface="Roboto Mono"/>
              </a:rPr>
              <a:t>(</a:t>
            </a:r>
            <a:r>
              <a:rPr lang="en" sz="2400" dirty="0">
                <a:solidFill>
                  <a:schemeClr val="dk1"/>
                </a:solidFill>
                <a:latin typeface="Lucida Console" panose="020B0609040504020204" pitchFamily="49" charset="0"/>
                <a:ea typeface="Roboto Mono"/>
                <a:cs typeface="Roboto Mono"/>
                <a:sym typeface="Roboto Mono"/>
              </a:rPr>
              <a:t>value</a:t>
            </a:r>
            <a:r>
              <a:rPr lang="en" sz="2400" dirty="0">
                <a:solidFill>
                  <a:srgbClr val="A3A3A3"/>
                </a:solidFill>
                <a:latin typeface="Lucida Console" panose="020B0609040504020204" pitchFamily="49" charset="0"/>
                <a:ea typeface="Roboto Mono"/>
                <a:cs typeface="Roboto Mono"/>
                <a:sym typeface="Roboto Mono"/>
              </a:rPr>
              <a:t>)</a:t>
            </a:r>
            <a:endParaRPr sz="2100" dirty="0">
              <a:solidFill>
                <a:schemeClr val="dk1"/>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SzPts val="852"/>
              <a:buNone/>
            </a:pPr>
            <a:r>
              <a:rPr lang="en" sz="2400" dirty="0">
                <a:solidFill>
                  <a:srgbClr val="A3A3A3"/>
                </a:solidFill>
                <a:latin typeface="Lucida Console" panose="020B0609040504020204" pitchFamily="49" charset="0"/>
                <a:ea typeface="Roboto Mono"/>
                <a:cs typeface="Roboto Mono"/>
                <a:sym typeface="Roboto Mono"/>
              </a:rPr>
              <a:t>}</a:t>
            </a:r>
            <a:endParaRPr sz="2400" dirty="0">
              <a:solidFill>
                <a:srgbClr val="4DD0E1"/>
              </a:solidFill>
              <a:latin typeface="Lucida Console" panose="020B0609040504020204" pitchFamily="49" charset="0"/>
              <a:ea typeface="Roboto Mono"/>
              <a:cs typeface="Roboto Mono"/>
              <a:sym typeface="Roboto Mono"/>
            </a:endParaRPr>
          </a:p>
        </p:txBody>
      </p:sp>
      <p:sp>
        <p:nvSpPr>
          <p:cNvPr id="350" name="Google Shape;350;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Speculative Load Hardening</a:t>
            </a:r>
            <a:endParaRPr/>
          </a:p>
        </p:txBody>
      </p:sp>
      <p:sp>
        <p:nvSpPr>
          <p:cNvPr id="351" name="Google Shape;351;p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43"/>
          <p:cNvSpPr txBox="1">
            <a:spLocks noGrp="1"/>
          </p:cNvSpPr>
          <p:nvPr>
            <p:ph type="body" idx="1"/>
          </p:nvPr>
        </p:nvSpPr>
        <p:spPr>
          <a:xfrm>
            <a:off x="311700" y="1365300"/>
            <a:ext cx="8316000" cy="35085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SzPts val="852"/>
              <a:buNone/>
            </a:pPr>
            <a:r>
              <a:rPr lang="en" sz="2400" dirty="0">
                <a:solidFill>
                  <a:schemeClr val="dk1"/>
                </a:solidFill>
                <a:highlight>
                  <a:srgbClr val="D9EAD3"/>
                </a:highlight>
                <a:latin typeface="Lucida Console" panose="020B0609040504020204" pitchFamily="49" charset="0"/>
                <a:ea typeface="Roboto Mono"/>
                <a:cs typeface="Roboto Mono"/>
                <a:sym typeface="Roboto Mono"/>
              </a:rPr>
              <a:t>mask = 0</a:t>
            </a:r>
            <a:endParaRPr sz="2400" dirty="0">
              <a:solidFill>
                <a:schemeClr val="accent1"/>
              </a:solidFill>
              <a:highlight>
                <a:srgbClr val="D9EAD3"/>
              </a:highlight>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SzPts val="852"/>
              <a:buNone/>
            </a:pPr>
            <a:r>
              <a:rPr lang="en" sz="2400" dirty="0">
                <a:solidFill>
                  <a:schemeClr val="accent1"/>
                </a:solidFill>
                <a:latin typeface="Lucida Console" panose="020B0609040504020204" pitchFamily="49" charset="0"/>
                <a:ea typeface="Roboto Mono"/>
                <a:cs typeface="Roboto Mono"/>
                <a:sym typeface="Roboto Mono"/>
              </a:rPr>
              <a:t>if</a:t>
            </a:r>
            <a:r>
              <a:rPr lang="en" sz="2400" dirty="0">
                <a:solidFill>
                  <a:schemeClr val="dk1"/>
                </a:solidFill>
                <a:latin typeface="Lucida Console" panose="020B0609040504020204" pitchFamily="49" charset="0"/>
                <a:ea typeface="Roboto Mono"/>
                <a:cs typeface="Roboto Mono"/>
                <a:sym typeface="Roboto Mono"/>
              </a:rPr>
              <a:t> </a:t>
            </a:r>
            <a:r>
              <a:rPr lang="en" sz="2400" dirty="0">
                <a:solidFill>
                  <a:srgbClr val="A3A3A3"/>
                </a:solidFill>
                <a:latin typeface="Lucida Console" panose="020B0609040504020204" pitchFamily="49" charset="0"/>
                <a:ea typeface="Roboto Mono"/>
                <a:cs typeface="Roboto Mono"/>
                <a:sym typeface="Roboto Mono"/>
              </a:rPr>
              <a:t>(</a:t>
            </a:r>
            <a:r>
              <a:rPr lang="en" sz="2400" dirty="0">
                <a:solidFill>
                  <a:schemeClr val="dk1"/>
                </a:solidFill>
                <a:latin typeface="Lucida Console" panose="020B0609040504020204" pitchFamily="49" charset="0"/>
                <a:ea typeface="Roboto Mono"/>
                <a:cs typeface="Roboto Mono"/>
                <a:sym typeface="Roboto Mono"/>
              </a:rPr>
              <a:t>index </a:t>
            </a:r>
            <a:r>
              <a:rPr lang="en" sz="2400" dirty="0">
                <a:solidFill>
                  <a:srgbClr val="A3A3A3"/>
                </a:solidFill>
                <a:latin typeface="Lucida Console" panose="020B0609040504020204" pitchFamily="49" charset="0"/>
                <a:ea typeface="Roboto Mono"/>
                <a:cs typeface="Roboto Mono"/>
                <a:sym typeface="Roboto Mono"/>
              </a:rPr>
              <a:t>&lt;</a:t>
            </a:r>
            <a:r>
              <a:rPr lang="en" sz="2400" dirty="0">
                <a:solidFill>
                  <a:schemeClr val="dk1"/>
                </a:solidFill>
                <a:latin typeface="Lucida Console" panose="020B0609040504020204" pitchFamily="49" charset="0"/>
                <a:ea typeface="Roboto Mono"/>
                <a:cs typeface="Roboto Mono"/>
                <a:sym typeface="Roboto Mono"/>
              </a:rPr>
              <a:t> array</a:t>
            </a:r>
            <a:r>
              <a:rPr lang="en" sz="2400" dirty="0">
                <a:solidFill>
                  <a:srgbClr val="A3A3A3"/>
                </a:solidFill>
                <a:latin typeface="Lucida Console" panose="020B0609040504020204" pitchFamily="49" charset="0"/>
                <a:ea typeface="Roboto Mono"/>
                <a:cs typeface="Roboto Mono"/>
                <a:sym typeface="Roboto Mono"/>
              </a:rPr>
              <a:t>.</a:t>
            </a:r>
            <a:r>
              <a:rPr lang="en" sz="2400" dirty="0">
                <a:solidFill>
                  <a:schemeClr val="dk1"/>
                </a:solidFill>
                <a:latin typeface="Lucida Console" panose="020B0609040504020204" pitchFamily="49" charset="0"/>
                <a:ea typeface="Roboto Mono"/>
                <a:cs typeface="Roboto Mono"/>
                <a:sym typeface="Roboto Mono"/>
              </a:rPr>
              <a:t>length</a:t>
            </a:r>
            <a:r>
              <a:rPr lang="en" sz="2400" dirty="0">
                <a:solidFill>
                  <a:srgbClr val="A3A3A3"/>
                </a:solidFill>
                <a:latin typeface="Lucida Console" panose="020B0609040504020204" pitchFamily="49" charset="0"/>
                <a:ea typeface="Roboto Mono"/>
                <a:cs typeface="Roboto Mono"/>
                <a:sym typeface="Roboto Mono"/>
              </a:rPr>
              <a:t>)</a:t>
            </a:r>
            <a:r>
              <a:rPr lang="en" sz="2400" dirty="0">
                <a:solidFill>
                  <a:schemeClr val="dk1"/>
                </a:solidFill>
                <a:latin typeface="Lucida Console" panose="020B0609040504020204" pitchFamily="49" charset="0"/>
                <a:ea typeface="Roboto Mono"/>
                <a:cs typeface="Roboto Mono"/>
                <a:sym typeface="Roboto Mono"/>
              </a:rPr>
              <a:t> </a:t>
            </a:r>
            <a:r>
              <a:rPr lang="en" sz="2400" dirty="0">
                <a:solidFill>
                  <a:srgbClr val="A3A3A3"/>
                </a:solidFill>
                <a:latin typeface="Lucida Console" panose="020B0609040504020204" pitchFamily="49" charset="0"/>
                <a:ea typeface="Roboto Mono"/>
                <a:cs typeface="Roboto Mono"/>
                <a:sym typeface="Roboto Mono"/>
              </a:rPr>
              <a:t>{</a:t>
            </a:r>
            <a:endParaRPr sz="2400" dirty="0">
              <a:solidFill>
                <a:srgbClr val="A3A3A3"/>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SzPts val="852"/>
              <a:buNone/>
            </a:pPr>
            <a:r>
              <a:rPr lang="en" sz="2400" dirty="0">
                <a:solidFill>
                  <a:srgbClr val="A3A3A3"/>
                </a:solidFill>
                <a:latin typeface="Lucida Console" panose="020B0609040504020204" pitchFamily="49" charset="0"/>
                <a:ea typeface="Roboto Mono"/>
                <a:cs typeface="Roboto Mono"/>
                <a:sym typeface="Roboto Mono"/>
              </a:rPr>
              <a:t>    </a:t>
            </a:r>
            <a:r>
              <a:rPr lang="en" sz="2400" dirty="0">
                <a:solidFill>
                  <a:schemeClr val="dk1"/>
                </a:solidFill>
                <a:highlight>
                  <a:srgbClr val="D9EAD3"/>
                </a:highlight>
                <a:latin typeface="Lucida Console" panose="020B0609040504020204" pitchFamily="49" charset="0"/>
                <a:ea typeface="Roboto Mono"/>
                <a:cs typeface="Roboto Mono"/>
                <a:sym typeface="Roboto Mono"/>
              </a:rPr>
              <a:t>mask </a:t>
            </a:r>
            <a:r>
              <a:rPr lang="en" sz="2400" dirty="0">
                <a:solidFill>
                  <a:srgbClr val="A3A3A3"/>
                </a:solidFill>
                <a:highlight>
                  <a:srgbClr val="D9EAD3"/>
                </a:highlight>
                <a:latin typeface="Lucida Console" panose="020B0609040504020204" pitchFamily="49" charset="0"/>
                <a:ea typeface="Roboto Mono"/>
                <a:cs typeface="Roboto Mono"/>
                <a:sym typeface="Roboto Mono"/>
              </a:rPr>
              <a:t>=</a:t>
            </a:r>
            <a:r>
              <a:rPr lang="en" sz="2400" dirty="0">
                <a:solidFill>
                  <a:schemeClr val="dk1"/>
                </a:solidFill>
                <a:highlight>
                  <a:srgbClr val="D9EAD3"/>
                </a:highlight>
                <a:latin typeface="Lucida Console" panose="020B0609040504020204" pitchFamily="49" charset="0"/>
                <a:ea typeface="Roboto Mono"/>
                <a:cs typeface="Roboto Mono"/>
                <a:sym typeface="Roboto Mono"/>
              </a:rPr>
              <a:t> index </a:t>
            </a:r>
            <a:r>
              <a:rPr lang="en" sz="2400" dirty="0">
                <a:solidFill>
                  <a:srgbClr val="A3A3A3"/>
                </a:solidFill>
                <a:highlight>
                  <a:srgbClr val="D9EAD3"/>
                </a:highlight>
                <a:latin typeface="Lucida Console" panose="020B0609040504020204" pitchFamily="49" charset="0"/>
                <a:ea typeface="Roboto Mono"/>
                <a:cs typeface="Roboto Mono"/>
                <a:sym typeface="Roboto Mono"/>
              </a:rPr>
              <a:t>&lt;</a:t>
            </a:r>
            <a:r>
              <a:rPr lang="en" sz="2400" dirty="0">
                <a:solidFill>
                  <a:schemeClr val="dk1"/>
                </a:solidFill>
                <a:highlight>
                  <a:srgbClr val="D9EAD3"/>
                </a:highlight>
                <a:latin typeface="Lucida Console" panose="020B0609040504020204" pitchFamily="49" charset="0"/>
                <a:ea typeface="Roboto Mono"/>
                <a:cs typeface="Roboto Mono"/>
                <a:sym typeface="Roboto Mono"/>
              </a:rPr>
              <a:t> array</a:t>
            </a:r>
            <a:r>
              <a:rPr lang="en" sz="2400" dirty="0">
                <a:solidFill>
                  <a:srgbClr val="A3A3A3"/>
                </a:solidFill>
                <a:highlight>
                  <a:srgbClr val="D9EAD3"/>
                </a:highlight>
                <a:latin typeface="Lucida Console" panose="020B0609040504020204" pitchFamily="49" charset="0"/>
                <a:ea typeface="Roboto Mono"/>
                <a:cs typeface="Roboto Mono"/>
                <a:sym typeface="Roboto Mono"/>
              </a:rPr>
              <a:t>.</a:t>
            </a:r>
            <a:r>
              <a:rPr lang="en" sz="2400" dirty="0">
                <a:solidFill>
                  <a:schemeClr val="dk1"/>
                </a:solidFill>
                <a:highlight>
                  <a:srgbClr val="D9EAD3"/>
                </a:highlight>
                <a:latin typeface="Lucida Console" panose="020B0609040504020204" pitchFamily="49" charset="0"/>
                <a:ea typeface="Roboto Mono"/>
                <a:cs typeface="Roboto Mono"/>
                <a:sym typeface="Roboto Mono"/>
              </a:rPr>
              <a:t>length </a:t>
            </a:r>
            <a:r>
              <a:rPr lang="en" sz="2400" dirty="0">
                <a:solidFill>
                  <a:srgbClr val="A3A3A3"/>
                </a:solidFill>
                <a:highlight>
                  <a:srgbClr val="D9EAD3"/>
                </a:highlight>
                <a:latin typeface="Lucida Console" panose="020B0609040504020204" pitchFamily="49" charset="0"/>
                <a:ea typeface="Roboto Mono"/>
                <a:cs typeface="Roboto Mono"/>
                <a:sym typeface="Roboto Mono"/>
              </a:rPr>
              <a:t>?</a:t>
            </a:r>
            <a:r>
              <a:rPr lang="en" sz="2400" dirty="0">
                <a:solidFill>
                  <a:schemeClr val="dk1"/>
                </a:solidFill>
                <a:highlight>
                  <a:srgbClr val="D9EAD3"/>
                </a:highlight>
                <a:latin typeface="Lucida Console" panose="020B0609040504020204" pitchFamily="49" charset="0"/>
                <a:ea typeface="Roboto Mono"/>
                <a:cs typeface="Roboto Mono"/>
                <a:sym typeface="Roboto Mono"/>
              </a:rPr>
              <a:t> mask </a:t>
            </a:r>
            <a:r>
              <a:rPr lang="en" sz="2400" dirty="0">
                <a:solidFill>
                  <a:srgbClr val="A3A3A3"/>
                </a:solidFill>
                <a:highlight>
                  <a:srgbClr val="D9EAD3"/>
                </a:highlight>
                <a:latin typeface="Lucida Console" panose="020B0609040504020204" pitchFamily="49" charset="0"/>
                <a:ea typeface="Roboto Mono"/>
                <a:cs typeface="Roboto Mono"/>
                <a:sym typeface="Roboto Mono"/>
              </a:rPr>
              <a:t>:</a:t>
            </a:r>
            <a:r>
              <a:rPr lang="en" sz="2400" dirty="0">
                <a:solidFill>
                  <a:schemeClr val="dk1"/>
                </a:solidFill>
                <a:highlight>
                  <a:srgbClr val="D9EAD3"/>
                </a:highlight>
                <a:latin typeface="Lucida Console" panose="020B0609040504020204" pitchFamily="49" charset="0"/>
                <a:ea typeface="Roboto Mono"/>
                <a:cs typeface="Roboto Mono"/>
                <a:sym typeface="Roboto Mono"/>
              </a:rPr>
              <a:t> -1</a:t>
            </a:r>
            <a:endParaRPr sz="2400" dirty="0">
              <a:solidFill>
                <a:schemeClr val="dk1"/>
              </a:solidFill>
              <a:highlight>
                <a:srgbClr val="D9EAD3"/>
              </a:highlight>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SzPts val="852"/>
              <a:buNone/>
            </a:pPr>
            <a:r>
              <a:rPr lang="en" sz="2400" dirty="0">
                <a:solidFill>
                  <a:schemeClr val="dk1"/>
                </a:solidFill>
                <a:latin typeface="Lucida Console" panose="020B0609040504020204" pitchFamily="49" charset="0"/>
                <a:ea typeface="Roboto Mono"/>
                <a:cs typeface="Roboto Mono"/>
                <a:sym typeface="Roboto Mono"/>
              </a:rPr>
              <a:t>    </a:t>
            </a:r>
            <a:r>
              <a:rPr lang="en" sz="2400" dirty="0">
                <a:solidFill>
                  <a:srgbClr val="9900FF"/>
                </a:solidFill>
                <a:latin typeface="Lucida Console" panose="020B0609040504020204" pitchFamily="49" charset="0"/>
                <a:ea typeface="Roboto Mono"/>
                <a:cs typeface="Roboto Mono"/>
                <a:sym typeface="Roboto Mono"/>
              </a:rPr>
              <a:t>public</a:t>
            </a:r>
            <a:r>
              <a:rPr lang="en" sz="2400" dirty="0">
                <a:solidFill>
                  <a:schemeClr val="dk1"/>
                </a:solidFill>
                <a:latin typeface="Lucida Console" panose="020B0609040504020204" pitchFamily="49" charset="0"/>
                <a:ea typeface="Roboto Mono"/>
                <a:cs typeface="Roboto Mono"/>
                <a:sym typeface="Roboto Mono"/>
              </a:rPr>
              <a:t> value </a:t>
            </a:r>
            <a:r>
              <a:rPr lang="en" sz="2400" dirty="0">
                <a:solidFill>
                  <a:srgbClr val="A3A3A3"/>
                </a:solidFill>
                <a:latin typeface="Lucida Console" panose="020B0609040504020204" pitchFamily="49" charset="0"/>
                <a:ea typeface="Roboto Mono"/>
                <a:cs typeface="Roboto Mono"/>
                <a:sym typeface="Roboto Mono"/>
              </a:rPr>
              <a:t>=</a:t>
            </a:r>
            <a:r>
              <a:rPr lang="en" sz="2400" dirty="0">
                <a:solidFill>
                  <a:schemeClr val="dk1"/>
                </a:solidFill>
                <a:latin typeface="Lucida Console" panose="020B0609040504020204" pitchFamily="49" charset="0"/>
                <a:ea typeface="Roboto Mono"/>
                <a:cs typeface="Roboto Mono"/>
                <a:sym typeface="Roboto Mono"/>
              </a:rPr>
              <a:t> array</a:t>
            </a:r>
            <a:r>
              <a:rPr lang="en" sz="2400" dirty="0">
                <a:solidFill>
                  <a:srgbClr val="A3A3A3"/>
                </a:solidFill>
                <a:latin typeface="Lucida Console" panose="020B0609040504020204" pitchFamily="49" charset="0"/>
                <a:ea typeface="Roboto Mono"/>
                <a:cs typeface="Roboto Mono"/>
                <a:sym typeface="Roboto Mono"/>
              </a:rPr>
              <a:t>[</a:t>
            </a:r>
            <a:r>
              <a:rPr lang="en" sz="2400" dirty="0">
                <a:solidFill>
                  <a:schemeClr val="dk1"/>
                </a:solidFill>
                <a:latin typeface="Lucida Console" panose="020B0609040504020204" pitchFamily="49" charset="0"/>
                <a:ea typeface="Roboto Mono"/>
                <a:cs typeface="Roboto Mono"/>
                <a:sym typeface="Roboto Mono"/>
              </a:rPr>
              <a:t>index</a:t>
            </a:r>
            <a:r>
              <a:rPr lang="en" sz="2400" dirty="0">
                <a:solidFill>
                  <a:srgbClr val="A3A3A3"/>
                </a:solidFill>
                <a:latin typeface="Lucida Console" panose="020B0609040504020204" pitchFamily="49" charset="0"/>
                <a:ea typeface="Roboto Mono"/>
                <a:cs typeface="Roboto Mono"/>
                <a:sym typeface="Roboto Mono"/>
              </a:rPr>
              <a:t>] </a:t>
            </a:r>
            <a:r>
              <a:rPr lang="en" sz="2400" dirty="0">
                <a:solidFill>
                  <a:srgbClr val="A3A3A3"/>
                </a:solidFill>
                <a:highlight>
                  <a:srgbClr val="D9EAD3"/>
                </a:highlight>
                <a:latin typeface="Lucida Console" panose="020B0609040504020204" pitchFamily="49" charset="0"/>
                <a:ea typeface="Roboto Mono"/>
                <a:cs typeface="Roboto Mono"/>
                <a:sym typeface="Roboto Mono"/>
              </a:rPr>
              <a:t>| </a:t>
            </a:r>
            <a:r>
              <a:rPr lang="en" sz="2400" dirty="0">
                <a:solidFill>
                  <a:schemeClr val="dk1"/>
                </a:solidFill>
                <a:highlight>
                  <a:srgbClr val="D9EAD3"/>
                </a:highlight>
                <a:latin typeface="Lucida Console" panose="020B0609040504020204" pitchFamily="49" charset="0"/>
                <a:ea typeface="Roboto Mono"/>
                <a:cs typeface="Roboto Mono"/>
                <a:sym typeface="Roboto Mono"/>
              </a:rPr>
              <a:t>mask</a:t>
            </a:r>
            <a:endParaRPr sz="2400" dirty="0">
              <a:solidFill>
                <a:schemeClr val="dk1"/>
              </a:solidFill>
              <a:highlight>
                <a:srgbClr val="D9EAD3"/>
              </a:highlight>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SzPts val="852"/>
              <a:buNone/>
            </a:pPr>
            <a:r>
              <a:rPr lang="en" sz="2400" dirty="0">
                <a:solidFill>
                  <a:schemeClr val="dk1"/>
                </a:solidFill>
                <a:latin typeface="Lucida Console" panose="020B0609040504020204" pitchFamily="49" charset="0"/>
                <a:ea typeface="Roboto Mono"/>
                <a:cs typeface="Roboto Mono"/>
                <a:sym typeface="Roboto Mono"/>
              </a:rPr>
              <a:t>    </a:t>
            </a:r>
            <a:r>
              <a:rPr lang="en" sz="2400" dirty="0">
                <a:solidFill>
                  <a:srgbClr val="4A86E8"/>
                </a:solidFill>
                <a:latin typeface="Lucida Console" panose="020B0609040504020204" pitchFamily="49" charset="0"/>
                <a:ea typeface="Roboto Mono"/>
                <a:cs typeface="Roboto Mono"/>
                <a:sym typeface="Roboto Mono"/>
              </a:rPr>
              <a:t>leak</a:t>
            </a:r>
            <a:r>
              <a:rPr lang="en" sz="2400" dirty="0">
                <a:solidFill>
                  <a:srgbClr val="A3A3A3"/>
                </a:solidFill>
                <a:latin typeface="Lucida Console" panose="020B0609040504020204" pitchFamily="49" charset="0"/>
                <a:ea typeface="Roboto Mono"/>
                <a:cs typeface="Roboto Mono"/>
                <a:sym typeface="Roboto Mono"/>
              </a:rPr>
              <a:t>(</a:t>
            </a:r>
            <a:r>
              <a:rPr lang="en" sz="2400" dirty="0">
                <a:solidFill>
                  <a:schemeClr val="dk1"/>
                </a:solidFill>
                <a:latin typeface="Lucida Console" panose="020B0609040504020204" pitchFamily="49" charset="0"/>
                <a:ea typeface="Roboto Mono"/>
                <a:cs typeface="Roboto Mono"/>
                <a:sym typeface="Roboto Mono"/>
              </a:rPr>
              <a:t>value</a:t>
            </a:r>
            <a:r>
              <a:rPr lang="en" sz="2400" dirty="0">
                <a:solidFill>
                  <a:srgbClr val="A3A3A3"/>
                </a:solidFill>
                <a:latin typeface="Lucida Console" panose="020B0609040504020204" pitchFamily="49" charset="0"/>
                <a:ea typeface="Roboto Mono"/>
                <a:cs typeface="Roboto Mono"/>
                <a:sym typeface="Roboto Mono"/>
              </a:rPr>
              <a:t>)</a:t>
            </a:r>
            <a:endParaRPr sz="2400" dirty="0">
              <a:solidFill>
                <a:schemeClr val="dk1"/>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SzPts val="852"/>
              <a:buNone/>
            </a:pPr>
            <a:r>
              <a:rPr lang="en" sz="2400" dirty="0">
                <a:solidFill>
                  <a:srgbClr val="A3A3A3"/>
                </a:solidFill>
                <a:latin typeface="Lucida Console" panose="020B0609040504020204" pitchFamily="49" charset="0"/>
                <a:ea typeface="Roboto Mono"/>
                <a:cs typeface="Roboto Mono"/>
                <a:sym typeface="Roboto Mono"/>
              </a:rPr>
              <a:t>}</a:t>
            </a:r>
            <a:endParaRPr sz="2400" dirty="0">
              <a:solidFill>
                <a:srgbClr val="4DD0E1"/>
              </a:solidFill>
              <a:latin typeface="Lucida Console" panose="020B0609040504020204" pitchFamily="49" charset="0"/>
              <a:ea typeface="Roboto Mono"/>
              <a:cs typeface="Roboto Mono"/>
              <a:sym typeface="Roboto Mono"/>
            </a:endParaRPr>
          </a:p>
        </p:txBody>
      </p:sp>
      <p:sp>
        <p:nvSpPr>
          <p:cNvPr id="357" name="Google Shape;357;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Speculative Load Hardening</a:t>
            </a:r>
            <a:endParaRPr/>
          </a:p>
        </p:txBody>
      </p:sp>
      <p:sp>
        <p:nvSpPr>
          <p:cNvPr id="358" name="Google Shape;358;p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44"/>
          <p:cNvSpPr/>
          <p:nvPr/>
        </p:nvSpPr>
        <p:spPr>
          <a:xfrm rot="10800000" flipH="1">
            <a:off x="3579575" y="1084300"/>
            <a:ext cx="2002050" cy="368075"/>
          </a:xfrm>
          <a:custGeom>
            <a:avLst/>
            <a:gdLst/>
            <a:ahLst/>
            <a:cxnLst/>
            <a:rect l="l" t="t" r="r" b="b"/>
            <a:pathLst>
              <a:path w="80082" h="14723" extrusionOk="0">
                <a:moveTo>
                  <a:pt x="80082" y="0"/>
                </a:moveTo>
                <a:cubicBezTo>
                  <a:pt x="73581" y="2448"/>
                  <a:pt x="54421" y="14379"/>
                  <a:pt x="41074" y="14685"/>
                </a:cubicBezTo>
                <a:cubicBezTo>
                  <a:pt x="27727" y="14991"/>
                  <a:pt x="6846" y="3978"/>
                  <a:pt x="0" y="1836"/>
                </a:cubicBezTo>
              </a:path>
            </a:pathLst>
          </a:custGeom>
          <a:noFill/>
          <a:ln w="28575" cap="flat" cmpd="sng">
            <a:solidFill>
              <a:schemeClr val="dk2"/>
            </a:solidFill>
            <a:prstDash val="solid"/>
            <a:round/>
            <a:headEnd type="none" w="med" len="med"/>
            <a:tailEnd type="triangle" w="med" len="med"/>
          </a:ln>
        </p:spPr>
      </p:sp>
      <p:sp>
        <p:nvSpPr>
          <p:cNvPr id="364" name="Google Shape;364;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Flow of Values</a:t>
            </a:r>
            <a:endParaRPr/>
          </a:p>
        </p:txBody>
      </p:sp>
      <p:sp>
        <p:nvSpPr>
          <p:cNvPr id="365" name="Google Shape;365;p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33</a:t>
            </a:fld>
            <a:endParaRPr/>
          </a:p>
        </p:txBody>
      </p:sp>
      <p:sp>
        <p:nvSpPr>
          <p:cNvPr id="366" name="Google Shape;366;p44"/>
          <p:cNvSpPr/>
          <p:nvPr/>
        </p:nvSpPr>
        <p:spPr>
          <a:xfrm>
            <a:off x="3579575" y="1617700"/>
            <a:ext cx="2002050" cy="368075"/>
          </a:xfrm>
          <a:custGeom>
            <a:avLst/>
            <a:gdLst/>
            <a:ahLst/>
            <a:cxnLst/>
            <a:rect l="l" t="t" r="r" b="b"/>
            <a:pathLst>
              <a:path w="80082" h="14723" extrusionOk="0">
                <a:moveTo>
                  <a:pt x="80082" y="0"/>
                </a:moveTo>
                <a:cubicBezTo>
                  <a:pt x="73581" y="2448"/>
                  <a:pt x="54421" y="14379"/>
                  <a:pt x="41074" y="14685"/>
                </a:cubicBezTo>
                <a:cubicBezTo>
                  <a:pt x="27727" y="14991"/>
                  <a:pt x="6846" y="3978"/>
                  <a:pt x="0" y="1836"/>
                </a:cubicBezTo>
              </a:path>
            </a:pathLst>
          </a:custGeom>
          <a:noFill/>
          <a:ln w="28575" cap="flat" cmpd="sng">
            <a:solidFill>
              <a:schemeClr val="dk2"/>
            </a:solidFill>
            <a:prstDash val="solid"/>
            <a:round/>
            <a:headEnd type="none" w="med" len="med"/>
            <a:tailEnd type="triangle" w="med" len="med"/>
          </a:ln>
        </p:spPr>
      </p:sp>
      <p:sp>
        <p:nvSpPr>
          <p:cNvPr id="367" name="Google Shape;367;p44"/>
          <p:cNvSpPr/>
          <p:nvPr/>
        </p:nvSpPr>
        <p:spPr>
          <a:xfrm>
            <a:off x="4255950" y="1663675"/>
            <a:ext cx="662100" cy="662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8" name="Google Shape;368;p44"/>
          <p:cNvPicPr preferRelativeResize="0"/>
          <p:nvPr/>
        </p:nvPicPr>
        <p:blipFill rotWithShape="1">
          <a:blip r:embed="rId3">
            <a:alphaModFix/>
          </a:blip>
          <a:srcRect b="31721"/>
          <a:stretch/>
        </p:blipFill>
        <p:spPr>
          <a:xfrm>
            <a:off x="4267719" y="1738175"/>
            <a:ext cx="631050" cy="513100"/>
          </a:xfrm>
          <a:prstGeom prst="rect">
            <a:avLst/>
          </a:prstGeom>
          <a:noFill/>
          <a:ln>
            <a:noFill/>
          </a:ln>
        </p:spPr>
      </p:pic>
      <p:sp>
        <p:nvSpPr>
          <p:cNvPr id="369" name="Google Shape;369;p44"/>
          <p:cNvSpPr/>
          <p:nvPr/>
        </p:nvSpPr>
        <p:spPr>
          <a:xfrm>
            <a:off x="3843475" y="616375"/>
            <a:ext cx="1457100" cy="39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t>declassify</a:t>
            </a:r>
            <a:endParaRPr sz="2200"/>
          </a:p>
        </p:txBody>
      </p:sp>
      <p:cxnSp>
        <p:nvCxnSpPr>
          <p:cNvPr id="370" name="Google Shape;370;p44"/>
          <p:cNvCxnSpPr/>
          <p:nvPr/>
        </p:nvCxnSpPr>
        <p:spPr>
          <a:xfrm>
            <a:off x="4242125" y="1804825"/>
            <a:ext cx="687900" cy="397200"/>
          </a:xfrm>
          <a:prstGeom prst="straightConnector1">
            <a:avLst/>
          </a:prstGeom>
          <a:noFill/>
          <a:ln w="76200" cap="flat" cmpd="sng">
            <a:solidFill>
              <a:srgbClr val="FF9900"/>
            </a:solidFill>
            <a:prstDash val="solid"/>
            <a:round/>
            <a:headEnd type="none" w="med" len="med"/>
            <a:tailEnd type="none" w="med" len="med"/>
          </a:ln>
        </p:spPr>
      </p:cxnSp>
      <p:sp>
        <p:nvSpPr>
          <p:cNvPr id="371" name="Google Shape;371;p44"/>
          <p:cNvSpPr/>
          <p:nvPr/>
        </p:nvSpPr>
        <p:spPr>
          <a:xfrm>
            <a:off x="4138025" y="2293375"/>
            <a:ext cx="792000" cy="3936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t>SLH</a:t>
            </a:r>
            <a:endParaRPr sz="2200"/>
          </a:p>
        </p:txBody>
      </p:sp>
      <p:sp>
        <p:nvSpPr>
          <p:cNvPr id="372" name="Google Shape;372;p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33</a:t>
            </a:fld>
            <a:endParaRPr/>
          </a:p>
        </p:txBody>
      </p:sp>
      <p:cxnSp>
        <p:nvCxnSpPr>
          <p:cNvPr id="373" name="Google Shape;373;p44"/>
          <p:cNvCxnSpPr/>
          <p:nvPr/>
        </p:nvCxnSpPr>
        <p:spPr>
          <a:xfrm>
            <a:off x="2301000" y="1730800"/>
            <a:ext cx="1454700" cy="2409000"/>
          </a:xfrm>
          <a:prstGeom prst="straightConnector1">
            <a:avLst/>
          </a:prstGeom>
          <a:noFill/>
          <a:ln w="38100" cap="flat" cmpd="sng">
            <a:solidFill>
              <a:schemeClr val="dk2"/>
            </a:solidFill>
            <a:prstDash val="solid"/>
            <a:round/>
            <a:headEnd type="none" w="med" len="med"/>
            <a:tailEnd type="triangle" w="med" len="med"/>
          </a:ln>
        </p:spPr>
      </p:cxnSp>
      <p:sp>
        <p:nvSpPr>
          <p:cNvPr id="374" name="Google Shape;374;p44"/>
          <p:cNvSpPr/>
          <p:nvPr/>
        </p:nvSpPr>
        <p:spPr>
          <a:xfrm>
            <a:off x="6958949" y="2208650"/>
            <a:ext cx="2062200" cy="3936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t>Constant Time</a:t>
            </a:r>
            <a:endParaRPr sz="2200"/>
          </a:p>
        </p:txBody>
      </p:sp>
      <p:sp>
        <p:nvSpPr>
          <p:cNvPr id="375" name="Google Shape;375;p44"/>
          <p:cNvSpPr txBox="1"/>
          <p:nvPr/>
        </p:nvSpPr>
        <p:spPr>
          <a:xfrm>
            <a:off x="3244650" y="4200700"/>
            <a:ext cx="2654700" cy="615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200"/>
              </a:spcAft>
              <a:buNone/>
            </a:pPr>
            <a:r>
              <a:rPr lang="en" sz="2800">
                <a:solidFill>
                  <a:schemeClr val="dk2"/>
                </a:solidFill>
              </a:rPr>
              <a:t>Outside World</a:t>
            </a:r>
            <a:endParaRPr/>
          </a:p>
        </p:txBody>
      </p:sp>
      <p:cxnSp>
        <p:nvCxnSpPr>
          <p:cNvPr id="376" name="Google Shape;376;p44"/>
          <p:cNvCxnSpPr/>
          <p:nvPr/>
        </p:nvCxnSpPr>
        <p:spPr>
          <a:xfrm flipH="1">
            <a:off x="5425200" y="1730800"/>
            <a:ext cx="1454700" cy="2409000"/>
          </a:xfrm>
          <a:prstGeom prst="straightConnector1">
            <a:avLst/>
          </a:prstGeom>
          <a:noFill/>
          <a:ln w="38100" cap="flat" cmpd="sng">
            <a:solidFill>
              <a:schemeClr val="dk2"/>
            </a:solidFill>
            <a:prstDash val="solid"/>
            <a:round/>
            <a:headEnd type="none" w="med" len="med"/>
            <a:tailEnd type="triangle" w="med" len="med"/>
          </a:ln>
        </p:spPr>
      </p:cxnSp>
      <p:sp>
        <p:nvSpPr>
          <p:cNvPr id="377" name="Google Shape;377;p44"/>
          <p:cNvSpPr/>
          <p:nvPr/>
        </p:nvSpPr>
        <p:spPr>
          <a:xfrm>
            <a:off x="5694050" y="2571750"/>
            <a:ext cx="1033200" cy="535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chemeClr val="lt1"/>
              </a:highlight>
            </a:endParaRPr>
          </a:p>
        </p:txBody>
      </p:sp>
      <p:cxnSp>
        <p:nvCxnSpPr>
          <p:cNvPr id="378" name="Google Shape;378;p44"/>
          <p:cNvCxnSpPr/>
          <p:nvPr/>
        </p:nvCxnSpPr>
        <p:spPr>
          <a:xfrm>
            <a:off x="5899350" y="2640775"/>
            <a:ext cx="687900" cy="397200"/>
          </a:xfrm>
          <a:prstGeom prst="straightConnector1">
            <a:avLst/>
          </a:prstGeom>
          <a:noFill/>
          <a:ln w="76200" cap="flat" cmpd="sng">
            <a:solidFill>
              <a:srgbClr val="FF9900"/>
            </a:solidFill>
            <a:prstDash val="solid"/>
            <a:round/>
            <a:headEnd type="none" w="med" len="med"/>
            <a:tailEnd type="none" w="med" len="med"/>
          </a:ln>
        </p:spPr>
      </p:cxnSp>
      <p:sp>
        <p:nvSpPr>
          <p:cNvPr id="379" name="Google Shape;379;p44"/>
          <p:cNvSpPr txBox="1">
            <a:spLocks noGrp="1"/>
          </p:cNvSpPr>
          <p:nvPr>
            <p:ph type="body" idx="1"/>
          </p:nvPr>
        </p:nvSpPr>
        <p:spPr>
          <a:xfrm>
            <a:off x="311700" y="1152475"/>
            <a:ext cx="3360300" cy="572700"/>
          </a:xfrm>
          <a:prstGeom prst="rect">
            <a:avLst/>
          </a:prstGeom>
        </p:spPr>
        <p:txBody>
          <a:bodyPr spcFirstLastPara="1" wrap="square" lIns="91425" tIns="91425" rIns="91425" bIns="91425" anchor="t" anchorCtr="0">
            <a:noAutofit/>
          </a:bodyPr>
          <a:lstStyle/>
          <a:p>
            <a:pPr marL="0" lvl="0" indent="0" algn="ctr" rtl="0">
              <a:lnSpc>
                <a:spcPct val="95000"/>
              </a:lnSpc>
              <a:spcBef>
                <a:spcPts val="0"/>
              </a:spcBef>
              <a:spcAft>
                <a:spcPts val="1200"/>
              </a:spcAft>
              <a:buSzPts val="523"/>
              <a:buNone/>
            </a:pPr>
            <a:r>
              <a:rPr lang="en" sz="2530"/>
              <a:t>Public-Typed Values</a:t>
            </a:r>
            <a:endParaRPr sz="2530"/>
          </a:p>
        </p:txBody>
      </p:sp>
      <p:sp>
        <p:nvSpPr>
          <p:cNvPr id="380" name="Google Shape;380;p44"/>
          <p:cNvSpPr txBox="1">
            <a:spLocks noGrp="1"/>
          </p:cNvSpPr>
          <p:nvPr>
            <p:ph type="body" idx="2"/>
          </p:nvPr>
        </p:nvSpPr>
        <p:spPr>
          <a:xfrm>
            <a:off x="5596300" y="1152475"/>
            <a:ext cx="32361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2530" dirty="0"/>
              <a:t>Secret-Typed Values</a:t>
            </a:r>
            <a:endParaRPr sz="2530" dirty="0"/>
          </a:p>
        </p:txBody>
      </p:sp>
      <p:pic>
        <p:nvPicPr>
          <p:cNvPr id="24" name="Picture 2">
            <a:extLst>
              <a:ext uri="{FF2B5EF4-FFF2-40B4-BE49-F238E27FC236}">
                <a16:creationId xmlns:a16="http://schemas.microsoft.com/office/drawing/2014/main" id="{4EF16894-DAFC-905B-289A-5B462065AC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502" y="2602250"/>
            <a:ext cx="1484498" cy="14844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45"/>
          <p:cNvSpPr/>
          <p:nvPr/>
        </p:nvSpPr>
        <p:spPr>
          <a:xfrm rot="10800000" flipH="1">
            <a:off x="3579575" y="1084300"/>
            <a:ext cx="2002050" cy="368075"/>
          </a:xfrm>
          <a:custGeom>
            <a:avLst/>
            <a:gdLst/>
            <a:ahLst/>
            <a:cxnLst/>
            <a:rect l="l" t="t" r="r" b="b"/>
            <a:pathLst>
              <a:path w="80082" h="14723" extrusionOk="0">
                <a:moveTo>
                  <a:pt x="80082" y="0"/>
                </a:moveTo>
                <a:cubicBezTo>
                  <a:pt x="73581" y="2448"/>
                  <a:pt x="54421" y="14379"/>
                  <a:pt x="41074" y="14685"/>
                </a:cubicBezTo>
                <a:cubicBezTo>
                  <a:pt x="27727" y="14991"/>
                  <a:pt x="6846" y="3978"/>
                  <a:pt x="0" y="1836"/>
                </a:cubicBezTo>
              </a:path>
            </a:pathLst>
          </a:custGeom>
          <a:noFill/>
          <a:ln w="28575" cap="flat" cmpd="sng">
            <a:solidFill>
              <a:schemeClr val="dk2"/>
            </a:solidFill>
            <a:prstDash val="solid"/>
            <a:round/>
            <a:headEnd type="none" w="med" len="med"/>
            <a:tailEnd type="triangle" w="med" len="med"/>
          </a:ln>
        </p:spPr>
      </p:sp>
      <p:sp>
        <p:nvSpPr>
          <p:cNvPr id="386" name="Google Shape;386;p45"/>
          <p:cNvSpPr/>
          <p:nvPr/>
        </p:nvSpPr>
        <p:spPr>
          <a:xfrm rot="10800000" flipH="1">
            <a:off x="3579575" y="1084300"/>
            <a:ext cx="2002050" cy="368075"/>
          </a:xfrm>
          <a:custGeom>
            <a:avLst/>
            <a:gdLst/>
            <a:ahLst/>
            <a:cxnLst/>
            <a:rect l="l" t="t" r="r" b="b"/>
            <a:pathLst>
              <a:path w="80082" h="14723" extrusionOk="0">
                <a:moveTo>
                  <a:pt x="80082" y="0"/>
                </a:moveTo>
                <a:cubicBezTo>
                  <a:pt x="73581" y="2448"/>
                  <a:pt x="54421" y="14379"/>
                  <a:pt x="41074" y="14685"/>
                </a:cubicBezTo>
                <a:cubicBezTo>
                  <a:pt x="27727" y="14991"/>
                  <a:pt x="6846" y="3978"/>
                  <a:pt x="0" y="1836"/>
                </a:cubicBezTo>
              </a:path>
            </a:pathLst>
          </a:custGeom>
          <a:noFill/>
          <a:ln w="28575" cap="flat" cmpd="sng">
            <a:solidFill>
              <a:srgbClr val="00FFFF"/>
            </a:solidFill>
            <a:prstDash val="dash"/>
            <a:round/>
            <a:headEnd type="none" w="med" len="med"/>
            <a:tailEnd type="triangle" w="med" len="med"/>
          </a:ln>
        </p:spPr>
      </p:sp>
      <p:sp>
        <p:nvSpPr>
          <p:cNvPr id="387" name="Google Shape;387;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Flow of Values</a:t>
            </a:r>
            <a:endParaRPr/>
          </a:p>
        </p:txBody>
      </p:sp>
      <p:sp>
        <p:nvSpPr>
          <p:cNvPr id="388" name="Google Shape;388;p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34</a:t>
            </a:fld>
            <a:endParaRPr/>
          </a:p>
        </p:txBody>
      </p:sp>
      <p:sp>
        <p:nvSpPr>
          <p:cNvPr id="389" name="Google Shape;389;p45"/>
          <p:cNvSpPr/>
          <p:nvPr/>
        </p:nvSpPr>
        <p:spPr>
          <a:xfrm>
            <a:off x="3579575" y="1617700"/>
            <a:ext cx="2002050" cy="368075"/>
          </a:xfrm>
          <a:custGeom>
            <a:avLst/>
            <a:gdLst/>
            <a:ahLst/>
            <a:cxnLst/>
            <a:rect l="l" t="t" r="r" b="b"/>
            <a:pathLst>
              <a:path w="80082" h="14723" extrusionOk="0">
                <a:moveTo>
                  <a:pt x="80082" y="0"/>
                </a:moveTo>
                <a:cubicBezTo>
                  <a:pt x="73581" y="2448"/>
                  <a:pt x="54421" y="14379"/>
                  <a:pt x="41074" y="14685"/>
                </a:cubicBezTo>
                <a:cubicBezTo>
                  <a:pt x="27727" y="14991"/>
                  <a:pt x="6846" y="3978"/>
                  <a:pt x="0" y="1836"/>
                </a:cubicBezTo>
              </a:path>
            </a:pathLst>
          </a:custGeom>
          <a:noFill/>
          <a:ln w="28575" cap="flat" cmpd="sng">
            <a:solidFill>
              <a:schemeClr val="dk2"/>
            </a:solidFill>
            <a:prstDash val="solid"/>
            <a:round/>
            <a:headEnd type="none" w="med" len="med"/>
            <a:tailEnd type="triangle" w="med" len="med"/>
          </a:ln>
        </p:spPr>
      </p:sp>
      <p:sp>
        <p:nvSpPr>
          <p:cNvPr id="390" name="Google Shape;390;p45"/>
          <p:cNvSpPr/>
          <p:nvPr/>
        </p:nvSpPr>
        <p:spPr>
          <a:xfrm>
            <a:off x="4255950" y="1663675"/>
            <a:ext cx="662100" cy="662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1" name="Google Shape;391;p45"/>
          <p:cNvPicPr preferRelativeResize="0"/>
          <p:nvPr/>
        </p:nvPicPr>
        <p:blipFill rotWithShape="1">
          <a:blip r:embed="rId3">
            <a:alphaModFix/>
          </a:blip>
          <a:srcRect b="31721"/>
          <a:stretch/>
        </p:blipFill>
        <p:spPr>
          <a:xfrm>
            <a:off x="4267719" y="1738175"/>
            <a:ext cx="631050" cy="513100"/>
          </a:xfrm>
          <a:prstGeom prst="rect">
            <a:avLst/>
          </a:prstGeom>
          <a:noFill/>
          <a:ln>
            <a:noFill/>
          </a:ln>
        </p:spPr>
      </p:pic>
      <p:sp>
        <p:nvSpPr>
          <p:cNvPr id="392" name="Google Shape;392;p45"/>
          <p:cNvSpPr/>
          <p:nvPr/>
        </p:nvSpPr>
        <p:spPr>
          <a:xfrm>
            <a:off x="3843475" y="616375"/>
            <a:ext cx="1457100" cy="39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t>declassify</a:t>
            </a:r>
            <a:endParaRPr sz="2200"/>
          </a:p>
        </p:txBody>
      </p:sp>
      <p:cxnSp>
        <p:nvCxnSpPr>
          <p:cNvPr id="393" name="Google Shape;393;p45"/>
          <p:cNvCxnSpPr/>
          <p:nvPr/>
        </p:nvCxnSpPr>
        <p:spPr>
          <a:xfrm>
            <a:off x="4242125" y="1804825"/>
            <a:ext cx="687900" cy="397200"/>
          </a:xfrm>
          <a:prstGeom prst="straightConnector1">
            <a:avLst/>
          </a:prstGeom>
          <a:noFill/>
          <a:ln w="76200" cap="flat" cmpd="sng">
            <a:solidFill>
              <a:srgbClr val="FF9900"/>
            </a:solidFill>
            <a:prstDash val="solid"/>
            <a:round/>
            <a:headEnd type="none" w="med" len="med"/>
            <a:tailEnd type="none" w="med" len="med"/>
          </a:ln>
        </p:spPr>
      </p:cxnSp>
      <p:sp>
        <p:nvSpPr>
          <p:cNvPr id="394" name="Google Shape;394;p45"/>
          <p:cNvSpPr/>
          <p:nvPr/>
        </p:nvSpPr>
        <p:spPr>
          <a:xfrm>
            <a:off x="4138025" y="2293375"/>
            <a:ext cx="792000" cy="3936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t>SLH</a:t>
            </a:r>
            <a:endParaRPr sz="2200"/>
          </a:p>
        </p:txBody>
      </p:sp>
      <p:sp>
        <p:nvSpPr>
          <p:cNvPr id="395" name="Google Shape;395;p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34</a:t>
            </a:fld>
            <a:endParaRPr/>
          </a:p>
        </p:txBody>
      </p:sp>
      <p:cxnSp>
        <p:nvCxnSpPr>
          <p:cNvPr id="396" name="Google Shape;396;p45"/>
          <p:cNvCxnSpPr/>
          <p:nvPr/>
        </p:nvCxnSpPr>
        <p:spPr>
          <a:xfrm>
            <a:off x="2301000" y="1730800"/>
            <a:ext cx="1454700" cy="2409000"/>
          </a:xfrm>
          <a:prstGeom prst="straightConnector1">
            <a:avLst/>
          </a:prstGeom>
          <a:noFill/>
          <a:ln w="38100" cap="flat" cmpd="sng">
            <a:solidFill>
              <a:schemeClr val="dk2"/>
            </a:solidFill>
            <a:prstDash val="solid"/>
            <a:round/>
            <a:headEnd type="none" w="med" len="med"/>
            <a:tailEnd type="triangle" w="med" len="med"/>
          </a:ln>
        </p:spPr>
      </p:cxnSp>
      <p:sp>
        <p:nvSpPr>
          <p:cNvPr id="397" name="Google Shape;397;p45"/>
          <p:cNvSpPr/>
          <p:nvPr/>
        </p:nvSpPr>
        <p:spPr>
          <a:xfrm>
            <a:off x="6958949" y="2208650"/>
            <a:ext cx="2062200" cy="3936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t>Constant Time</a:t>
            </a:r>
            <a:endParaRPr sz="2200"/>
          </a:p>
        </p:txBody>
      </p:sp>
      <p:sp>
        <p:nvSpPr>
          <p:cNvPr id="398" name="Google Shape;398;p45"/>
          <p:cNvSpPr txBox="1"/>
          <p:nvPr/>
        </p:nvSpPr>
        <p:spPr>
          <a:xfrm>
            <a:off x="3244650" y="4200700"/>
            <a:ext cx="2654700" cy="615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200"/>
              </a:spcAft>
              <a:buNone/>
            </a:pPr>
            <a:r>
              <a:rPr lang="en" sz="2800">
                <a:solidFill>
                  <a:schemeClr val="dk2"/>
                </a:solidFill>
              </a:rPr>
              <a:t>Outside World</a:t>
            </a:r>
            <a:endParaRPr/>
          </a:p>
        </p:txBody>
      </p:sp>
      <p:cxnSp>
        <p:nvCxnSpPr>
          <p:cNvPr id="399" name="Google Shape;399;p45"/>
          <p:cNvCxnSpPr/>
          <p:nvPr/>
        </p:nvCxnSpPr>
        <p:spPr>
          <a:xfrm flipH="1">
            <a:off x="5425200" y="1730800"/>
            <a:ext cx="1454700" cy="2409000"/>
          </a:xfrm>
          <a:prstGeom prst="straightConnector1">
            <a:avLst/>
          </a:prstGeom>
          <a:noFill/>
          <a:ln w="38100" cap="flat" cmpd="sng">
            <a:solidFill>
              <a:schemeClr val="dk2"/>
            </a:solidFill>
            <a:prstDash val="solid"/>
            <a:round/>
            <a:headEnd type="none" w="med" len="med"/>
            <a:tailEnd type="triangle" w="med" len="med"/>
          </a:ln>
        </p:spPr>
      </p:cxnSp>
      <p:sp>
        <p:nvSpPr>
          <p:cNvPr id="400" name="Google Shape;400;p45"/>
          <p:cNvSpPr/>
          <p:nvPr/>
        </p:nvSpPr>
        <p:spPr>
          <a:xfrm>
            <a:off x="5694050" y="2571750"/>
            <a:ext cx="1033200" cy="535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chemeClr val="lt1"/>
              </a:highlight>
            </a:endParaRPr>
          </a:p>
        </p:txBody>
      </p:sp>
      <p:cxnSp>
        <p:nvCxnSpPr>
          <p:cNvPr id="401" name="Google Shape;401;p45"/>
          <p:cNvCxnSpPr/>
          <p:nvPr/>
        </p:nvCxnSpPr>
        <p:spPr>
          <a:xfrm>
            <a:off x="5899350" y="2640775"/>
            <a:ext cx="687900" cy="397200"/>
          </a:xfrm>
          <a:prstGeom prst="straightConnector1">
            <a:avLst/>
          </a:prstGeom>
          <a:noFill/>
          <a:ln w="76200" cap="flat" cmpd="sng">
            <a:solidFill>
              <a:srgbClr val="FF9900"/>
            </a:solidFill>
            <a:prstDash val="solid"/>
            <a:round/>
            <a:headEnd type="none" w="med" len="med"/>
            <a:tailEnd type="none" w="med" len="med"/>
          </a:ln>
        </p:spPr>
      </p:cxnSp>
      <p:sp>
        <p:nvSpPr>
          <p:cNvPr id="402" name="Google Shape;402;p45"/>
          <p:cNvSpPr txBox="1">
            <a:spLocks noGrp="1"/>
          </p:cNvSpPr>
          <p:nvPr>
            <p:ph type="body" idx="1"/>
          </p:nvPr>
        </p:nvSpPr>
        <p:spPr>
          <a:xfrm>
            <a:off x="311700" y="1152475"/>
            <a:ext cx="3360300" cy="572700"/>
          </a:xfrm>
          <a:prstGeom prst="rect">
            <a:avLst/>
          </a:prstGeom>
        </p:spPr>
        <p:txBody>
          <a:bodyPr spcFirstLastPara="1" wrap="square" lIns="91425" tIns="91425" rIns="91425" bIns="91425" anchor="t" anchorCtr="0">
            <a:noAutofit/>
          </a:bodyPr>
          <a:lstStyle/>
          <a:p>
            <a:pPr marL="0" lvl="0" indent="0" algn="ctr" rtl="0">
              <a:lnSpc>
                <a:spcPct val="95000"/>
              </a:lnSpc>
              <a:spcBef>
                <a:spcPts val="0"/>
              </a:spcBef>
              <a:spcAft>
                <a:spcPts val="1200"/>
              </a:spcAft>
              <a:buSzPts val="523"/>
              <a:buNone/>
            </a:pPr>
            <a:r>
              <a:rPr lang="en" sz="2530"/>
              <a:t>Public-Typed Values</a:t>
            </a:r>
            <a:endParaRPr sz="2530"/>
          </a:p>
        </p:txBody>
      </p:sp>
      <p:sp>
        <p:nvSpPr>
          <p:cNvPr id="403" name="Google Shape;403;p45"/>
          <p:cNvSpPr txBox="1">
            <a:spLocks noGrp="1"/>
          </p:cNvSpPr>
          <p:nvPr>
            <p:ph type="body" idx="2"/>
          </p:nvPr>
        </p:nvSpPr>
        <p:spPr>
          <a:xfrm>
            <a:off x="5596300" y="1152475"/>
            <a:ext cx="32361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2530" dirty="0"/>
              <a:t>Secret-Typed Values</a:t>
            </a:r>
            <a:endParaRPr sz="2530" dirty="0"/>
          </a:p>
        </p:txBody>
      </p:sp>
      <p:pic>
        <p:nvPicPr>
          <p:cNvPr id="25" name="Picture 2">
            <a:extLst>
              <a:ext uri="{FF2B5EF4-FFF2-40B4-BE49-F238E27FC236}">
                <a16:creationId xmlns:a16="http://schemas.microsoft.com/office/drawing/2014/main" id="{EE5393A2-C210-769E-6BE3-3B2E65874A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502" y="2602250"/>
            <a:ext cx="1484498" cy="148449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 Thinking Face emoji Meaning | Dictionary.com">
            <a:extLst>
              <a:ext uri="{FF2B5EF4-FFF2-40B4-BE49-F238E27FC236}">
                <a16:creationId xmlns:a16="http://schemas.microsoft.com/office/drawing/2014/main" id="{E62BF54D-D719-8121-2E34-159A35852B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077" y="2581688"/>
            <a:ext cx="1641348" cy="16413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heckerboard(across)">
                                      <p:cBhvr>
                                        <p:cTn id="7"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Speculative Declassification</a:t>
            </a:r>
            <a:endParaRPr/>
          </a:p>
        </p:txBody>
      </p:sp>
      <p:sp>
        <p:nvSpPr>
          <p:cNvPr id="409" name="Google Shape;409;p46"/>
          <p:cNvSpPr txBox="1">
            <a:spLocks noGrp="1"/>
          </p:cNvSpPr>
          <p:nvPr>
            <p:ph type="body" idx="1"/>
          </p:nvPr>
        </p:nvSpPr>
        <p:spPr>
          <a:xfrm>
            <a:off x="311700" y="1152475"/>
            <a:ext cx="8520600" cy="3416400"/>
          </a:xfrm>
          <a:prstGeom prst="rect">
            <a:avLst/>
          </a:prstGeom>
          <a:ln>
            <a:noFill/>
          </a:ln>
        </p:spPr>
        <p:txBody>
          <a:bodyPr spcFirstLastPara="1" wrap="square" lIns="91425" tIns="91425" rIns="91425" bIns="91425" anchor="t" anchorCtr="0">
            <a:noAutofit/>
          </a:bodyPr>
          <a:lstStyle/>
          <a:p>
            <a:pPr marL="0" lvl="0" indent="0" algn="l" rtl="0">
              <a:lnSpc>
                <a:spcPct val="95000"/>
              </a:lnSpc>
              <a:spcBef>
                <a:spcPts val="0"/>
              </a:spcBef>
              <a:spcAft>
                <a:spcPts val="1200"/>
              </a:spcAft>
              <a:buSzPts val="275"/>
              <a:buNone/>
            </a:pPr>
            <a:r>
              <a:rPr lang="en" sz="2700" dirty="0">
                <a:solidFill>
                  <a:srgbClr val="9900FF"/>
                </a:solidFill>
                <a:latin typeface="Lucida Console" panose="020B0609040504020204" pitchFamily="49" charset="0"/>
                <a:ea typeface="Roboto Mono"/>
                <a:cs typeface="Roboto Mono"/>
                <a:sym typeface="Roboto Mono"/>
              </a:rPr>
              <a:t>secret</a:t>
            </a:r>
            <a:r>
              <a:rPr lang="en" sz="2700" dirty="0">
                <a:solidFill>
                  <a:schemeClr val="dk1"/>
                </a:solidFill>
                <a:latin typeface="Lucida Console" panose="020B0609040504020204" pitchFamily="49" charset="0"/>
                <a:ea typeface="Roboto Mono"/>
                <a:cs typeface="Roboto Mono"/>
                <a:sym typeface="Roboto Mono"/>
              </a:rPr>
              <a:t> key = ...</a:t>
            </a:r>
            <a:br>
              <a:rPr lang="en" sz="2700" u="sng" dirty="0">
                <a:solidFill>
                  <a:srgbClr val="9900FF"/>
                </a:solidFill>
                <a:latin typeface="Lucida Console" panose="020B0609040504020204" pitchFamily="49" charset="0"/>
                <a:ea typeface="Roboto Mono"/>
                <a:cs typeface="Roboto Mono"/>
                <a:sym typeface="Roboto Mono"/>
              </a:rPr>
            </a:br>
            <a:r>
              <a:rPr lang="en" sz="2700" dirty="0">
                <a:solidFill>
                  <a:srgbClr val="9900FF"/>
                </a:solidFill>
                <a:latin typeface="Lucida Console" panose="020B0609040504020204" pitchFamily="49" charset="0"/>
                <a:ea typeface="Roboto Mono"/>
                <a:cs typeface="Roboto Mono"/>
                <a:sym typeface="Roboto Mono"/>
              </a:rPr>
              <a:t>secret</a:t>
            </a:r>
            <a:r>
              <a:rPr lang="en" sz="2700" dirty="0">
                <a:solidFill>
                  <a:srgbClr val="4A86E8"/>
                </a:solidFill>
                <a:latin typeface="Lucida Console" panose="020B0609040504020204" pitchFamily="49" charset="0"/>
                <a:ea typeface="Roboto Mono"/>
                <a:cs typeface="Roboto Mono"/>
                <a:sym typeface="Roboto Mono"/>
              </a:rPr>
              <a:t> </a:t>
            </a:r>
            <a:r>
              <a:rPr lang="en" sz="2700" dirty="0">
                <a:solidFill>
                  <a:schemeClr val="dk1"/>
                </a:solidFill>
                <a:latin typeface="Lucida Console" panose="020B0609040504020204" pitchFamily="49" charset="0"/>
                <a:ea typeface="Roboto Mono"/>
                <a:cs typeface="Roboto Mono"/>
                <a:sym typeface="Roboto Mono"/>
              </a:rPr>
              <a:t>state </a:t>
            </a:r>
            <a:r>
              <a:rPr lang="en" sz="2700" dirty="0">
                <a:solidFill>
                  <a:srgbClr val="999999"/>
                </a:solidFill>
                <a:latin typeface="Lucida Console" panose="020B0609040504020204" pitchFamily="49" charset="0"/>
                <a:ea typeface="Roboto Mono"/>
                <a:cs typeface="Roboto Mono"/>
                <a:sym typeface="Roboto Mono"/>
              </a:rPr>
              <a:t>=</a:t>
            </a:r>
            <a:r>
              <a:rPr lang="en" sz="2700" dirty="0">
                <a:solidFill>
                  <a:schemeClr val="dk1"/>
                </a:solidFill>
                <a:latin typeface="Lucida Console" panose="020B0609040504020204" pitchFamily="49" charset="0"/>
                <a:ea typeface="Roboto Mono"/>
                <a:cs typeface="Roboto Mono"/>
                <a:sym typeface="Roboto Mono"/>
              </a:rPr>
              <a:t> message</a:t>
            </a:r>
            <a:br>
              <a:rPr lang="en" sz="2700" dirty="0">
                <a:solidFill>
                  <a:schemeClr val="dk1"/>
                </a:solidFill>
                <a:latin typeface="Lucida Console" panose="020B0609040504020204" pitchFamily="49" charset="0"/>
                <a:ea typeface="Roboto Mono"/>
                <a:cs typeface="Roboto Mono"/>
                <a:sym typeface="Roboto Mono"/>
              </a:rPr>
            </a:br>
            <a:r>
              <a:rPr lang="en" sz="2700" dirty="0">
                <a:solidFill>
                  <a:srgbClr val="4A86E8"/>
                </a:solidFill>
                <a:latin typeface="Lucida Console" panose="020B0609040504020204" pitchFamily="49" charset="0"/>
                <a:ea typeface="Roboto Mono"/>
                <a:cs typeface="Roboto Mono"/>
                <a:sym typeface="Roboto Mono"/>
              </a:rPr>
              <a:t>for </a:t>
            </a:r>
            <a:r>
              <a:rPr lang="en" sz="2700" dirty="0">
                <a:solidFill>
                  <a:srgbClr val="999999"/>
                </a:solidFill>
                <a:latin typeface="Lucida Console" panose="020B0609040504020204" pitchFamily="49" charset="0"/>
                <a:ea typeface="Roboto Mono"/>
                <a:cs typeface="Roboto Mono"/>
                <a:sym typeface="Roboto Mono"/>
              </a:rPr>
              <a:t>(</a:t>
            </a:r>
            <a:r>
              <a:rPr lang="en" sz="2700" dirty="0">
                <a:solidFill>
                  <a:schemeClr val="dk1"/>
                </a:solidFill>
                <a:latin typeface="Lucida Console" panose="020B0609040504020204" pitchFamily="49" charset="0"/>
                <a:ea typeface="Roboto Mono"/>
                <a:cs typeface="Roboto Mono"/>
                <a:sym typeface="Roboto Mono"/>
              </a:rPr>
              <a:t>i </a:t>
            </a:r>
            <a:r>
              <a:rPr lang="en" sz="2700" dirty="0">
                <a:solidFill>
                  <a:srgbClr val="4A86E8"/>
                </a:solidFill>
                <a:latin typeface="Lucida Console" panose="020B0609040504020204" pitchFamily="49" charset="0"/>
                <a:ea typeface="Roboto Mono"/>
                <a:cs typeface="Roboto Mono"/>
                <a:sym typeface="Roboto Mono"/>
              </a:rPr>
              <a:t>from </a:t>
            </a:r>
            <a:r>
              <a:rPr lang="en" sz="2700" dirty="0">
                <a:solidFill>
                  <a:srgbClr val="C53929"/>
                </a:solidFill>
                <a:latin typeface="Lucida Console" panose="020B0609040504020204" pitchFamily="49" charset="0"/>
                <a:ea typeface="Roboto Mono"/>
                <a:cs typeface="Roboto Mono"/>
                <a:sym typeface="Roboto Mono"/>
              </a:rPr>
              <a:t>0</a:t>
            </a:r>
            <a:r>
              <a:rPr lang="en" sz="2700" dirty="0">
                <a:solidFill>
                  <a:schemeClr val="dk1"/>
                </a:solidFill>
                <a:latin typeface="Lucida Console" panose="020B0609040504020204" pitchFamily="49" charset="0"/>
                <a:ea typeface="Roboto Mono"/>
                <a:cs typeface="Roboto Mono"/>
                <a:sym typeface="Roboto Mono"/>
              </a:rPr>
              <a:t> </a:t>
            </a:r>
            <a:r>
              <a:rPr lang="en" sz="2700" dirty="0">
                <a:solidFill>
                  <a:srgbClr val="4A86E8"/>
                </a:solidFill>
                <a:latin typeface="Lucida Console" panose="020B0609040504020204" pitchFamily="49" charset="0"/>
                <a:ea typeface="Roboto Mono"/>
                <a:cs typeface="Roboto Mono"/>
                <a:sym typeface="Roboto Mono"/>
              </a:rPr>
              <a:t>to </a:t>
            </a:r>
            <a:r>
              <a:rPr lang="en" sz="2700" dirty="0">
                <a:solidFill>
                  <a:srgbClr val="C53929"/>
                </a:solidFill>
                <a:latin typeface="Lucida Console" panose="020B0609040504020204" pitchFamily="49" charset="0"/>
                <a:ea typeface="Roboto Mono"/>
                <a:cs typeface="Roboto Mono"/>
                <a:sym typeface="Roboto Mono"/>
              </a:rPr>
              <a:t>8</a:t>
            </a:r>
            <a:r>
              <a:rPr lang="en" sz="2700" dirty="0">
                <a:solidFill>
                  <a:srgbClr val="999999"/>
                </a:solidFill>
                <a:latin typeface="Lucida Console" panose="020B0609040504020204" pitchFamily="49" charset="0"/>
                <a:ea typeface="Roboto Mono"/>
                <a:cs typeface="Roboto Mono"/>
                <a:sym typeface="Roboto Mono"/>
              </a:rPr>
              <a:t>) {</a:t>
            </a:r>
            <a:br>
              <a:rPr lang="en" sz="2700" dirty="0">
                <a:solidFill>
                  <a:schemeClr val="dk1"/>
                </a:solidFill>
                <a:latin typeface="Lucida Console" panose="020B0609040504020204" pitchFamily="49" charset="0"/>
                <a:ea typeface="Roboto Mono"/>
                <a:cs typeface="Roboto Mono"/>
                <a:sym typeface="Roboto Mono"/>
              </a:rPr>
            </a:br>
            <a:r>
              <a:rPr lang="en" sz="2700" dirty="0">
                <a:solidFill>
                  <a:schemeClr val="dk1"/>
                </a:solidFill>
                <a:latin typeface="Lucida Console" panose="020B0609040504020204" pitchFamily="49" charset="0"/>
                <a:ea typeface="Roboto Mono"/>
                <a:cs typeface="Roboto Mono"/>
                <a:sym typeface="Roboto Mono"/>
              </a:rPr>
              <a:t>    </a:t>
            </a:r>
            <a:r>
              <a:rPr lang="en" sz="2700" dirty="0">
                <a:solidFill>
                  <a:srgbClr val="9900FF"/>
                </a:solidFill>
                <a:latin typeface="Lucida Console" panose="020B0609040504020204" pitchFamily="49" charset="0"/>
                <a:ea typeface="Roboto Mono"/>
                <a:cs typeface="Roboto Mono"/>
                <a:sym typeface="Roboto Mono"/>
              </a:rPr>
              <a:t>public </a:t>
            </a:r>
            <a:r>
              <a:rPr lang="en" sz="2700" dirty="0">
                <a:solidFill>
                  <a:schemeClr val="dk1"/>
                </a:solidFill>
                <a:latin typeface="Lucida Console" panose="020B0609040504020204" pitchFamily="49" charset="0"/>
                <a:ea typeface="Roboto Mono"/>
                <a:cs typeface="Roboto Mono"/>
                <a:sym typeface="Roboto Mono"/>
              </a:rPr>
              <a:t>bit = </a:t>
            </a:r>
            <a:r>
              <a:rPr lang="en" sz="2700" dirty="0">
                <a:solidFill>
                  <a:srgbClr val="C53929"/>
                </a:solidFill>
                <a:latin typeface="Lucida Console" panose="020B0609040504020204" pitchFamily="49" charset="0"/>
                <a:ea typeface="Roboto Mono"/>
                <a:cs typeface="Roboto Mono"/>
                <a:sym typeface="Roboto Mono"/>
              </a:rPr>
              <a:t>1</a:t>
            </a:r>
            <a:r>
              <a:rPr lang="en" sz="2700" dirty="0">
                <a:solidFill>
                  <a:schemeClr val="dk1"/>
                </a:solidFill>
                <a:latin typeface="Lucida Console" panose="020B0609040504020204" pitchFamily="49" charset="0"/>
                <a:ea typeface="Roboto Mono"/>
                <a:cs typeface="Roboto Mono"/>
                <a:sym typeface="Roboto Mono"/>
              </a:rPr>
              <a:t> </a:t>
            </a:r>
            <a:r>
              <a:rPr lang="en" sz="2700" dirty="0">
                <a:solidFill>
                  <a:srgbClr val="999999"/>
                </a:solidFill>
                <a:latin typeface="Lucida Console" panose="020B0609040504020204" pitchFamily="49" charset="0"/>
                <a:ea typeface="Roboto Mono"/>
                <a:cs typeface="Roboto Mono"/>
                <a:sym typeface="Roboto Mono"/>
              </a:rPr>
              <a:t>&lt;&lt;</a:t>
            </a:r>
            <a:r>
              <a:rPr lang="en" sz="2700" dirty="0">
                <a:solidFill>
                  <a:schemeClr val="dk1"/>
                </a:solidFill>
                <a:latin typeface="Lucida Console" panose="020B0609040504020204" pitchFamily="49" charset="0"/>
                <a:ea typeface="Roboto Mono"/>
                <a:cs typeface="Roboto Mono"/>
                <a:sym typeface="Roboto Mono"/>
              </a:rPr>
              <a:t> i</a:t>
            </a:r>
            <a:br>
              <a:rPr lang="en" sz="2700" dirty="0">
                <a:solidFill>
                  <a:schemeClr val="dk1"/>
                </a:solidFill>
                <a:latin typeface="Lucida Console" panose="020B0609040504020204" pitchFamily="49" charset="0"/>
                <a:ea typeface="Roboto Mono"/>
                <a:cs typeface="Roboto Mono"/>
                <a:sym typeface="Roboto Mono"/>
              </a:rPr>
            </a:br>
            <a:r>
              <a:rPr lang="en" sz="2700" dirty="0">
                <a:solidFill>
                  <a:schemeClr val="dk1"/>
                </a:solidFill>
                <a:latin typeface="Lucida Console" panose="020B0609040504020204" pitchFamily="49" charset="0"/>
                <a:ea typeface="Roboto Mono"/>
                <a:cs typeface="Roboto Mono"/>
                <a:sym typeface="Roboto Mono"/>
              </a:rPr>
              <a:t>    state </a:t>
            </a:r>
            <a:r>
              <a:rPr lang="en" sz="2700" dirty="0">
                <a:solidFill>
                  <a:srgbClr val="999999"/>
                </a:solidFill>
                <a:latin typeface="Lucida Console" panose="020B0609040504020204" pitchFamily="49" charset="0"/>
                <a:ea typeface="Roboto Mono"/>
                <a:cs typeface="Roboto Mono"/>
                <a:sym typeface="Roboto Mono"/>
              </a:rPr>
              <a:t>^=</a:t>
            </a:r>
            <a:r>
              <a:rPr lang="en" sz="2700" dirty="0">
                <a:solidFill>
                  <a:schemeClr val="dk1"/>
                </a:solidFill>
                <a:latin typeface="Lucida Console" panose="020B0609040504020204" pitchFamily="49" charset="0"/>
                <a:ea typeface="Roboto Mono"/>
                <a:cs typeface="Roboto Mono"/>
                <a:sym typeface="Roboto Mono"/>
              </a:rPr>
              <a:t> </a:t>
            </a:r>
            <a:r>
              <a:rPr lang="en" sz="2700" dirty="0">
                <a:solidFill>
                  <a:srgbClr val="999999"/>
                </a:solidFill>
                <a:latin typeface="Lucida Console" panose="020B0609040504020204" pitchFamily="49" charset="0"/>
                <a:ea typeface="Roboto Mono"/>
                <a:cs typeface="Roboto Mono"/>
                <a:sym typeface="Roboto Mono"/>
              </a:rPr>
              <a:t>(</a:t>
            </a:r>
            <a:r>
              <a:rPr lang="en" sz="2700" dirty="0">
                <a:solidFill>
                  <a:schemeClr val="dk1"/>
                </a:solidFill>
                <a:latin typeface="Lucida Console" panose="020B0609040504020204" pitchFamily="49" charset="0"/>
                <a:ea typeface="Roboto Mono"/>
                <a:cs typeface="Roboto Mono"/>
                <a:sym typeface="Roboto Mono"/>
              </a:rPr>
              <a:t>key </a:t>
            </a:r>
            <a:r>
              <a:rPr lang="en" sz="2700" dirty="0">
                <a:solidFill>
                  <a:srgbClr val="999999"/>
                </a:solidFill>
                <a:latin typeface="Lucida Console" panose="020B0609040504020204" pitchFamily="49" charset="0"/>
                <a:ea typeface="Roboto Mono"/>
                <a:cs typeface="Roboto Mono"/>
                <a:sym typeface="Roboto Mono"/>
              </a:rPr>
              <a:t>&amp;</a:t>
            </a:r>
            <a:r>
              <a:rPr lang="en" sz="2700" dirty="0">
                <a:solidFill>
                  <a:schemeClr val="dk1"/>
                </a:solidFill>
                <a:latin typeface="Lucida Console" panose="020B0609040504020204" pitchFamily="49" charset="0"/>
                <a:ea typeface="Roboto Mono"/>
                <a:cs typeface="Roboto Mono"/>
                <a:sym typeface="Roboto Mono"/>
              </a:rPr>
              <a:t> bit</a:t>
            </a:r>
            <a:r>
              <a:rPr lang="en" sz="2700" dirty="0">
                <a:solidFill>
                  <a:srgbClr val="999999"/>
                </a:solidFill>
                <a:latin typeface="Lucida Console" panose="020B0609040504020204" pitchFamily="49" charset="0"/>
                <a:ea typeface="Roboto Mono"/>
                <a:cs typeface="Roboto Mono"/>
                <a:sym typeface="Roboto Mono"/>
              </a:rPr>
              <a:t>)</a:t>
            </a:r>
            <a:br>
              <a:rPr lang="en" sz="2700" dirty="0">
                <a:solidFill>
                  <a:schemeClr val="dk1"/>
                </a:solidFill>
                <a:latin typeface="Lucida Console" panose="020B0609040504020204" pitchFamily="49" charset="0"/>
                <a:ea typeface="Roboto Mono"/>
                <a:cs typeface="Roboto Mono"/>
                <a:sym typeface="Roboto Mono"/>
              </a:rPr>
            </a:br>
            <a:r>
              <a:rPr lang="en" sz="2700" dirty="0">
                <a:solidFill>
                  <a:srgbClr val="999999"/>
                </a:solidFill>
                <a:latin typeface="Lucida Console" panose="020B0609040504020204" pitchFamily="49" charset="0"/>
                <a:ea typeface="Roboto Mono"/>
                <a:cs typeface="Roboto Mono"/>
                <a:sym typeface="Roboto Mono"/>
              </a:rPr>
              <a:t>}</a:t>
            </a:r>
            <a:br>
              <a:rPr lang="en" sz="2700" dirty="0">
                <a:solidFill>
                  <a:schemeClr val="dk1"/>
                </a:solidFill>
                <a:highlight>
                  <a:srgbClr val="FCE5CD"/>
                </a:highlight>
                <a:latin typeface="Lucida Console" panose="020B0609040504020204" pitchFamily="49" charset="0"/>
                <a:ea typeface="Roboto Mono"/>
                <a:cs typeface="Roboto Mono"/>
                <a:sym typeface="Roboto Mono"/>
              </a:rPr>
            </a:br>
            <a:r>
              <a:rPr lang="en" sz="2700" dirty="0">
                <a:solidFill>
                  <a:srgbClr val="9900FF"/>
                </a:solidFill>
                <a:latin typeface="Lucida Console" panose="020B0609040504020204" pitchFamily="49" charset="0"/>
                <a:ea typeface="Roboto Mono"/>
                <a:cs typeface="Roboto Mono"/>
                <a:sym typeface="Roboto Mono"/>
              </a:rPr>
              <a:t>public </a:t>
            </a:r>
            <a:r>
              <a:rPr lang="en" sz="2700" dirty="0">
                <a:solidFill>
                  <a:schemeClr val="dk1"/>
                </a:solidFill>
                <a:latin typeface="Lucida Console" panose="020B0609040504020204" pitchFamily="49" charset="0"/>
                <a:ea typeface="Roboto Mono"/>
                <a:cs typeface="Roboto Mono"/>
                <a:sym typeface="Roboto Mono"/>
              </a:rPr>
              <a:t>ciphertext = </a:t>
            </a:r>
            <a:r>
              <a:rPr lang="en" sz="2700" dirty="0">
                <a:solidFill>
                  <a:srgbClr val="4A86E8"/>
                </a:solidFill>
                <a:latin typeface="Lucida Console" panose="020B0609040504020204" pitchFamily="49" charset="0"/>
                <a:ea typeface="Roboto Mono"/>
                <a:cs typeface="Roboto Mono"/>
                <a:sym typeface="Roboto Mono"/>
              </a:rPr>
              <a:t>declassify</a:t>
            </a:r>
            <a:r>
              <a:rPr lang="en" sz="2700" dirty="0">
                <a:solidFill>
                  <a:srgbClr val="999999"/>
                </a:solidFill>
                <a:latin typeface="Lucida Console" panose="020B0609040504020204" pitchFamily="49" charset="0"/>
                <a:ea typeface="Roboto Mono"/>
                <a:cs typeface="Roboto Mono"/>
                <a:sym typeface="Roboto Mono"/>
              </a:rPr>
              <a:t>(</a:t>
            </a:r>
            <a:r>
              <a:rPr lang="en" sz="2700" dirty="0">
                <a:solidFill>
                  <a:schemeClr val="dk1"/>
                </a:solidFill>
                <a:latin typeface="Lucida Console" panose="020B0609040504020204" pitchFamily="49" charset="0"/>
                <a:ea typeface="Roboto Mono"/>
                <a:cs typeface="Roboto Mono"/>
                <a:sym typeface="Roboto Mono"/>
              </a:rPr>
              <a:t>state</a:t>
            </a:r>
            <a:r>
              <a:rPr lang="en" sz="2700" dirty="0">
                <a:solidFill>
                  <a:srgbClr val="999999"/>
                </a:solidFill>
                <a:latin typeface="Lucida Console" panose="020B0609040504020204" pitchFamily="49" charset="0"/>
                <a:ea typeface="Roboto Mono"/>
                <a:cs typeface="Roboto Mono"/>
                <a:sym typeface="Roboto Mono"/>
              </a:rPr>
              <a:t>)</a:t>
            </a:r>
            <a:endParaRPr sz="2700" dirty="0">
              <a:solidFill>
                <a:srgbClr val="9900FF"/>
              </a:solidFill>
              <a:latin typeface="Lucida Console" panose="020B0609040504020204" pitchFamily="49" charset="0"/>
              <a:ea typeface="Roboto Mono"/>
              <a:cs typeface="Roboto Mono"/>
              <a:sym typeface="Roboto Mono"/>
            </a:endParaRPr>
          </a:p>
        </p:txBody>
      </p:sp>
      <p:sp>
        <p:nvSpPr>
          <p:cNvPr id="410" name="Google Shape;410;p4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Speculative Declassification</a:t>
            </a:r>
            <a:endParaRPr/>
          </a:p>
        </p:txBody>
      </p:sp>
      <p:sp>
        <p:nvSpPr>
          <p:cNvPr id="416" name="Google Shape;416;p47"/>
          <p:cNvSpPr txBox="1">
            <a:spLocks noGrp="1"/>
          </p:cNvSpPr>
          <p:nvPr>
            <p:ph type="body" idx="1"/>
          </p:nvPr>
        </p:nvSpPr>
        <p:spPr>
          <a:xfrm>
            <a:off x="311700" y="1152475"/>
            <a:ext cx="8520600" cy="3416400"/>
          </a:xfrm>
          <a:prstGeom prst="rect">
            <a:avLst/>
          </a:prstGeom>
          <a:ln>
            <a:noFill/>
          </a:ln>
        </p:spPr>
        <p:txBody>
          <a:bodyPr spcFirstLastPara="1" wrap="square" lIns="91425" tIns="91425" rIns="91425" bIns="91425" anchor="t" anchorCtr="0">
            <a:noAutofit/>
          </a:bodyPr>
          <a:lstStyle/>
          <a:p>
            <a:pPr marL="0" lvl="0" indent="0" algn="l" rtl="0">
              <a:lnSpc>
                <a:spcPct val="95000"/>
              </a:lnSpc>
              <a:spcBef>
                <a:spcPts val="0"/>
              </a:spcBef>
              <a:spcAft>
                <a:spcPts val="0"/>
              </a:spcAft>
              <a:buClr>
                <a:schemeClr val="dk1"/>
              </a:buClr>
              <a:buSzPts val="275"/>
              <a:buFont typeface="Arial"/>
              <a:buNone/>
            </a:pPr>
            <a:r>
              <a:rPr lang="en" sz="2700" dirty="0">
                <a:solidFill>
                  <a:srgbClr val="9900FF"/>
                </a:solidFill>
                <a:latin typeface="Lucida Console" panose="020B0609040504020204" pitchFamily="49" charset="0"/>
                <a:ea typeface="Roboto Mono"/>
                <a:cs typeface="Roboto Mono"/>
                <a:sym typeface="Roboto Mono"/>
              </a:rPr>
              <a:t>secret</a:t>
            </a:r>
            <a:r>
              <a:rPr lang="en" sz="2700" dirty="0">
                <a:solidFill>
                  <a:schemeClr val="dk1"/>
                </a:solidFill>
                <a:latin typeface="Lucida Console" panose="020B0609040504020204" pitchFamily="49" charset="0"/>
                <a:ea typeface="Roboto Mono"/>
                <a:cs typeface="Roboto Mono"/>
                <a:sym typeface="Roboto Mono"/>
              </a:rPr>
              <a:t> key = ...</a:t>
            </a:r>
            <a:br>
              <a:rPr lang="en" sz="2700" u="sng" dirty="0">
                <a:solidFill>
                  <a:srgbClr val="9900FF"/>
                </a:solidFill>
                <a:latin typeface="Lucida Console" panose="020B0609040504020204" pitchFamily="49" charset="0"/>
                <a:ea typeface="Roboto Mono"/>
                <a:cs typeface="Roboto Mono"/>
                <a:sym typeface="Roboto Mono"/>
              </a:rPr>
            </a:br>
            <a:r>
              <a:rPr lang="en" sz="2700" dirty="0">
                <a:solidFill>
                  <a:srgbClr val="9900FF"/>
                </a:solidFill>
                <a:latin typeface="Lucida Console" panose="020B0609040504020204" pitchFamily="49" charset="0"/>
                <a:ea typeface="Roboto Mono"/>
                <a:cs typeface="Roboto Mono"/>
                <a:sym typeface="Roboto Mono"/>
              </a:rPr>
              <a:t>secret</a:t>
            </a:r>
            <a:r>
              <a:rPr lang="en" sz="2700" dirty="0">
                <a:solidFill>
                  <a:srgbClr val="4A86E8"/>
                </a:solidFill>
                <a:latin typeface="Lucida Console" panose="020B0609040504020204" pitchFamily="49" charset="0"/>
                <a:ea typeface="Roboto Mono"/>
                <a:cs typeface="Roboto Mono"/>
                <a:sym typeface="Roboto Mono"/>
              </a:rPr>
              <a:t> </a:t>
            </a:r>
            <a:r>
              <a:rPr lang="en" sz="2700" dirty="0">
                <a:solidFill>
                  <a:schemeClr val="dk1"/>
                </a:solidFill>
                <a:latin typeface="Lucida Console" panose="020B0609040504020204" pitchFamily="49" charset="0"/>
                <a:ea typeface="Roboto Mono"/>
                <a:cs typeface="Roboto Mono"/>
                <a:sym typeface="Roboto Mono"/>
              </a:rPr>
              <a:t>state </a:t>
            </a:r>
            <a:r>
              <a:rPr lang="en" sz="2700" dirty="0">
                <a:solidFill>
                  <a:srgbClr val="999999"/>
                </a:solidFill>
                <a:latin typeface="Lucida Console" panose="020B0609040504020204" pitchFamily="49" charset="0"/>
                <a:ea typeface="Roboto Mono"/>
                <a:cs typeface="Roboto Mono"/>
                <a:sym typeface="Roboto Mono"/>
              </a:rPr>
              <a:t>=</a:t>
            </a:r>
            <a:r>
              <a:rPr lang="en" sz="2700" dirty="0">
                <a:solidFill>
                  <a:schemeClr val="dk1"/>
                </a:solidFill>
                <a:latin typeface="Lucida Console" panose="020B0609040504020204" pitchFamily="49" charset="0"/>
                <a:ea typeface="Roboto Mono"/>
                <a:cs typeface="Roboto Mono"/>
                <a:sym typeface="Roboto Mono"/>
              </a:rPr>
              <a:t> message</a:t>
            </a:r>
            <a:br>
              <a:rPr lang="en" sz="2700" dirty="0">
                <a:solidFill>
                  <a:schemeClr val="dk1"/>
                </a:solidFill>
                <a:latin typeface="Lucida Console" panose="020B0609040504020204" pitchFamily="49" charset="0"/>
                <a:ea typeface="Roboto Mono"/>
                <a:cs typeface="Roboto Mono"/>
                <a:sym typeface="Roboto Mono"/>
              </a:rPr>
            </a:br>
            <a:r>
              <a:rPr lang="en" sz="2700" dirty="0">
                <a:solidFill>
                  <a:srgbClr val="4A86E8"/>
                </a:solidFill>
                <a:highlight>
                  <a:srgbClr val="FCE5CD"/>
                </a:highlight>
                <a:latin typeface="Lucida Console" panose="020B0609040504020204" pitchFamily="49" charset="0"/>
                <a:ea typeface="Roboto Mono"/>
                <a:cs typeface="Roboto Mono"/>
                <a:sym typeface="Roboto Mono"/>
              </a:rPr>
              <a:t>for </a:t>
            </a:r>
            <a:r>
              <a:rPr lang="en" sz="2700" dirty="0">
                <a:solidFill>
                  <a:srgbClr val="999999"/>
                </a:solidFill>
                <a:highlight>
                  <a:srgbClr val="FCE5CD"/>
                </a:highlight>
                <a:latin typeface="Lucida Console" panose="020B0609040504020204" pitchFamily="49" charset="0"/>
                <a:ea typeface="Roboto Mono"/>
                <a:cs typeface="Roboto Mono"/>
                <a:sym typeface="Roboto Mono"/>
              </a:rPr>
              <a:t>(</a:t>
            </a:r>
            <a:r>
              <a:rPr lang="en" sz="2700" dirty="0">
                <a:solidFill>
                  <a:schemeClr val="dk1"/>
                </a:solidFill>
                <a:highlight>
                  <a:srgbClr val="FCE5CD"/>
                </a:highlight>
                <a:latin typeface="Lucida Console" panose="020B0609040504020204" pitchFamily="49" charset="0"/>
                <a:ea typeface="Roboto Mono"/>
                <a:cs typeface="Roboto Mono"/>
                <a:sym typeface="Roboto Mono"/>
              </a:rPr>
              <a:t>i </a:t>
            </a:r>
            <a:r>
              <a:rPr lang="en" sz="2700" dirty="0">
                <a:solidFill>
                  <a:srgbClr val="4A86E8"/>
                </a:solidFill>
                <a:highlight>
                  <a:srgbClr val="FCE5CD"/>
                </a:highlight>
                <a:latin typeface="Lucida Console" panose="020B0609040504020204" pitchFamily="49" charset="0"/>
                <a:ea typeface="Roboto Mono"/>
                <a:cs typeface="Roboto Mono"/>
                <a:sym typeface="Roboto Mono"/>
              </a:rPr>
              <a:t>from </a:t>
            </a:r>
            <a:r>
              <a:rPr lang="en" sz="2700" dirty="0">
                <a:solidFill>
                  <a:srgbClr val="C53929"/>
                </a:solidFill>
                <a:highlight>
                  <a:srgbClr val="FCE5CD"/>
                </a:highlight>
                <a:latin typeface="Lucida Console" panose="020B0609040504020204" pitchFamily="49" charset="0"/>
                <a:ea typeface="Roboto Mono"/>
                <a:cs typeface="Roboto Mono"/>
                <a:sym typeface="Roboto Mono"/>
              </a:rPr>
              <a:t>0</a:t>
            </a:r>
            <a:r>
              <a:rPr lang="en" sz="2700" dirty="0">
                <a:solidFill>
                  <a:schemeClr val="dk1"/>
                </a:solidFill>
                <a:highlight>
                  <a:srgbClr val="FCE5CD"/>
                </a:highlight>
                <a:latin typeface="Lucida Console" panose="020B0609040504020204" pitchFamily="49" charset="0"/>
                <a:ea typeface="Roboto Mono"/>
                <a:cs typeface="Roboto Mono"/>
                <a:sym typeface="Roboto Mono"/>
              </a:rPr>
              <a:t> </a:t>
            </a:r>
            <a:r>
              <a:rPr lang="en" sz="2700" dirty="0">
                <a:solidFill>
                  <a:srgbClr val="4A86E8"/>
                </a:solidFill>
                <a:highlight>
                  <a:srgbClr val="FCE5CD"/>
                </a:highlight>
                <a:latin typeface="Lucida Console" panose="020B0609040504020204" pitchFamily="49" charset="0"/>
                <a:ea typeface="Roboto Mono"/>
                <a:cs typeface="Roboto Mono"/>
                <a:sym typeface="Roboto Mono"/>
              </a:rPr>
              <a:t>to </a:t>
            </a:r>
            <a:r>
              <a:rPr lang="en" sz="2700" dirty="0">
                <a:solidFill>
                  <a:srgbClr val="C53929"/>
                </a:solidFill>
                <a:highlight>
                  <a:srgbClr val="FCE5CD"/>
                </a:highlight>
                <a:latin typeface="Lucida Console" panose="020B0609040504020204" pitchFamily="49" charset="0"/>
                <a:ea typeface="Roboto Mono"/>
                <a:cs typeface="Roboto Mono"/>
                <a:sym typeface="Roboto Mono"/>
              </a:rPr>
              <a:t>8</a:t>
            </a:r>
            <a:r>
              <a:rPr lang="en" sz="2700" dirty="0">
                <a:solidFill>
                  <a:srgbClr val="999999"/>
                </a:solidFill>
                <a:highlight>
                  <a:srgbClr val="FCE5CD"/>
                </a:highlight>
                <a:latin typeface="Lucida Console" panose="020B0609040504020204" pitchFamily="49" charset="0"/>
                <a:ea typeface="Roboto Mono"/>
                <a:cs typeface="Roboto Mono"/>
                <a:sym typeface="Roboto Mono"/>
              </a:rPr>
              <a:t>) {</a:t>
            </a:r>
            <a:br>
              <a:rPr lang="en" sz="2700" dirty="0">
                <a:solidFill>
                  <a:schemeClr val="dk1"/>
                </a:solidFill>
                <a:highlight>
                  <a:srgbClr val="FCE5CD"/>
                </a:highlight>
                <a:latin typeface="Lucida Console" panose="020B0609040504020204" pitchFamily="49" charset="0"/>
                <a:ea typeface="Roboto Mono"/>
                <a:cs typeface="Roboto Mono"/>
                <a:sym typeface="Roboto Mono"/>
              </a:rPr>
            </a:br>
            <a:r>
              <a:rPr lang="en" sz="2700" dirty="0">
                <a:solidFill>
                  <a:schemeClr val="dk1"/>
                </a:solidFill>
                <a:highlight>
                  <a:srgbClr val="FCE5CD"/>
                </a:highlight>
                <a:latin typeface="Lucida Console" panose="020B0609040504020204" pitchFamily="49" charset="0"/>
                <a:ea typeface="Roboto Mono"/>
                <a:cs typeface="Roboto Mono"/>
                <a:sym typeface="Roboto Mono"/>
              </a:rPr>
              <a:t>    </a:t>
            </a:r>
            <a:r>
              <a:rPr lang="en" sz="2700" dirty="0">
                <a:solidFill>
                  <a:srgbClr val="9900FF"/>
                </a:solidFill>
                <a:highlight>
                  <a:srgbClr val="FCE5CD"/>
                </a:highlight>
                <a:latin typeface="Lucida Console" panose="020B0609040504020204" pitchFamily="49" charset="0"/>
                <a:ea typeface="Roboto Mono"/>
                <a:cs typeface="Roboto Mono"/>
                <a:sym typeface="Roboto Mono"/>
              </a:rPr>
              <a:t>public </a:t>
            </a:r>
            <a:r>
              <a:rPr lang="en" sz="2700" dirty="0">
                <a:solidFill>
                  <a:schemeClr val="dk1"/>
                </a:solidFill>
                <a:highlight>
                  <a:srgbClr val="FCE5CD"/>
                </a:highlight>
                <a:latin typeface="Lucida Console" panose="020B0609040504020204" pitchFamily="49" charset="0"/>
                <a:ea typeface="Roboto Mono"/>
                <a:cs typeface="Roboto Mono"/>
                <a:sym typeface="Roboto Mono"/>
              </a:rPr>
              <a:t>bit = </a:t>
            </a:r>
            <a:r>
              <a:rPr lang="en" sz="2700" dirty="0">
                <a:solidFill>
                  <a:srgbClr val="C53929"/>
                </a:solidFill>
                <a:highlight>
                  <a:srgbClr val="FCE5CD"/>
                </a:highlight>
                <a:latin typeface="Lucida Console" panose="020B0609040504020204" pitchFamily="49" charset="0"/>
                <a:ea typeface="Roboto Mono"/>
                <a:cs typeface="Roboto Mono"/>
                <a:sym typeface="Roboto Mono"/>
              </a:rPr>
              <a:t>1</a:t>
            </a:r>
            <a:r>
              <a:rPr lang="en" sz="2700" dirty="0">
                <a:solidFill>
                  <a:schemeClr val="dk1"/>
                </a:solidFill>
                <a:highlight>
                  <a:srgbClr val="FCE5CD"/>
                </a:highlight>
                <a:latin typeface="Lucida Console" panose="020B0609040504020204" pitchFamily="49" charset="0"/>
                <a:ea typeface="Roboto Mono"/>
                <a:cs typeface="Roboto Mono"/>
                <a:sym typeface="Roboto Mono"/>
              </a:rPr>
              <a:t> </a:t>
            </a:r>
            <a:r>
              <a:rPr lang="en" sz="2700" dirty="0">
                <a:solidFill>
                  <a:srgbClr val="999999"/>
                </a:solidFill>
                <a:highlight>
                  <a:srgbClr val="FCE5CD"/>
                </a:highlight>
                <a:latin typeface="Lucida Console" panose="020B0609040504020204" pitchFamily="49" charset="0"/>
                <a:ea typeface="Roboto Mono"/>
                <a:cs typeface="Roboto Mono"/>
                <a:sym typeface="Roboto Mono"/>
              </a:rPr>
              <a:t>&lt;&lt;</a:t>
            </a:r>
            <a:r>
              <a:rPr lang="en" sz="2700" dirty="0">
                <a:solidFill>
                  <a:schemeClr val="dk1"/>
                </a:solidFill>
                <a:highlight>
                  <a:srgbClr val="FCE5CD"/>
                </a:highlight>
                <a:latin typeface="Lucida Console" panose="020B0609040504020204" pitchFamily="49" charset="0"/>
                <a:ea typeface="Roboto Mono"/>
                <a:cs typeface="Roboto Mono"/>
                <a:sym typeface="Roboto Mono"/>
              </a:rPr>
              <a:t> i</a:t>
            </a:r>
            <a:br>
              <a:rPr lang="en" sz="2700" dirty="0">
                <a:solidFill>
                  <a:schemeClr val="dk1"/>
                </a:solidFill>
                <a:highlight>
                  <a:srgbClr val="FCE5CD"/>
                </a:highlight>
                <a:latin typeface="Lucida Console" panose="020B0609040504020204" pitchFamily="49" charset="0"/>
                <a:ea typeface="Roboto Mono"/>
                <a:cs typeface="Roboto Mono"/>
                <a:sym typeface="Roboto Mono"/>
              </a:rPr>
            </a:br>
            <a:r>
              <a:rPr lang="en" sz="2700" dirty="0">
                <a:solidFill>
                  <a:schemeClr val="dk1"/>
                </a:solidFill>
                <a:highlight>
                  <a:srgbClr val="FCE5CD"/>
                </a:highlight>
                <a:latin typeface="Lucida Console" panose="020B0609040504020204" pitchFamily="49" charset="0"/>
                <a:ea typeface="Roboto Mono"/>
                <a:cs typeface="Roboto Mono"/>
                <a:sym typeface="Roboto Mono"/>
              </a:rPr>
              <a:t>    state </a:t>
            </a:r>
            <a:r>
              <a:rPr lang="en" sz="2700" dirty="0">
                <a:solidFill>
                  <a:srgbClr val="999999"/>
                </a:solidFill>
                <a:highlight>
                  <a:srgbClr val="FCE5CD"/>
                </a:highlight>
                <a:latin typeface="Lucida Console" panose="020B0609040504020204" pitchFamily="49" charset="0"/>
                <a:ea typeface="Roboto Mono"/>
                <a:cs typeface="Roboto Mono"/>
                <a:sym typeface="Roboto Mono"/>
              </a:rPr>
              <a:t>^=</a:t>
            </a:r>
            <a:r>
              <a:rPr lang="en" sz="2700" dirty="0">
                <a:solidFill>
                  <a:schemeClr val="dk1"/>
                </a:solidFill>
                <a:highlight>
                  <a:srgbClr val="FCE5CD"/>
                </a:highlight>
                <a:latin typeface="Lucida Console" panose="020B0609040504020204" pitchFamily="49" charset="0"/>
                <a:ea typeface="Roboto Mono"/>
                <a:cs typeface="Roboto Mono"/>
                <a:sym typeface="Roboto Mono"/>
              </a:rPr>
              <a:t> </a:t>
            </a:r>
            <a:r>
              <a:rPr lang="en" sz="2700" dirty="0">
                <a:solidFill>
                  <a:srgbClr val="999999"/>
                </a:solidFill>
                <a:highlight>
                  <a:srgbClr val="FCE5CD"/>
                </a:highlight>
                <a:latin typeface="Lucida Console" panose="020B0609040504020204" pitchFamily="49" charset="0"/>
                <a:ea typeface="Roboto Mono"/>
                <a:cs typeface="Roboto Mono"/>
                <a:sym typeface="Roboto Mono"/>
              </a:rPr>
              <a:t>(</a:t>
            </a:r>
            <a:r>
              <a:rPr lang="en" sz="2700" dirty="0">
                <a:solidFill>
                  <a:schemeClr val="dk1"/>
                </a:solidFill>
                <a:highlight>
                  <a:srgbClr val="FCE5CD"/>
                </a:highlight>
                <a:latin typeface="Lucida Console" panose="020B0609040504020204" pitchFamily="49" charset="0"/>
                <a:ea typeface="Roboto Mono"/>
                <a:cs typeface="Roboto Mono"/>
                <a:sym typeface="Roboto Mono"/>
              </a:rPr>
              <a:t>key </a:t>
            </a:r>
            <a:r>
              <a:rPr lang="en" sz="2700" dirty="0">
                <a:solidFill>
                  <a:srgbClr val="999999"/>
                </a:solidFill>
                <a:highlight>
                  <a:srgbClr val="FCE5CD"/>
                </a:highlight>
                <a:latin typeface="Lucida Console" panose="020B0609040504020204" pitchFamily="49" charset="0"/>
                <a:ea typeface="Roboto Mono"/>
                <a:cs typeface="Roboto Mono"/>
                <a:sym typeface="Roboto Mono"/>
              </a:rPr>
              <a:t>&amp;</a:t>
            </a:r>
            <a:r>
              <a:rPr lang="en" sz="2700" dirty="0">
                <a:solidFill>
                  <a:schemeClr val="dk1"/>
                </a:solidFill>
                <a:highlight>
                  <a:srgbClr val="FCE5CD"/>
                </a:highlight>
                <a:latin typeface="Lucida Console" panose="020B0609040504020204" pitchFamily="49" charset="0"/>
                <a:ea typeface="Roboto Mono"/>
                <a:cs typeface="Roboto Mono"/>
                <a:sym typeface="Roboto Mono"/>
              </a:rPr>
              <a:t> bit</a:t>
            </a:r>
            <a:r>
              <a:rPr lang="en" sz="2700" dirty="0">
                <a:solidFill>
                  <a:srgbClr val="999999"/>
                </a:solidFill>
                <a:highlight>
                  <a:srgbClr val="FCE5CD"/>
                </a:highlight>
                <a:latin typeface="Lucida Console" panose="020B0609040504020204" pitchFamily="49" charset="0"/>
                <a:ea typeface="Roboto Mono"/>
                <a:cs typeface="Roboto Mono"/>
                <a:sym typeface="Roboto Mono"/>
              </a:rPr>
              <a:t>)</a:t>
            </a:r>
            <a:br>
              <a:rPr lang="en" sz="2700" dirty="0">
                <a:solidFill>
                  <a:schemeClr val="dk1"/>
                </a:solidFill>
                <a:highlight>
                  <a:srgbClr val="FCE5CD"/>
                </a:highlight>
                <a:latin typeface="Lucida Console" panose="020B0609040504020204" pitchFamily="49" charset="0"/>
                <a:ea typeface="Roboto Mono"/>
                <a:cs typeface="Roboto Mono"/>
                <a:sym typeface="Roboto Mono"/>
              </a:rPr>
            </a:br>
            <a:r>
              <a:rPr lang="en" sz="2700" dirty="0">
                <a:solidFill>
                  <a:srgbClr val="999999"/>
                </a:solidFill>
                <a:highlight>
                  <a:srgbClr val="FCE5CD"/>
                </a:highlight>
                <a:latin typeface="Lucida Console" panose="020B0609040504020204" pitchFamily="49" charset="0"/>
                <a:ea typeface="Roboto Mono"/>
                <a:cs typeface="Roboto Mono"/>
                <a:sym typeface="Roboto Mono"/>
              </a:rPr>
              <a:t>}</a:t>
            </a:r>
            <a:br>
              <a:rPr lang="en" sz="2700" dirty="0">
                <a:solidFill>
                  <a:schemeClr val="dk1"/>
                </a:solidFill>
                <a:highlight>
                  <a:srgbClr val="FCE5CD"/>
                </a:highlight>
                <a:latin typeface="Lucida Console" panose="020B0609040504020204" pitchFamily="49" charset="0"/>
                <a:ea typeface="Roboto Mono"/>
                <a:cs typeface="Roboto Mono"/>
                <a:sym typeface="Roboto Mono"/>
              </a:rPr>
            </a:br>
            <a:r>
              <a:rPr lang="en" sz="2700" dirty="0">
                <a:solidFill>
                  <a:srgbClr val="9900FF"/>
                </a:solidFill>
                <a:latin typeface="Lucida Console" panose="020B0609040504020204" pitchFamily="49" charset="0"/>
                <a:ea typeface="Roboto Mono"/>
                <a:cs typeface="Roboto Mono"/>
                <a:sym typeface="Roboto Mono"/>
              </a:rPr>
              <a:t>public </a:t>
            </a:r>
            <a:r>
              <a:rPr lang="en" sz="2700" dirty="0">
                <a:solidFill>
                  <a:schemeClr val="dk1"/>
                </a:solidFill>
                <a:latin typeface="Lucida Console" panose="020B0609040504020204" pitchFamily="49" charset="0"/>
                <a:ea typeface="Roboto Mono"/>
                <a:cs typeface="Roboto Mono"/>
                <a:sym typeface="Roboto Mono"/>
              </a:rPr>
              <a:t>ciphertext = </a:t>
            </a:r>
            <a:r>
              <a:rPr lang="en" sz="2700" dirty="0">
                <a:solidFill>
                  <a:srgbClr val="4A86E8"/>
                </a:solidFill>
                <a:latin typeface="Lucida Console" panose="020B0609040504020204" pitchFamily="49" charset="0"/>
                <a:ea typeface="Roboto Mono"/>
                <a:cs typeface="Roboto Mono"/>
                <a:sym typeface="Roboto Mono"/>
              </a:rPr>
              <a:t>declassify</a:t>
            </a:r>
            <a:r>
              <a:rPr lang="en" sz="2700" dirty="0">
                <a:solidFill>
                  <a:srgbClr val="999999"/>
                </a:solidFill>
                <a:latin typeface="Lucida Console" panose="020B0609040504020204" pitchFamily="49" charset="0"/>
                <a:ea typeface="Roboto Mono"/>
                <a:cs typeface="Roboto Mono"/>
                <a:sym typeface="Roboto Mono"/>
              </a:rPr>
              <a:t>(</a:t>
            </a:r>
            <a:r>
              <a:rPr lang="en" sz="2700" dirty="0">
                <a:solidFill>
                  <a:schemeClr val="dk1"/>
                </a:solidFill>
                <a:latin typeface="Lucida Console" panose="020B0609040504020204" pitchFamily="49" charset="0"/>
                <a:ea typeface="Roboto Mono"/>
                <a:cs typeface="Roboto Mono"/>
                <a:sym typeface="Roboto Mono"/>
              </a:rPr>
              <a:t>state</a:t>
            </a:r>
            <a:r>
              <a:rPr lang="en" sz="2700" dirty="0">
                <a:solidFill>
                  <a:srgbClr val="999999"/>
                </a:solidFill>
                <a:latin typeface="Lucida Console" panose="020B0609040504020204" pitchFamily="49" charset="0"/>
                <a:ea typeface="Roboto Mono"/>
                <a:cs typeface="Roboto Mono"/>
                <a:sym typeface="Roboto Mono"/>
              </a:rPr>
              <a:t>)</a:t>
            </a:r>
            <a:endParaRPr sz="2700" dirty="0">
              <a:solidFill>
                <a:srgbClr val="9900FF"/>
              </a:solidFill>
              <a:latin typeface="Lucida Console" panose="020B0609040504020204" pitchFamily="49" charset="0"/>
              <a:ea typeface="Roboto Mono"/>
              <a:cs typeface="Roboto Mono"/>
              <a:sym typeface="Roboto Mono"/>
            </a:endParaRPr>
          </a:p>
          <a:p>
            <a:pPr marL="0" lvl="0" indent="0" algn="l" rtl="0">
              <a:lnSpc>
                <a:spcPct val="95000"/>
              </a:lnSpc>
              <a:spcBef>
                <a:spcPts val="1200"/>
              </a:spcBef>
              <a:spcAft>
                <a:spcPts val="1200"/>
              </a:spcAft>
              <a:buSzPts val="275"/>
              <a:buNone/>
            </a:pPr>
            <a:endParaRPr sz="2700" dirty="0">
              <a:solidFill>
                <a:srgbClr val="9900FF"/>
              </a:solidFill>
              <a:latin typeface="Lucida Console" panose="020B0609040504020204" pitchFamily="49" charset="0"/>
              <a:ea typeface="Roboto Mono"/>
              <a:cs typeface="Roboto Mono"/>
              <a:sym typeface="Roboto Mono"/>
            </a:endParaRPr>
          </a:p>
        </p:txBody>
      </p:sp>
      <p:sp>
        <p:nvSpPr>
          <p:cNvPr id="417" name="Google Shape;417;p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36</a:t>
            </a:fld>
            <a:endParaRPr/>
          </a:p>
        </p:txBody>
      </p:sp>
      <p:sp>
        <p:nvSpPr>
          <p:cNvPr id="418" name="Google Shape;418;p47"/>
          <p:cNvSpPr/>
          <p:nvPr/>
        </p:nvSpPr>
        <p:spPr>
          <a:xfrm>
            <a:off x="6466525" y="1729000"/>
            <a:ext cx="1570800" cy="3936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t>Skipped</a:t>
            </a:r>
            <a:endParaRPr sz="2500"/>
          </a:p>
        </p:txBody>
      </p:sp>
      <p:pic>
        <p:nvPicPr>
          <p:cNvPr id="419" name="Google Shape;419;p47"/>
          <p:cNvPicPr preferRelativeResize="0"/>
          <p:nvPr/>
        </p:nvPicPr>
        <p:blipFill rotWithShape="1">
          <a:blip r:embed="rId3">
            <a:alphaModFix/>
          </a:blip>
          <a:srcRect b="31721"/>
          <a:stretch/>
        </p:blipFill>
        <p:spPr>
          <a:xfrm>
            <a:off x="6936394" y="2266200"/>
            <a:ext cx="631050" cy="5131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Speculative Declassification</a:t>
            </a:r>
            <a:endParaRPr/>
          </a:p>
        </p:txBody>
      </p:sp>
      <p:sp>
        <p:nvSpPr>
          <p:cNvPr id="425" name="Google Shape;425;p48"/>
          <p:cNvSpPr txBox="1">
            <a:spLocks noGrp="1"/>
          </p:cNvSpPr>
          <p:nvPr>
            <p:ph type="body" idx="1"/>
          </p:nvPr>
        </p:nvSpPr>
        <p:spPr>
          <a:xfrm>
            <a:off x="311700" y="1152475"/>
            <a:ext cx="8520600" cy="3416400"/>
          </a:xfrm>
          <a:prstGeom prst="rect">
            <a:avLst/>
          </a:prstGeom>
          <a:ln>
            <a:noFill/>
          </a:ln>
        </p:spPr>
        <p:txBody>
          <a:bodyPr spcFirstLastPara="1" wrap="square" lIns="91425" tIns="91425" rIns="91425" bIns="91425" anchor="t" anchorCtr="0">
            <a:noAutofit/>
          </a:bodyPr>
          <a:lstStyle/>
          <a:p>
            <a:pPr marL="0" lvl="0" indent="0" algn="l" rtl="0">
              <a:lnSpc>
                <a:spcPct val="95000"/>
              </a:lnSpc>
              <a:spcBef>
                <a:spcPts val="0"/>
              </a:spcBef>
              <a:spcAft>
                <a:spcPts val="0"/>
              </a:spcAft>
              <a:buClr>
                <a:schemeClr val="dk1"/>
              </a:buClr>
              <a:buSzPts val="275"/>
              <a:buFont typeface="Arial"/>
              <a:buNone/>
            </a:pPr>
            <a:r>
              <a:rPr lang="en" sz="2700" dirty="0">
                <a:solidFill>
                  <a:srgbClr val="9900FF"/>
                </a:solidFill>
                <a:latin typeface="Lucida Console" panose="020B0609040504020204" pitchFamily="49" charset="0"/>
                <a:ea typeface="Roboto Mono"/>
                <a:cs typeface="Roboto Mono"/>
                <a:sym typeface="Roboto Mono"/>
              </a:rPr>
              <a:t>secret</a:t>
            </a:r>
            <a:r>
              <a:rPr lang="en" sz="2700" dirty="0">
                <a:solidFill>
                  <a:schemeClr val="dk1"/>
                </a:solidFill>
                <a:latin typeface="Lucida Console" panose="020B0609040504020204" pitchFamily="49" charset="0"/>
                <a:ea typeface="Roboto Mono"/>
                <a:cs typeface="Roboto Mono"/>
                <a:sym typeface="Roboto Mono"/>
              </a:rPr>
              <a:t> key = ...</a:t>
            </a:r>
            <a:br>
              <a:rPr lang="en" sz="2700" u="sng" dirty="0">
                <a:solidFill>
                  <a:srgbClr val="9900FF"/>
                </a:solidFill>
                <a:latin typeface="Lucida Console" panose="020B0609040504020204" pitchFamily="49" charset="0"/>
                <a:ea typeface="Roboto Mono"/>
                <a:cs typeface="Roboto Mono"/>
                <a:sym typeface="Roboto Mono"/>
              </a:rPr>
            </a:br>
            <a:r>
              <a:rPr lang="en" sz="2700" dirty="0">
                <a:solidFill>
                  <a:srgbClr val="9900FF"/>
                </a:solidFill>
                <a:latin typeface="Lucida Console" panose="020B0609040504020204" pitchFamily="49" charset="0"/>
                <a:ea typeface="Roboto Mono"/>
                <a:cs typeface="Roboto Mono"/>
                <a:sym typeface="Roboto Mono"/>
              </a:rPr>
              <a:t>secret</a:t>
            </a:r>
            <a:r>
              <a:rPr lang="en" sz="2700" dirty="0">
                <a:solidFill>
                  <a:srgbClr val="4A86E8"/>
                </a:solidFill>
                <a:latin typeface="Lucida Console" panose="020B0609040504020204" pitchFamily="49" charset="0"/>
                <a:ea typeface="Roboto Mono"/>
                <a:cs typeface="Roboto Mono"/>
                <a:sym typeface="Roboto Mono"/>
              </a:rPr>
              <a:t> </a:t>
            </a:r>
            <a:r>
              <a:rPr lang="en" sz="2700" dirty="0">
                <a:solidFill>
                  <a:schemeClr val="dk1"/>
                </a:solidFill>
                <a:latin typeface="Lucida Console" panose="020B0609040504020204" pitchFamily="49" charset="0"/>
                <a:ea typeface="Roboto Mono"/>
                <a:cs typeface="Roboto Mono"/>
                <a:sym typeface="Roboto Mono"/>
              </a:rPr>
              <a:t>state </a:t>
            </a:r>
            <a:r>
              <a:rPr lang="en" sz="2700" dirty="0">
                <a:solidFill>
                  <a:srgbClr val="999999"/>
                </a:solidFill>
                <a:latin typeface="Lucida Console" panose="020B0609040504020204" pitchFamily="49" charset="0"/>
                <a:ea typeface="Roboto Mono"/>
                <a:cs typeface="Roboto Mono"/>
                <a:sym typeface="Roboto Mono"/>
              </a:rPr>
              <a:t>=</a:t>
            </a:r>
            <a:r>
              <a:rPr lang="en" sz="2700" dirty="0">
                <a:solidFill>
                  <a:schemeClr val="dk1"/>
                </a:solidFill>
                <a:latin typeface="Lucida Console" panose="020B0609040504020204" pitchFamily="49" charset="0"/>
                <a:ea typeface="Roboto Mono"/>
                <a:cs typeface="Roboto Mono"/>
                <a:sym typeface="Roboto Mono"/>
              </a:rPr>
              <a:t> message</a:t>
            </a:r>
            <a:br>
              <a:rPr lang="en" sz="2700" dirty="0">
                <a:solidFill>
                  <a:schemeClr val="dk1"/>
                </a:solidFill>
                <a:latin typeface="Lucida Console" panose="020B0609040504020204" pitchFamily="49" charset="0"/>
                <a:ea typeface="Roboto Mono"/>
                <a:cs typeface="Roboto Mono"/>
                <a:sym typeface="Roboto Mono"/>
              </a:rPr>
            </a:br>
            <a:r>
              <a:rPr lang="en" sz="2700" dirty="0">
                <a:solidFill>
                  <a:srgbClr val="4A86E8"/>
                </a:solidFill>
                <a:highlight>
                  <a:srgbClr val="FCE5CD"/>
                </a:highlight>
                <a:latin typeface="Lucida Console" panose="020B0609040504020204" pitchFamily="49" charset="0"/>
                <a:ea typeface="Roboto Mono"/>
                <a:cs typeface="Roboto Mono"/>
                <a:sym typeface="Roboto Mono"/>
              </a:rPr>
              <a:t>for </a:t>
            </a:r>
            <a:r>
              <a:rPr lang="en" sz="2700" dirty="0">
                <a:solidFill>
                  <a:srgbClr val="999999"/>
                </a:solidFill>
                <a:highlight>
                  <a:srgbClr val="FCE5CD"/>
                </a:highlight>
                <a:latin typeface="Lucida Console" panose="020B0609040504020204" pitchFamily="49" charset="0"/>
                <a:ea typeface="Roboto Mono"/>
                <a:cs typeface="Roboto Mono"/>
                <a:sym typeface="Roboto Mono"/>
              </a:rPr>
              <a:t>(</a:t>
            </a:r>
            <a:r>
              <a:rPr lang="en" sz="2700" dirty="0">
                <a:solidFill>
                  <a:schemeClr val="dk1"/>
                </a:solidFill>
                <a:highlight>
                  <a:srgbClr val="FCE5CD"/>
                </a:highlight>
                <a:latin typeface="Lucida Console" panose="020B0609040504020204" pitchFamily="49" charset="0"/>
                <a:ea typeface="Roboto Mono"/>
                <a:cs typeface="Roboto Mono"/>
                <a:sym typeface="Roboto Mono"/>
              </a:rPr>
              <a:t>i </a:t>
            </a:r>
            <a:r>
              <a:rPr lang="en" sz="2700" dirty="0">
                <a:solidFill>
                  <a:srgbClr val="4A86E8"/>
                </a:solidFill>
                <a:highlight>
                  <a:srgbClr val="FCE5CD"/>
                </a:highlight>
                <a:latin typeface="Lucida Console" panose="020B0609040504020204" pitchFamily="49" charset="0"/>
                <a:ea typeface="Roboto Mono"/>
                <a:cs typeface="Roboto Mono"/>
                <a:sym typeface="Roboto Mono"/>
              </a:rPr>
              <a:t>from </a:t>
            </a:r>
            <a:r>
              <a:rPr lang="en" sz="2700" dirty="0">
                <a:solidFill>
                  <a:srgbClr val="C53929"/>
                </a:solidFill>
                <a:highlight>
                  <a:srgbClr val="FCE5CD"/>
                </a:highlight>
                <a:latin typeface="Lucida Console" panose="020B0609040504020204" pitchFamily="49" charset="0"/>
                <a:ea typeface="Roboto Mono"/>
                <a:cs typeface="Roboto Mono"/>
                <a:sym typeface="Roboto Mono"/>
              </a:rPr>
              <a:t>0</a:t>
            </a:r>
            <a:r>
              <a:rPr lang="en" sz="2700" dirty="0">
                <a:solidFill>
                  <a:schemeClr val="dk1"/>
                </a:solidFill>
                <a:highlight>
                  <a:srgbClr val="FCE5CD"/>
                </a:highlight>
                <a:latin typeface="Lucida Console" panose="020B0609040504020204" pitchFamily="49" charset="0"/>
                <a:ea typeface="Roboto Mono"/>
                <a:cs typeface="Roboto Mono"/>
                <a:sym typeface="Roboto Mono"/>
              </a:rPr>
              <a:t> </a:t>
            </a:r>
            <a:r>
              <a:rPr lang="en" sz="2700" dirty="0">
                <a:solidFill>
                  <a:srgbClr val="4A86E8"/>
                </a:solidFill>
                <a:highlight>
                  <a:srgbClr val="FCE5CD"/>
                </a:highlight>
                <a:latin typeface="Lucida Console" panose="020B0609040504020204" pitchFamily="49" charset="0"/>
                <a:ea typeface="Roboto Mono"/>
                <a:cs typeface="Roboto Mono"/>
                <a:sym typeface="Roboto Mono"/>
              </a:rPr>
              <a:t>to </a:t>
            </a:r>
            <a:r>
              <a:rPr lang="en" sz="2700" dirty="0">
                <a:solidFill>
                  <a:srgbClr val="C53929"/>
                </a:solidFill>
                <a:highlight>
                  <a:srgbClr val="FCE5CD"/>
                </a:highlight>
                <a:latin typeface="Lucida Console" panose="020B0609040504020204" pitchFamily="49" charset="0"/>
                <a:ea typeface="Roboto Mono"/>
                <a:cs typeface="Roboto Mono"/>
                <a:sym typeface="Roboto Mono"/>
              </a:rPr>
              <a:t>8</a:t>
            </a:r>
            <a:r>
              <a:rPr lang="en" sz="2700" dirty="0">
                <a:solidFill>
                  <a:srgbClr val="999999"/>
                </a:solidFill>
                <a:highlight>
                  <a:srgbClr val="FCE5CD"/>
                </a:highlight>
                <a:latin typeface="Lucida Console" panose="020B0609040504020204" pitchFamily="49" charset="0"/>
                <a:ea typeface="Roboto Mono"/>
                <a:cs typeface="Roboto Mono"/>
                <a:sym typeface="Roboto Mono"/>
              </a:rPr>
              <a:t>) {</a:t>
            </a:r>
            <a:br>
              <a:rPr lang="en" sz="2700" dirty="0">
                <a:solidFill>
                  <a:schemeClr val="dk1"/>
                </a:solidFill>
                <a:highlight>
                  <a:srgbClr val="FCE5CD"/>
                </a:highlight>
                <a:latin typeface="Lucida Console" panose="020B0609040504020204" pitchFamily="49" charset="0"/>
                <a:ea typeface="Roboto Mono"/>
                <a:cs typeface="Roboto Mono"/>
                <a:sym typeface="Roboto Mono"/>
              </a:rPr>
            </a:br>
            <a:r>
              <a:rPr lang="en" sz="2700" dirty="0">
                <a:solidFill>
                  <a:schemeClr val="dk1"/>
                </a:solidFill>
                <a:highlight>
                  <a:srgbClr val="FCE5CD"/>
                </a:highlight>
                <a:latin typeface="Lucida Console" panose="020B0609040504020204" pitchFamily="49" charset="0"/>
                <a:ea typeface="Roboto Mono"/>
                <a:cs typeface="Roboto Mono"/>
                <a:sym typeface="Roboto Mono"/>
              </a:rPr>
              <a:t>    </a:t>
            </a:r>
            <a:r>
              <a:rPr lang="en" sz="2700" dirty="0">
                <a:solidFill>
                  <a:srgbClr val="9900FF"/>
                </a:solidFill>
                <a:highlight>
                  <a:srgbClr val="FCE5CD"/>
                </a:highlight>
                <a:latin typeface="Lucida Console" panose="020B0609040504020204" pitchFamily="49" charset="0"/>
                <a:ea typeface="Roboto Mono"/>
                <a:cs typeface="Roboto Mono"/>
                <a:sym typeface="Roboto Mono"/>
              </a:rPr>
              <a:t>public </a:t>
            </a:r>
            <a:r>
              <a:rPr lang="en" sz="2700" dirty="0">
                <a:solidFill>
                  <a:schemeClr val="dk1"/>
                </a:solidFill>
                <a:highlight>
                  <a:srgbClr val="FCE5CD"/>
                </a:highlight>
                <a:latin typeface="Lucida Console" panose="020B0609040504020204" pitchFamily="49" charset="0"/>
                <a:ea typeface="Roboto Mono"/>
                <a:cs typeface="Roboto Mono"/>
                <a:sym typeface="Roboto Mono"/>
              </a:rPr>
              <a:t>bit = </a:t>
            </a:r>
            <a:r>
              <a:rPr lang="en" sz="2700" dirty="0">
                <a:solidFill>
                  <a:srgbClr val="C53929"/>
                </a:solidFill>
                <a:highlight>
                  <a:srgbClr val="FCE5CD"/>
                </a:highlight>
                <a:latin typeface="Lucida Console" panose="020B0609040504020204" pitchFamily="49" charset="0"/>
                <a:ea typeface="Roboto Mono"/>
                <a:cs typeface="Roboto Mono"/>
                <a:sym typeface="Roboto Mono"/>
              </a:rPr>
              <a:t>1</a:t>
            </a:r>
            <a:r>
              <a:rPr lang="en" sz="2700" dirty="0">
                <a:solidFill>
                  <a:schemeClr val="dk1"/>
                </a:solidFill>
                <a:highlight>
                  <a:srgbClr val="FCE5CD"/>
                </a:highlight>
                <a:latin typeface="Lucida Console" panose="020B0609040504020204" pitchFamily="49" charset="0"/>
                <a:ea typeface="Roboto Mono"/>
                <a:cs typeface="Roboto Mono"/>
                <a:sym typeface="Roboto Mono"/>
              </a:rPr>
              <a:t> </a:t>
            </a:r>
            <a:r>
              <a:rPr lang="en" sz="2700" dirty="0">
                <a:solidFill>
                  <a:srgbClr val="999999"/>
                </a:solidFill>
                <a:highlight>
                  <a:srgbClr val="FCE5CD"/>
                </a:highlight>
                <a:latin typeface="Lucida Console" panose="020B0609040504020204" pitchFamily="49" charset="0"/>
                <a:ea typeface="Roboto Mono"/>
                <a:cs typeface="Roboto Mono"/>
                <a:sym typeface="Roboto Mono"/>
              </a:rPr>
              <a:t>&lt;&lt;</a:t>
            </a:r>
            <a:r>
              <a:rPr lang="en" sz="2700" dirty="0">
                <a:solidFill>
                  <a:schemeClr val="dk1"/>
                </a:solidFill>
                <a:highlight>
                  <a:srgbClr val="FCE5CD"/>
                </a:highlight>
                <a:latin typeface="Lucida Console" panose="020B0609040504020204" pitchFamily="49" charset="0"/>
                <a:ea typeface="Roboto Mono"/>
                <a:cs typeface="Roboto Mono"/>
                <a:sym typeface="Roboto Mono"/>
              </a:rPr>
              <a:t> i</a:t>
            </a:r>
            <a:br>
              <a:rPr lang="en" sz="2700" dirty="0">
                <a:solidFill>
                  <a:schemeClr val="dk1"/>
                </a:solidFill>
                <a:highlight>
                  <a:srgbClr val="FCE5CD"/>
                </a:highlight>
                <a:latin typeface="Lucida Console" panose="020B0609040504020204" pitchFamily="49" charset="0"/>
                <a:ea typeface="Roboto Mono"/>
                <a:cs typeface="Roboto Mono"/>
                <a:sym typeface="Roboto Mono"/>
              </a:rPr>
            </a:br>
            <a:r>
              <a:rPr lang="en" sz="2700" dirty="0">
                <a:solidFill>
                  <a:schemeClr val="dk1"/>
                </a:solidFill>
                <a:highlight>
                  <a:srgbClr val="FCE5CD"/>
                </a:highlight>
                <a:latin typeface="Lucida Console" panose="020B0609040504020204" pitchFamily="49" charset="0"/>
                <a:ea typeface="Roboto Mono"/>
                <a:cs typeface="Roboto Mono"/>
                <a:sym typeface="Roboto Mono"/>
              </a:rPr>
              <a:t>    state </a:t>
            </a:r>
            <a:r>
              <a:rPr lang="en" sz="2700" dirty="0">
                <a:solidFill>
                  <a:srgbClr val="999999"/>
                </a:solidFill>
                <a:highlight>
                  <a:srgbClr val="FCE5CD"/>
                </a:highlight>
                <a:latin typeface="Lucida Console" panose="020B0609040504020204" pitchFamily="49" charset="0"/>
                <a:ea typeface="Roboto Mono"/>
                <a:cs typeface="Roboto Mono"/>
                <a:sym typeface="Roboto Mono"/>
              </a:rPr>
              <a:t>^=</a:t>
            </a:r>
            <a:r>
              <a:rPr lang="en" sz="2700" dirty="0">
                <a:solidFill>
                  <a:schemeClr val="dk1"/>
                </a:solidFill>
                <a:highlight>
                  <a:srgbClr val="FCE5CD"/>
                </a:highlight>
                <a:latin typeface="Lucida Console" panose="020B0609040504020204" pitchFamily="49" charset="0"/>
                <a:ea typeface="Roboto Mono"/>
                <a:cs typeface="Roboto Mono"/>
                <a:sym typeface="Roboto Mono"/>
              </a:rPr>
              <a:t> </a:t>
            </a:r>
            <a:r>
              <a:rPr lang="en" sz="2700" dirty="0">
                <a:solidFill>
                  <a:srgbClr val="999999"/>
                </a:solidFill>
                <a:highlight>
                  <a:srgbClr val="FCE5CD"/>
                </a:highlight>
                <a:latin typeface="Lucida Console" panose="020B0609040504020204" pitchFamily="49" charset="0"/>
                <a:ea typeface="Roboto Mono"/>
                <a:cs typeface="Roboto Mono"/>
                <a:sym typeface="Roboto Mono"/>
              </a:rPr>
              <a:t>(</a:t>
            </a:r>
            <a:r>
              <a:rPr lang="en" sz="2700" dirty="0">
                <a:solidFill>
                  <a:schemeClr val="dk1"/>
                </a:solidFill>
                <a:highlight>
                  <a:srgbClr val="FCE5CD"/>
                </a:highlight>
                <a:latin typeface="Lucida Console" panose="020B0609040504020204" pitchFamily="49" charset="0"/>
                <a:ea typeface="Roboto Mono"/>
                <a:cs typeface="Roboto Mono"/>
                <a:sym typeface="Roboto Mono"/>
              </a:rPr>
              <a:t>key </a:t>
            </a:r>
            <a:r>
              <a:rPr lang="en" sz="2700" dirty="0">
                <a:solidFill>
                  <a:srgbClr val="999999"/>
                </a:solidFill>
                <a:highlight>
                  <a:srgbClr val="FCE5CD"/>
                </a:highlight>
                <a:latin typeface="Lucida Console" panose="020B0609040504020204" pitchFamily="49" charset="0"/>
                <a:ea typeface="Roboto Mono"/>
                <a:cs typeface="Roboto Mono"/>
                <a:sym typeface="Roboto Mono"/>
              </a:rPr>
              <a:t>&amp;</a:t>
            </a:r>
            <a:r>
              <a:rPr lang="en" sz="2700" dirty="0">
                <a:solidFill>
                  <a:schemeClr val="dk1"/>
                </a:solidFill>
                <a:highlight>
                  <a:srgbClr val="FCE5CD"/>
                </a:highlight>
                <a:latin typeface="Lucida Console" panose="020B0609040504020204" pitchFamily="49" charset="0"/>
                <a:ea typeface="Roboto Mono"/>
                <a:cs typeface="Roboto Mono"/>
                <a:sym typeface="Roboto Mono"/>
              </a:rPr>
              <a:t> bit</a:t>
            </a:r>
            <a:r>
              <a:rPr lang="en" sz="2700" dirty="0">
                <a:solidFill>
                  <a:srgbClr val="999999"/>
                </a:solidFill>
                <a:highlight>
                  <a:srgbClr val="FCE5CD"/>
                </a:highlight>
                <a:latin typeface="Lucida Console" panose="020B0609040504020204" pitchFamily="49" charset="0"/>
                <a:ea typeface="Roboto Mono"/>
                <a:cs typeface="Roboto Mono"/>
                <a:sym typeface="Roboto Mono"/>
              </a:rPr>
              <a:t>)</a:t>
            </a:r>
            <a:br>
              <a:rPr lang="en" sz="2700" dirty="0">
                <a:solidFill>
                  <a:schemeClr val="dk1"/>
                </a:solidFill>
                <a:highlight>
                  <a:srgbClr val="FCE5CD"/>
                </a:highlight>
                <a:latin typeface="Lucida Console" panose="020B0609040504020204" pitchFamily="49" charset="0"/>
                <a:ea typeface="Roboto Mono"/>
                <a:cs typeface="Roboto Mono"/>
                <a:sym typeface="Roboto Mono"/>
              </a:rPr>
            </a:br>
            <a:r>
              <a:rPr lang="en" sz="2700" dirty="0">
                <a:solidFill>
                  <a:srgbClr val="999999"/>
                </a:solidFill>
                <a:highlight>
                  <a:srgbClr val="FCE5CD"/>
                </a:highlight>
                <a:latin typeface="Lucida Console" panose="020B0609040504020204" pitchFamily="49" charset="0"/>
                <a:ea typeface="Roboto Mono"/>
                <a:cs typeface="Roboto Mono"/>
                <a:sym typeface="Roboto Mono"/>
              </a:rPr>
              <a:t>}</a:t>
            </a:r>
            <a:br>
              <a:rPr lang="en" sz="2700" dirty="0">
                <a:solidFill>
                  <a:schemeClr val="dk1"/>
                </a:solidFill>
                <a:highlight>
                  <a:srgbClr val="FCE5CD"/>
                </a:highlight>
                <a:latin typeface="Lucida Console" panose="020B0609040504020204" pitchFamily="49" charset="0"/>
                <a:ea typeface="Roboto Mono"/>
                <a:cs typeface="Roboto Mono"/>
                <a:sym typeface="Roboto Mono"/>
              </a:rPr>
            </a:br>
            <a:r>
              <a:rPr lang="en" sz="2700" dirty="0">
                <a:solidFill>
                  <a:srgbClr val="9900FF"/>
                </a:solidFill>
                <a:latin typeface="Lucida Console" panose="020B0609040504020204" pitchFamily="49" charset="0"/>
                <a:ea typeface="Roboto Mono"/>
                <a:cs typeface="Roboto Mono"/>
                <a:sym typeface="Roboto Mono"/>
              </a:rPr>
              <a:t>public </a:t>
            </a:r>
            <a:r>
              <a:rPr lang="en" sz="2700" dirty="0">
                <a:solidFill>
                  <a:schemeClr val="dk1"/>
                </a:solidFill>
                <a:latin typeface="Lucida Console" panose="020B0609040504020204" pitchFamily="49" charset="0"/>
                <a:ea typeface="Roboto Mono"/>
                <a:cs typeface="Roboto Mono"/>
                <a:sym typeface="Roboto Mono"/>
              </a:rPr>
              <a:t>ciphertext = </a:t>
            </a:r>
            <a:r>
              <a:rPr lang="en" sz="2700" dirty="0">
                <a:solidFill>
                  <a:srgbClr val="4A86E8"/>
                </a:solidFill>
                <a:latin typeface="Lucida Console" panose="020B0609040504020204" pitchFamily="49" charset="0"/>
                <a:ea typeface="Roboto Mono"/>
                <a:cs typeface="Roboto Mono"/>
                <a:sym typeface="Roboto Mono"/>
              </a:rPr>
              <a:t>declassify</a:t>
            </a:r>
            <a:r>
              <a:rPr lang="en" sz="2700" dirty="0">
                <a:solidFill>
                  <a:srgbClr val="999999"/>
                </a:solidFill>
                <a:latin typeface="Lucida Console" panose="020B0609040504020204" pitchFamily="49" charset="0"/>
                <a:ea typeface="Roboto Mono"/>
                <a:cs typeface="Roboto Mono"/>
                <a:sym typeface="Roboto Mono"/>
              </a:rPr>
              <a:t>(</a:t>
            </a:r>
            <a:r>
              <a:rPr lang="en" sz="2700" dirty="0">
                <a:solidFill>
                  <a:schemeClr val="dk1"/>
                </a:solidFill>
                <a:latin typeface="Lucida Console" panose="020B0609040504020204" pitchFamily="49" charset="0"/>
                <a:ea typeface="Roboto Mono"/>
                <a:cs typeface="Roboto Mono"/>
                <a:sym typeface="Roboto Mono"/>
              </a:rPr>
              <a:t>state</a:t>
            </a:r>
            <a:r>
              <a:rPr lang="en" sz="2700" dirty="0">
                <a:solidFill>
                  <a:srgbClr val="999999"/>
                </a:solidFill>
                <a:latin typeface="Lucida Console" panose="020B0609040504020204" pitchFamily="49" charset="0"/>
                <a:ea typeface="Roboto Mono"/>
                <a:cs typeface="Roboto Mono"/>
                <a:sym typeface="Roboto Mono"/>
              </a:rPr>
              <a:t>)</a:t>
            </a:r>
            <a:endParaRPr sz="2700" dirty="0">
              <a:solidFill>
                <a:srgbClr val="9900FF"/>
              </a:solidFill>
              <a:latin typeface="Lucida Console" panose="020B0609040504020204" pitchFamily="49" charset="0"/>
              <a:ea typeface="Roboto Mono"/>
              <a:cs typeface="Roboto Mono"/>
              <a:sym typeface="Roboto Mono"/>
            </a:endParaRPr>
          </a:p>
          <a:p>
            <a:pPr marL="0" lvl="0" indent="0" algn="l" rtl="0">
              <a:lnSpc>
                <a:spcPct val="95000"/>
              </a:lnSpc>
              <a:spcBef>
                <a:spcPts val="1200"/>
              </a:spcBef>
              <a:spcAft>
                <a:spcPts val="1200"/>
              </a:spcAft>
              <a:buSzPts val="275"/>
              <a:buNone/>
            </a:pPr>
            <a:endParaRPr sz="2700" dirty="0">
              <a:solidFill>
                <a:srgbClr val="9900FF"/>
              </a:solidFill>
              <a:latin typeface="Lucida Console" panose="020B0609040504020204" pitchFamily="49" charset="0"/>
              <a:ea typeface="Roboto Mono"/>
              <a:cs typeface="Roboto Mono"/>
              <a:sym typeface="Roboto Mono"/>
            </a:endParaRPr>
          </a:p>
        </p:txBody>
      </p:sp>
      <p:sp>
        <p:nvSpPr>
          <p:cNvPr id="426" name="Google Shape;426;p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37</a:t>
            </a:fld>
            <a:endParaRPr/>
          </a:p>
        </p:txBody>
      </p:sp>
      <p:sp>
        <p:nvSpPr>
          <p:cNvPr id="427" name="Google Shape;427;p48"/>
          <p:cNvSpPr/>
          <p:nvPr/>
        </p:nvSpPr>
        <p:spPr>
          <a:xfrm>
            <a:off x="6466525" y="1729000"/>
            <a:ext cx="1570800" cy="3936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t>Skipped</a:t>
            </a:r>
            <a:endParaRPr sz="2500"/>
          </a:p>
        </p:txBody>
      </p:sp>
      <p:sp>
        <p:nvSpPr>
          <p:cNvPr id="428" name="Google Shape;428;p48"/>
          <p:cNvSpPr/>
          <p:nvPr/>
        </p:nvSpPr>
        <p:spPr>
          <a:xfrm>
            <a:off x="6665925" y="4074125"/>
            <a:ext cx="1998300" cy="318000"/>
          </a:xfrm>
          <a:prstGeom prst="wedgeRectCallout">
            <a:avLst>
              <a:gd name="adj1" fmla="val -20925"/>
              <a:gd name="adj2" fmla="val -61124"/>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t>Unencrypted</a:t>
            </a:r>
            <a:endParaRPr sz="2500"/>
          </a:p>
        </p:txBody>
      </p:sp>
      <p:pic>
        <p:nvPicPr>
          <p:cNvPr id="429" name="Google Shape;429;p48"/>
          <p:cNvPicPr preferRelativeResize="0"/>
          <p:nvPr/>
        </p:nvPicPr>
        <p:blipFill rotWithShape="1">
          <a:blip r:embed="rId3">
            <a:alphaModFix/>
          </a:blip>
          <a:srcRect b="31721"/>
          <a:stretch/>
        </p:blipFill>
        <p:spPr>
          <a:xfrm>
            <a:off x="6936394" y="2266200"/>
            <a:ext cx="631050" cy="5131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Speculative Declassification</a:t>
            </a:r>
            <a:endParaRPr/>
          </a:p>
        </p:txBody>
      </p:sp>
      <p:sp>
        <p:nvSpPr>
          <p:cNvPr id="435" name="Google Shape;435;p49"/>
          <p:cNvSpPr txBox="1">
            <a:spLocks noGrp="1"/>
          </p:cNvSpPr>
          <p:nvPr>
            <p:ph type="body" idx="1"/>
          </p:nvPr>
        </p:nvSpPr>
        <p:spPr>
          <a:xfrm>
            <a:off x="311700" y="1152475"/>
            <a:ext cx="8520600" cy="3416400"/>
          </a:xfrm>
          <a:prstGeom prst="rect">
            <a:avLst/>
          </a:prstGeom>
          <a:ln>
            <a:noFill/>
          </a:ln>
        </p:spPr>
        <p:txBody>
          <a:bodyPr spcFirstLastPara="1" wrap="square" lIns="91425" tIns="91425" rIns="91425" bIns="91425" anchor="t" anchorCtr="0">
            <a:noAutofit/>
          </a:bodyPr>
          <a:lstStyle/>
          <a:p>
            <a:pPr marL="0" lvl="0" indent="0" algn="l" rtl="0">
              <a:lnSpc>
                <a:spcPct val="95000"/>
              </a:lnSpc>
              <a:spcBef>
                <a:spcPts val="0"/>
              </a:spcBef>
              <a:spcAft>
                <a:spcPts val="0"/>
              </a:spcAft>
              <a:buSzPts val="275"/>
              <a:buNone/>
            </a:pPr>
            <a:r>
              <a:rPr lang="en" sz="2700" dirty="0">
                <a:solidFill>
                  <a:srgbClr val="9900FF"/>
                </a:solidFill>
                <a:latin typeface="Lucida Console" panose="020B0609040504020204" pitchFamily="49" charset="0"/>
                <a:ea typeface="Roboto Mono"/>
                <a:cs typeface="Roboto Mono"/>
                <a:sym typeface="Roboto Mono"/>
              </a:rPr>
              <a:t>secret</a:t>
            </a:r>
            <a:r>
              <a:rPr lang="en" sz="2700" dirty="0">
                <a:solidFill>
                  <a:schemeClr val="dk1"/>
                </a:solidFill>
                <a:latin typeface="Lucida Console" panose="020B0609040504020204" pitchFamily="49" charset="0"/>
                <a:ea typeface="Roboto Mono"/>
                <a:cs typeface="Roboto Mono"/>
                <a:sym typeface="Roboto Mono"/>
              </a:rPr>
              <a:t> key = ...</a:t>
            </a:r>
            <a:br>
              <a:rPr lang="en" sz="2700" u="sng" dirty="0">
                <a:solidFill>
                  <a:srgbClr val="9900FF"/>
                </a:solidFill>
                <a:latin typeface="Lucida Console" panose="020B0609040504020204" pitchFamily="49" charset="0"/>
                <a:ea typeface="Roboto Mono"/>
                <a:cs typeface="Roboto Mono"/>
                <a:sym typeface="Roboto Mono"/>
              </a:rPr>
            </a:br>
            <a:r>
              <a:rPr lang="en" sz="2700" dirty="0">
                <a:solidFill>
                  <a:srgbClr val="9900FF"/>
                </a:solidFill>
                <a:latin typeface="Lucida Console" panose="020B0609040504020204" pitchFamily="49" charset="0"/>
                <a:ea typeface="Roboto Mono"/>
                <a:cs typeface="Roboto Mono"/>
                <a:sym typeface="Roboto Mono"/>
              </a:rPr>
              <a:t>secret</a:t>
            </a:r>
            <a:r>
              <a:rPr lang="en" sz="2700" dirty="0">
                <a:solidFill>
                  <a:srgbClr val="4A86E8"/>
                </a:solidFill>
                <a:latin typeface="Lucida Console" panose="020B0609040504020204" pitchFamily="49" charset="0"/>
                <a:ea typeface="Roboto Mono"/>
                <a:cs typeface="Roboto Mono"/>
                <a:sym typeface="Roboto Mono"/>
              </a:rPr>
              <a:t> </a:t>
            </a:r>
            <a:r>
              <a:rPr lang="en" sz="2700" dirty="0">
                <a:solidFill>
                  <a:schemeClr val="dk1"/>
                </a:solidFill>
                <a:latin typeface="Lucida Console" panose="020B0609040504020204" pitchFamily="49" charset="0"/>
                <a:ea typeface="Roboto Mono"/>
                <a:cs typeface="Roboto Mono"/>
                <a:sym typeface="Roboto Mono"/>
              </a:rPr>
              <a:t>state </a:t>
            </a:r>
            <a:r>
              <a:rPr lang="en" sz="2700" dirty="0">
                <a:solidFill>
                  <a:srgbClr val="999999"/>
                </a:solidFill>
                <a:latin typeface="Lucida Console" panose="020B0609040504020204" pitchFamily="49" charset="0"/>
                <a:ea typeface="Roboto Mono"/>
                <a:cs typeface="Roboto Mono"/>
                <a:sym typeface="Roboto Mono"/>
              </a:rPr>
              <a:t>=</a:t>
            </a:r>
            <a:r>
              <a:rPr lang="en" sz="2700" dirty="0">
                <a:solidFill>
                  <a:schemeClr val="dk1"/>
                </a:solidFill>
                <a:latin typeface="Lucida Console" panose="020B0609040504020204" pitchFamily="49" charset="0"/>
                <a:ea typeface="Roboto Mono"/>
                <a:cs typeface="Roboto Mono"/>
                <a:sym typeface="Roboto Mono"/>
              </a:rPr>
              <a:t> message</a:t>
            </a:r>
            <a:br>
              <a:rPr lang="en" sz="2700" dirty="0">
                <a:solidFill>
                  <a:schemeClr val="dk1"/>
                </a:solidFill>
                <a:latin typeface="Lucida Console" panose="020B0609040504020204" pitchFamily="49" charset="0"/>
                <a:ea typeface="Roboto Mono"/>
                <a:cs typeface="Roboto Mono"/>
                <a:sym typeface="Roboto Mono"/>
              </a:rPr>
            </a:br>
            <a:r>
              <a:rPr lang="en" sz="2700" dirty="0">
                <a:solidFill>
                  <a:srgbClr val="4A86E8"/>
                </a:solidFill>
                <a:highlight>
                  <a:srgbClr val="FCE5CD"/>
                </a:highlight>
                <a:latin typeface="Lucida Console" panose="020B0609040504020204" pitchFamily="49" charset="0"/>
                <a:ea typeface="Roboto Mono"/>
                <a:cs typeface="Roboto Mono"/>
                <a:sym typeface="Roboto Mono"/>
              </a:rPr>
              <a:t>for </a:t>
            </a:r>
            <a:r>
              <a:rPr lang="en" sz="2700" dirty="0">
                <a:solidFill>
                  <a:srgbClr val="999999"/>
                </a:solidFill>
                <a:highlight>
                  <a:srgbClr val="FCE5CD"/>
                </a:highlight>
                <a:latin typeface="Lucida Console" panose="020B0609040504020204" pitchFamily="49" charset="0"/>
                <a:ea typeface="Roboto Mono"/>
                <a:cs typeface="Roboto Mono"/>
                <a:sym typeface="Roboto Mono"/>
              </a:rPr>
              <a:t>(</a:t>
            </a:r>
            <a:r>
              <a:rPr lang="en" sz="2700" dirty="0">
                <a:solidFill>
                  <a:schemeClr val="dk1"/>
                </a:solidFill>
                <a:highlight>
                  <a:srgbClr val="FCE5CD"/>
                </a:highlight>
                <a:latin typeface="Lucida Console" panose="020B0609040504020204" pitchFamily="49" charset="0"/>
                <a:ea typeface="Roboto Mono"/>
                <a:cs typeface="Roboto Mono"/>
                <a:sym typeface="Roboto Mono"/>
              </a:rPr>
              <a:t>i </a:t>
            </a:r>
            <a:r>
              <a:rPr lang="en" sz="2700" dirty="0">
                <a:solidFill>
                  <a:srgbClr val="4A86E8"/>
                </a:solidFill>
                <a:highlight>
                  <a:srgbClr val="FCE5CD"/>
                </a:highlight>
                <a:latin typeface="Lucida Console" panose="020B0609040504020204" pitchFamily="49" charset="0"/>
                <a:ea typeface="Roboto Mono"/>
                <a:cs typeface="Roboto Mono"/>
                <a:sym typeface="Roboto Mono"/>
              </a:rPr>
              <a:t>from </a:t>
            </a:r>
            <a:r>
              <a:rPr lang="en" sz="2700" dirty="0">
                <a:solidFill>
                  <a:srgbClr val="C53929"/>
                </a:solidFill>
                <a:highlight>
                  <a:srgbClr val="FCE5CD"/>
                </a:highlight>
                <a:latin typeface="Lucida Console" panose="020B0609040504020204" pitchFamily="49" charset="0"/>
                <a:ea typeface="Roboto Mono"/>
                <a:cs typeface="Roboto Mono"/>
                <a:sym typeface="Roboto Mono"/>
              </a:rPr>
              <a:t>0</a:t>
            </a:r>
            <a:r>
              <a:rPr lang="en" sz="2700" dirty="0">
                <a:solidFill>
                  <a:schemeClr val="dk1"/>
                </a:solidFill>
                <a:highlight>
                  <a:srgbClr val="FCE5CD"/>
                </a:highlight>
                <a:latin typeface="Lucida Console" panose="020B0609040504020204" pitchFamily="49" charset="0"/>
                <a:ea typeface="Roboto Mono"/>
                <a:cs typeface="Roboto Mono"/>
                <a:sym typeface="Roboto Mono"/>
              </a:rPr>
              <a:t> </a:t>
            </a:r>
            <a:r>
              <a:rPr lang="en" sz="2700" dirty="0">
                <a:solidFill>
                  <a:srgbClr val="4A86E8"/>
                </a:solidFill>
                <a:highlight>
                  <a:srgbClr val="FCE5CD"/>
                </a:highlight>
                <a:latin typeface="Lucida Console" panose="020B0609040504020204" pitchFamily="49" charset="0"/>
                <a:ea typeface="Roboto Mono"/>
                <a:cs typeface="Roboto Mono"/>
                <a:sym typeface="Roboto Mono"/>
              </a:rPr>
              <a:t>to </a:t>
            </a:r>
            <a:r>
              <a:rPr lang="en" sz="2700" dirty="0">
                <a:solidFill>
                  <a:srgbClr val="C53929"/>
                </a:solidFill>
                <a:highlight>
                  <a:srgbClr val="FCE5CD"/>
                </a:highlight>
                <a:latin typeface="Lucida Console" panose="020B0609040504020204" pitchFamily="49" charset="0"/>
                <a:ea typeface="Roboto Mono"/>
                <a:cs typeface="Roboto Mono"/>
                <a:sym typeface="Roboto Mono"/>
              </a:rPr>
              <a:t>8</a:t>
            </a:r>
            <a:r>
              <a:rPr lang="en" sz="2700" dirty="0">
                <a:solidFill>
                  <a:srgbClr val="999999"/>
                </a:solidFill>
                <a:highlight>
                  <a:srgbClr val="FCE5CD"/>
                </a:highlight>
                <a:latin typeface="Lucida Console" panose="020B0609040504020204" pitchFamily="49" charset="0"/>
                <a:ea typeface="Roboto Mono"/>
                <a:cs typeface="Roboto Mono"/>
                <a:sym typeface="Roboto Mono"/>
              </a:rPr>
              <a:t>) {</a:t>
            </a:r>
            <a:br>
              <a:rPr lang="en" sz="2700" dirty="0">
                <a:solidFill>
                  <a:schemeClr val="dk1"/>
                </a:solidFill>
                <a:highlight>
                  <a:srgbClr val="FCE5CD"/>
                </a:highlight>
                <a:latin typeface="Lucida Console" panose="020B0609040504020204" pitchFamily="49" charset="0"/>
                <a:ea typeface="Roboto Mono"/>
                <a:cs typeface="Roboto Mono"/>
                <a:sym typeface="Roboto Mono"/>
              </a:rPr>
            </a:br>
            <a:r>
              <a:rPr lang="en" sz="2700" dirty="0">
                <a:solidFill>
                  <a:schemeClr val="dk1"/>
                </a:solidFill>
                <a:highlight>
                  <a:srgbClr val="FCE5CD"/>
                </a:highlight>
                <a:latin typeface="Lucida Console" panose="020B0609040504020204" pitchFamily="49" charset="0"/>
                <a:ea typeface="Roboto Mono"/>
                <a:cs typeface="Roboto Mono"/>
                <a:sym typeface="Roboto Mono"/>
              </a:rPr>
              <a:t>    </a:t>
            </a:r>
            <a:r>
              <a:rPr lang="en" sz="2700" dirty="0">
                <a:solidFill>
                  <a:srgbClr val="9900FF"/>
                </a:solidFill>
                <a:highlight>
                  <a:srgbClr val="FCE5CD"/>
                </a:highlight>
                <a:latin typeface="Lucida Console" panose="020B0609040504020204" pitchFamily="49" charset="0"/>
                <a:ea typeface="Roboto Mono"/>
                <a:cs typeface="Roboto Mono"/>
                <a:sym typeface="Roboto Mono"/>
              </a:rPr>
              <a:t>public </a:t>
            </a:r>
            <a:r>
              <a:rPr lang="en" sz="2700" dirty="0">
                <a:solidFill>
                  <a:schemeClr val="dk1"/>
                </a:solidFill>
                <a:highlight>
                  <a:srgbClr val="FCE5CD"/>
                </a:highlight>
                <a:latin typeface="Lucida Console" panose="020B0609040504020204" pitchFamily="49" charset="0"/>
                <a:ea typeface="Roboto Mono"/>
                <a:cs typeface="Roboto Mono"/>
                <a:sym typeface="Roboto Mono"/>
              </a:rPr>
              <a:t>bit = </a:t>
            </a:r>
            <a:r>
              <a:rPr lang="en" sz="2700" dirty="0">
                <a:solidFill>
                  <a:srgbClr val="C53929"/>
                </a:solidFill>
                <a:highlight>
                  <a:srgbClr val="FCE5CD"/>
                </a:highlight>
                <a:latin typeface="Lucida Console" panose="020B0609040504020204" pitchFamily="49" charset="0"/>
                <a:ea typeface="Roboto Mono"/>
                <a:cs typeface="Roboto Mono"/>
                <a:sym typeface="Roboto Mono"/>
              </a:rPr>
              <a:t>1</a:t>
            </a:r>
            <a:r>
              <a:rPr lang="en" sz="2700" dirty="0">
                <a:solidFill>
                  <a:schemeClr val="dk1"/>
                </a:solidFill>
                <a:highlight>
                  <a:srgbClr val="FCE5CD"/>
                </a:highlight>
                <a:latin typeface="Lucida Console" panose="020B0609040504020204" pitchFamily="49" charset="0"/>
                <a:ea typeface="Roboto Mono"/>
                <a:cs typeface="Roboto Mono"/>
                <a:sym typeface="Roboto Mono"/>
              </a:rPr>
              <a:t> </a:t>
            </a:r>
            <a:r>
              <a:rPr lang="en" sz="2700" dirty="0">
                <a:solidFill>
                  <a:srgbClr val="999999"/>
                </a:solidFill>
                <a:highlight>
                  <a:srgbClr val="FCE5CD"/>
                </a:highlight>
                <a:latin typeface="Lucida Console" panose="020B0609040504020204" pitchFamily="49" charset="0"/>
                <a:ea typeface="Roboto Mono"/>
                <a:cs typeface="Roboto Mono"/>
                <a:sym typeface="Roboto Mono"/>
              </a:rPr>
              <a:t>&lt;&lt;</a:t>
            </a:r>
            <a:r>
              <a:rPr lang="en" sz="2700" dirty="0">
                <a:solidFill>
                  <a:schemeClr val="dk1"/>
                </a:solidFill>
                <a:highlight>
                  <a:srgbClr val="FCE5CD"/>
                </a:highlight>
                <a:latin typeface="Lucida Console" panose="020B0609040504020204" pitchFamily="49" charset="0"/>
                <a:ea typeface="Roboto Mono"/>
                <a:cs typeface="Roboto Mono"/>
                <a:sym typeface="Roboto Mono"/>
              </a:rPr>
              <a:t> i</a:t>
            </a:r>
            <a:br>
              <a:rPr lang="en" sz="2700" dirty="0">
                <a:solidFill>
                  <a:schemeClr val="dk1"/>
                </a:solidFill>
                <a:highlight>
                  <a:srgbClr val="FCE5CD"/>
                </a:highlight>
                <a:latin typeface="Lucida Console" panose="020B0609040504020204" pitchFamily="49" charset="0"/>
                <a:ea typeface="Roboto Mono"/>
                <a:cs typeface="Roboto Mono"/>
                <a:sym typeface="Roboto Mono"/>
              </a:rPr>
            </a:br>
            <a:r>
              <a:rPr lang="en" sz="2700" dirty="0">
                <a:solidFill>
                  <a:schemeClr val="dk1"/>
                </a:solidFill>
                <a:highlight>
                  <a:srgbClr val="FCE5CD"/>
                </a:highlight>
                <a:latin typeface="Lucida Console" panose="020B0609040504020204" pitchFamily="49" charset="0"/>
                <a:ea typeface="Roboto Mono"/>
                <a:cs typeface="Roboto Mono"/>
                <a:sym typeface="Roboto Mono"/>
              </a:rPr>
              <a:t>    state </a:t>
            </a:r>
            <a:r>
              <a:rPr lang="en" sz="2700" dirty="0">
                <a:solidFill>
                  <a:srgbClr val="999999"/>
                </a:solidFill>
                <a:highlight>
                  <a:srgbClr val="FCE5CD"/>
                </a:highlight>
                <a:latin typeface="Lucida Console" panose="020B0609040504020204" pitchFamily="49" charset="0"/>
                <a:ea typeface="Roboto Mono"/>
                <a:cs typeface="Roboto Mono"/>
                <a:sym typeface="Roboto Mono"/>
              </a:rPr>
              <a:t>^=</a:t>
            </a:r>
            <a:r>
              <a:rPr lang="en" sz="2700" dirty="0">
                <a:solidFill>
                  <a:schemeClr val="dk1"/>
                </a:solidFill>
                <a:highlight>
                  <a:srgbClr val="FCE5CD"/>
                </a:highlight>
                <a:latin typeface="Lucida Console" panose="020B0609040504020204" pitchFamily="49" charset="0"/>
                <a:ea typeface="Roboto Mono"/>
                <a:cs typeface="Roboto Mono"/>
                <a:sym typeface="Roboto Mono"/>
              </a:rPr>
              <a:t> </a:t>
            </a:r>
            <a:r>
              <a:rPr lang="en" sz="2700" dirty="0">
                <a:solidFill>
                  <a:srgbClr val="999999"/>
                </a:solidFill>
                <a:highlight>
                  <a:srgbClr val="FCE5CD"/>
                </a:highlight>
                <a:latin typeface="Lucida Console" panose="020B0609040504020204" pitchFamily="49" charset="0"/>
                <a:ea typeface="Roboto Mono"/>
                <a:cs typeface="Roboto Mono"/>
                <a:sym typeface="Roboto Mono"/>
              </a:rPr>
              <a:t>(</a:t>
            </a:r>
            <a:r>
              <a:rPr lang="en" sz="2700" dirty="0">
                <a:solidFill>
                  <a:schemeClr val="dk1"/>
                </a:solidFill>
                <a:highlight>
                  <a:srgbClr val="FCE5CD"/>
                </a:highlight>
                <a:latin typeface="Lucida Console" panose="020B0609040504020204" pitchFamily="49" charset="0"/>
                <a:ea typeface="Roboto Mono"/>
                <a:cs typeface="Roboto Mono"/>
                <a:sym typeface="Roboto Mono"/>
              </a:rPr>
              <a:t>key </a:t>
            </a:r>
            <a:r>
              <a:rPr lang="en" sz="2700" dirty="0">
                <a:solidFill>
                  <a:srgbClr val="999999"/>
                </a:solidFill>
                <a:highlight>
                  <a:srgbClr val="FCE5CD"/>
                </a:highlight>
                <a:latin typeface="Lucida Console" panose="020B0609040504020204" pitchFamily="49" charset="0"/>
                <a:ea typeface="Roboto Mono"/>
                <a:cs typeface="Roboto Mono"/>
                <a:sym typeface="Roboto Mono"/>
              </a:rPr>
              <a:t>&amp;</a:t>
            </a:r>
            <a:r>
              <a:rPr lang="en" sz="2700" dirty="0">
                <a:solidFill>
                  <a:schemeClr val="dk1"/>
                </a:solidFill>
                <a:highlight>
                  <a:srgbClr val="FCE5CD"/>
                </a:highlight>
                <a:latin typeface="Lucida Console" panose="020B0609040504020204" pitchFamily="49" charset="0"/>
                <a:ea typeface="Roboto Mono"/>
                <a:cs typeface="Roboto Mono"/>
                <a:sym typeface="Roboto Mono"/>
              </a:rPr>
              <a:t> bit</a:t>
            </a:r>
            <a:r>
              <a:rPr lang="en" sz="2700" dirty="0">
                <a:solidFill>
                  <a:srgbClr val="999999"/>
                </a:solidFill>
                <a:highlight>
                  <a:srgbClr val="FCE5CD"/>
                </a:highlight>
                <a:latin typeface="Lucida Console" panose="020B0609040504020204" pitchFamily="49" charset="0"/>
                <a:ea typeface="Roboto Mono"/>
                <a:cs typeface="Roboto Mono"/>
                <a:sym typeface="Roboto Mono"/>
              </a:rPr>
              <a:t>)</a:t>
            </a:r>
            <a:br>
              <a:rPr lang="en" sz="2700" dirty="0">
                <a:solidFill>
                  <a:schemeClr val="dk1"/>
                </a:solidFill>
                <a:highlight>
                  <a:srgbClr val="FCE5CD"/>
                </a:highlight>
                <a:latin typeface="Lucida Console" panose="020B0609040504020204" pitchFamily="49" charset="0"/>
                <a:ea typeface="Roboto Mono"/>
                <a:cs typeface="Roboto Mono"/>
                <a:sym typeface="Roboto Mono"/>
              </a:rPr>
            </a:br>
            <a:r>
              <a:rPr lang="en" sz="2700" dirty="0">
                <a:solidFill>
                  <a:srgbClr val="999999"/>
                </a:solidFill>
                <a:highlight>
                  <a:srgbClr val="FCE5CD"/>
                </a:highlight>
                <a:latin typeface="Lucida Console" panose="020B0609040504020204" pitchFamily="49" charset="0"/>
                <a:ea typeface="Roboto Mono"/>
                <a:cs typeface="Roboto Mono"/>
                <a:sym typeface="Roboto Mono"/>
              </a:rPr>
              <a:t>}</a:t>
            </a:r>
            <a:br>
              <a:rPr lang="en" sz="2700" dirty="0">
                <a:solidFill>
                  <a:schemeClr val="dk1"/>
                </a:solidFill>
                <a:highlight>
                  <a:srgbClr val="FCE5CD"/>
                </a:highlight>
                <a:latin typeface="Lucida Console" panose="020B0609040504020204" pitchFamily="49" charset="0"/>
                <a:ea typeface="Roboto Mono"/>
                <a:cs typeface="Roboto Mono"/>
                <a:sym typeface="Roboto Mono"/>
              </a:rPr>
            </a:br>
            <a:r>
              <a:rPr lang="en" sz="2700" dirty="0">
                <a:solidFill>
                  <a:srgbClr val="9900FF"/>
                </a:solidFill>
                <a:latin typeface="Lucida Console" panose="020B0609040504020204" pitchFamily="49" charset="0"/>
                <a:ea typeface="Roboto Mono"/>
                <a:cs typeface="Roboto Mono"/>
                <a:sym typeface="Roboto Mono"/>
              </a:rPr>
              <a:t>public </a:t>
            </a:r>
            <a:r>
              <a:rPr lang="en" sz="2700" dirty="0">
                <a:solidFill>
                  <a:schemeClr val="dk1"/>
                </a:solidFill>
                <a:latin typeface="Lucida Console" panose="020B0609040504020204" pitchFamily="49" charset="0"/>
                <a:ea typeface="Roboto Mono"/>
                <a:cs typeface="Roboto Mono"/>
                <a:sym typeface="Roboto Mono"/>
              </a:rPr>
              <a:t>ciphertext = </a:t>
            </a:r>
            <a:r>
              <a:rPr lang="en" sz="2700" dirty="0">
                <a:solidFill>
                  <a:srgbClr val="4A86E8"/>
                </a:solidFill>
                <a:latin typeface="Lucida Console" panose="020B0609040504020204" pitchFamily="49" charset="0"/>
                <a:ea typeface="Roboto Mono"/>
                <a:cs typeface="Roboto Mono"/>
                <a:sym typeface="Roboto Mono"/>
              </a:rPr>
              <a:t>declassify</a:t>
            </a:r>
            <a:r>
              <a:rPr lang="en" sz="2700" dirty="0">
                <a:solidFill>
                  <a:srgbClr val="999999"/>
                </a:solidFill>
                <a:latin typeface="Lucida Console" panose="020B0609040504020204" pitchFamily="49" charset="0"/>
                <a:ea typeface="Roboto Mono"/>
                <a:cs typeface="Roboto Mono"/>
                <a:sym typeface="Roboto Mono"/>
              </a:rPr>
              <a:t>(</a:t>
            </a:r>
            <a:r>
              <a:rPr lang="en" sz="2700" dirty="0">
                <a:solidFill>
                  <a:schemeClr val="dk1"/>
                </a:solidFill>
                <a:latin typeface="Lucida Console" panose="020B0609040504020204" pitchFamily="49" charset="0"/>
                <a:ea typeface="Roboto Mono"/>
                <a:cs typeface="Roboto Mono"/>
                <a:sym typeface="Roboto Mono"/>
              </a:rPr>
              <a:t>state</a:t>
            </a:r>
            <a:r>
              <a:rPr lang="en" sz="2700" dirty="0">
                <a:solidFill>
                  <a:srgbClr val="999999"/>
                </a:solidFill>
                <a:latin typeface="Lucida Console" panose="020B0609040504020204" pitchFamily="49" charset="0"/>
                <a:ea typeface="Roboto Mono"/>
                <a:cs typeface="Roboto Mono"/>
                <a:sym typeface="Roboto Mono"/>
              </a:rPr>
              <a:t>)</a:t>
            </a:r>
            <a:endParaRPr sz="2700" dirty="0">
              <a:solidFill>
                <a:srgbClr val="9900FF"/>
              </a:solidFill>
              <a:latin typeface="Lucida Console" panose="020B0609040504020204" pitchFamily="49" charset="0"/>
              <a:ea typeface="Roboto Mono"/>
              <a:cs typeface="Roboto Mono"/>
              <a:sym typeface="Roboto Mono"/>
            </a:endParaRPr>
          </a:p>
          <a:p>
            <a:pPr marL="0" lvl="0" indent="0" algn="l" rtl="0">
              <a:lnSpc>
                <a:spcPct val="95000"/>
              </a:lnSpc>
              <a:spcBef>
                <a:spcPts val="1200"/>
              </a:spcBef>
              <a:spcAft>
                <a:spcPts val="1200"/>
              </a:spcAft>
              <a:buSzPts val="275"/>
              <a:buNone/>
            </a:pPr>
            <a:endParaRPr sz="2700" dirty="0">
              <a:solidFill>
                <a:srgbClr val="9900FF"/>
              </a:solidFill>
              <a:latin typeface="Lucida Console" panose="020B0609040504020204" pitchFamily="49" charset="0"/>
              <a:ea typeface="Roboto Mono"/>
              <a:cs typeface="Roboto Mono"/>
              <a:sym typeface="Roboto Mono"/>
            </a:endParaRPr>
          </a:p>
        </p:txBody>
      </p:sp>
      <p:sp>
        <p:nvSpPr>
          <p:cNvPr id="436" name="Google Shape;436;p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38</a:t>
            </a:fld>
            <a:endParaRPr/>
          </a:p>
        </p:txBody>
      </p:sp>
      <p:sp>
        <p:nvSpPr>
          <p:cNvPr id="437" name="Google Shape;437;p49"/>
          <p:cNvSpPr/>
          <p:nvPr/>
        </p:nvSpPr>
        <p:spPr>
          <a:xfrm>
            <a:off x="6466525" y="1729000"/>
            <a:ext cx="1570800" cy="3936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t>Skipped</a:t>
            </a:r>
            <a:endParaRPr sz="2500"/>
          </a:p>
        </p:txBody>
      </p:sp>
      <p:sp>
        <p:nvSpPr>
          <p:cNvPr id="438" name="Google Shape;438;p49"/>
          <p:cNvSpPr/>
          <p:nvPr/>
        </p:nvSpPr>
        <p:spPr>
          <a:xfrm>
            <a:off x="6665925" y="4074125"/>
            <a:ext cx="1998300" cy="318000"/>
          </a:xfrm>
          <a:prstGeom prst="wedgeRectCallout">
            <a:avLst>
              <a:gd name="adj1" fmla="val -20925"/>
              <a:gd name="adj2" fmla="val -61124"/>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t>Unencrypted</a:t>
            </a:r>
            <a:endParaRPr sz="2500"/>
          </a:p>
        </p:txBody>
      </p:sp>
      <p:pic>
        <p:nvPicPr>
          <p:cNvPr id="439" name="Google Shape;439;p49"/>
          <p:cNvPicPr preferRelativeResize="0"/>
          <p:nvPr/>
        </p:nvPicPr>
        <p:blipFill rotWithShape="1">
          <a:blip r:embed="rId3">
            <a:alphaModFix/>
          </a:blip>
          <a:srcRect b="50985"/>
          <a:stretch/>
        </p:blipFill>
        <p:spPr>
          <a:xfrm>
            <a:off x="2643500" y="4258504"/>
            <a:ext cx="930700" cy="885000"/>
          </a:xfrm>
          <a:prstGeom prst="rect">
            <a:avLst/>
          </a:prstGeom>
          <a:noFill/>
          <a:ln>
            <a:noFill/>
          </a:ln>
        </p:spPr>
      </p:pic>
      <p:pic>
        <p:nvPicPr>
          <p:cNvPr id="440" name="Google Shape;440;p49"/>
          <p:cNvPicPr preferRelativeResize="0"/>
          <p:nvPr/>
        </p:nvPicPr>
        <p:blipFill rotWithShape="1">
          <a:blip r:embed="rId4">
            <a:alphaModFix/>
          </a:blip>
          <a:srcRect b="31721"/>
          <a:stretch/>
        </p:blipFill>
        <p:spPr>
          <a:xfrm>
            <a:off x="6936394" y="2266200"/>
            <a:ext cx="631050" cy="5131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50"/>
          <p:cNvSpPr/>
          <p:nvPr/>
        </p:nvSpPr>
        <p:spPr>
          <a:xfrm rot="10800000" flipH="1">
            <a:off x="3579575" y="1084300"/>
            <a:ext cx="2002050" cy="368075"/>
          </a:xfrm>
          <a:custGeom>
            <a:avLst/>
            <a:gdLst/>
            <a:ahLst/>
            <a:cxnLst/>
            <a:rect l="l" t="t" r="r" b="b"/>
            <a:pathLst>
              <a:path w="80082" h="14723" extrusionOk="0">
                <a:moveTo>
                  <a:pt x="80082" y="0"/>
                </a:moveTo>
                <a:cubicBezTo>
                  <a:pt x="73581" y="2448"/>
                  <a:pt x="54421" y="14379"/>
                  <a:pt x="41074" y="14685"/>
                </a:cubicBezTo>
                <a:cubicBezTo>
                  <a:pt x="27727" y="14991"/>
                  <a:pt x="6846" y="3978"/>
                  <a:pt x="0" y="1836"/>
                </a:cubicBezTo>
              </a:path>
            </a:pathLst>
          </a:custGeom>
          <a:noFill/>
          <a:ln w="28575" cap="flat" cmpd="sng">
            <a:solidFill>
              <a:schemeClr val="dk2"/>
            </a:solidFill>
            <a:prstDash val="solid"/>
            <a:round/>
            <a:headEnd type="none" w="med" len="med"/>
            <a:tailEnd type="triangle" w="med" len="med"/>
          </a:ln>
        </p:spPr>
      </p:sp>
      <p:sp>
        <p:nvSpPr>
          <p:cNvPr id="446" name="Google Shape;446;p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Flow of Values</a:t>
            </a:r>
            <a:endParaRPr/>
          </a:p>
        </p:txBody>
      </p:sp>
      <p:sp>
        <p:nvSpPr>
          <p:cNvPr id="447" name="Google Shape;447;p5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39</a:t>
            </a:fld>
            <a:endParaRPr/>
          </a:p>
        </p:txBody>
      </p:sp>
      <p:sp>
        <p:nvSpPr>
          <p:cNvPr id="448" name="Google Shape;448;p50"/>
          <p:cNvSpPr/>
          <p:nvPr/>
        </p:nvSpPr>
        <p:spPr>
          <a:xfrm>
            <a:off x="3579575" y="1617700"/>
            <a:ext cx="2002050" cy="368075"/>
          </a:xfrm>
          <a:custGeom>
            <a:avLst/>
            <a:gdLst/>
            <a:ahLst/>
            <a:cxnLst/>
            <a:rect l="l" t="t" r="r" b="b"/>
            <a:pathLst>
              <a:path w="80082" h="14723" extrusionOk="0">
                <a:moveTo>
                  <a:pt x="80082" y="0"/>
                </a:moveTo>
                <a:cubicBezTo>
                  <a:pt x="73581" y="2448"/>
                  <a:pt x="54421" y="14379"/>
                  <a:pt x="41074" y="14685"/>
                </a:cubicBezTo>
                <a:cubicBezTo>
                  <a:pt x="27727" y="14991"/>
                  <a:pt x="6846" y="3978"/>
                  <a:pt x="0" y="1836"/>
                </a:cubicBezTo>
              </a:path>
            </a:pathLst>
          </a:custGeom>
          <a:noFill/>
          <a:ln w="28575" cap="flat" cmpd="sng">
            <a:solidFill>
              <a:schemeClr val="dk2"/>
            </a:solidFill>
            <a:prstDash val="solid"/>
            <a:round/>
            <a:headEnd type="none" w="med" len="med"/>
            <a:tailEnd type="triangle" w="med" len="med"/>
          </a:ln>
        </p:spPr>
      </p:sp>
      <p:sp>
        <p:nvSpPr>
          <p:cNvPr id="449" name="Google Shape;449;p50"/>
          <p:cNvSpPr/>
          <p:nvPr/>
        </p:nvSpPr>
        <p:spPr>
          <a:xfrm>
            <a:off x="4255950" y="1663675"/>
            <a:ext cx="662100" cy="662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50" name="Google Shape;450;p50"/>
          <p:cNvPicPr preferRelativeResize="0"/>
          <p:nvPr/>
        </p:nvPicPr>
        <p:blipFill rotWithShape="1">
          <a:blip r:embed="rId3">
            <a:alphaModFix/>
          </a:blip>
          <a:srcRect b="31721"/>
          <a:stretch/>
        </p:blipFill>
        <p:spPr>
          <a:xfrm>
            <a:off x="4267719" y="1738175"/>
            <a:ext cx="631050" cy="513100"/>
          </a:xfrm>
          <a:prstGeom prst="rect">
            <a:avLst/>
          </a:prstGeom>
          <a:noFill/>
          <a:ln>
            <a:noFill/>
          </a:ln>
        </p:spPr>
      </p:pic>
      <p:sp>
        <p:nvSpPr>
          <p:cNvPr id="451" name="Google Shape;451;p50"/>
          <p:cNvSpPr/>
          <p:nvPr/>
        </p:nvSpPr>
        <p:spPr>
          <a:xfrm>
            <a:off x="3064300" y="338250"/>
            <a:ext cx="2939400" cy="3936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t>Speculative declassify</a:t>
            </a:r>
            <a:endParaRPr sz="2200"/>
          </a:p>
        </p:txBody>
      </p:sp>
      <p:cxnSp>
        <p:nvCxnSpPr>
          <p:cNvPr id="452" name="Google Shape;452;p50"/>
          <p:cNvCxnSpPr/>
          <p:nvPr/>
        </p:nvCxnSpPr>
        <p:spPr>
          <a:xfrm>
            <a:off x="4242125" y="1804825"/>
            <a:ext cx="687900" cy="397200"/>
          </a:xfrm>
          <a:prstGeom prst="straightConnector1">
            <a:avLst/>
          </a:prstGeom>
          <a:noFill/>
          <a:ln w="76200" cap="flat" cmpd="sng">
            <a:solidFill>
              <a:srgbClr val="FF9900"/>
            </a:solidFill>
            <a:prstDash val="solid"/>
            <a:round/>
            <a:headEnd type="none" w="med" len="med"/>
            <a:tailEnd type="none" w="med" len="med"/>
          </a:ln>
        </p:spPr>
      </p:cxnSp>
      <p:sp>
        <p:nvSpPr>
          <p:cNvPr id="453" name="Google Shape;453;p50"/>
          <p:cNvSpPr/>
          <p:nvPr/>
        </p:nvSpPr>
        <p:spPr>
          <a:xfrm>
            <a:off x="4138025" y="2293375"/>
            <a:ext cx="792000" cy="3936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t>SLH</a:t>
            </a:r>
            <a:endParaRPr sz="2200"/>
          </a:p>
        </p:txBody>
      </p:sp>
      <p:sp>
        <p:nvSpPr>
          <p:cNvPr id="454" name="Google Shape;454;p50"/>
          <p:cNvSpPr txBox="1"/>
          <p:nvPr/>
        </p:nvSpPr>
        <p:spPr>
          <a:xfrm>
            <a:off x="4138025" y="711300"/>
            <a:ext cx="15843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000" b="1">
                <a:solidFill>
                  <a:srgbClr val="BDC1C6"/>
                </a:solidFill>
              </a:rPr>
              <a:t>🕑</a:t>
            </a:r>
            <a:endParaRPr sz="4200"/>
          </a:p>
        </p:txBody>
      </p:sp>
      <p:cxnSp>
        <p:nvCxnSpPr>
          <p:cNvPr id="455" name="Google Shape;455;p50"/>
          <p:cNvCxnSpPr/>
          <p:nvPr/>
        </p:nvCxnSpPr>
        <p:spPr>
          <a:xfrm>
            <a:off x="2301000" y="1730800"/>
            <a:ext cx="1454700" cy="2409000"/>
          </a:xfrm>
          <a:prstGeom prst="straightConnector1">
            <a:avLst/>
          </a:prstGeom>
          <a:noFill/>
          <a:ln w="38100" cap="flat" cmpd="sng">
            <a:solidFill>
              <a:schemeClr val="dk2"/>
            </a:solidFill>
            <a:prstDash val="solid"/>
            <a:round/>
            <a:headEnd type="none" w="med" len="med"/>
            <a:tailEnd type="triangle" w="med" len="med"/>
          </a:ln>
        </p:spPr>
      </p:cxnSp>
      <p:sp>
        <p:nvSpPr>
          <p:cNvPr id="456" name="Google Shape;456;p50"/>
          <p:cNvSpPr/>
          <p:nvPr/>
        </p:nvSpPr>
        <p:spPr>
          <a:xfrm>
            <a:off x="6958949" y="2208650"/>
            <a:ext cx="2062200" cy="3936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t>Constant Time</a:t>
            </a:r>
            <a:endParaRPr sz="2200"/>
          </a:p>
        </p:txBody>
      </p:sp>
      <p:sp>
        <p:nvSpPr>
          <p:cNvPr id="457" name="Google Shape;457;p50"/>
          <p:cNvSpPr txBox="1"/>
          <p:nvPr/>
        </p:nvSpPr>
        <p:spPr>
          <a:xfrm>
            <a:off x="3244650" y="4200700"/>
            <a:ext cx="2654700" cy="615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200"/>
              </a:spcAft>
              <a:buNone/>
            </a:pPr>
            <a:r>
              <a:rPr lang="en" sz="2800">
                <a:solidFill>
                  <a:schemeClr val="dk2"/>
                </a:solidFill>
              </a:rPr>
              <a:t>Outside World</a:t>
            </a:r>
            <a:endParaRPr/>
          </a:p>
        </p:txBody>
      </p:sp>
      <p:cxnSp>
        <p:nvCxnSpPr>
          <p:cNvPr id="458" name="Google Shape;458;p50"/>
          <p:cNvCxnSpPr/>
          <p:nvPr/>
        </p:nvCxnSpPr>
        <p:spPr>
          <a:xfrm flipH="1">
            <a:off x="5425200" y="1730800"/>
            <a:ext cx="1454700" cy="2409000"/>
          </a:xfrm>
          <a:prstGeom prst="straightConnector1">
            <a:avLst/>
          </a:prstGeom>
          <a:noFill/>
          <a:ln w="38100" cap="flat" cmpd="sng">
            <a:solidFill>
              <a:schemeClr val="dk2"/>
            </a:solidFill>
            <a:prstDash val="solid"/>
            <a:round/>
            <a:headEnd type="none" w="med" len="med"/>
            <a:tailEnd type="triangle" w="med" len="med"/>
          </a:ln>
        </p:spPr>
      </p:cxnSp>
      <p:sp>
        <p:nvSpPr>
          <p:cNvPr id="459" name="Google Shape;459;p50"/>
          <p:cNvSpPr/>
          <p:nvPr/>
        </p:nvSpPr>
        <p:spPr>
          <a:xfrm>
            <a:off x="5694050" y="2571750"/>
            <a:ext cx="1033200" cy="535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chemeClr val="lt1"/>
              </a:highlight>
            </a:endParaRPr>
          </a:p>
        </p:txBody>
      </p:sp>
      <p:cxnSp>
        <p:nvCxnSpPr>
          <p:cNvPr id="460" name="Google Shape;460;p50"/>
          <p:cNvCxnSpPr/>
          <p:nvPr/>
        </p:nvCxnSpPr>
        <p:spPr>
          <a:xfrm>
            <a:off x="5899350" y="2640775"/>
            <a:ext cx="687900" cy="397200"/>
          </a:xfrm>
          <a:prstGeom prst="straightConnector1">
            <a:avLst/>
          </a:prstGeom>
          <a:noFill/>
          <a:ln w="76200" cap="flat" cmpd="sng">
            <a:solidFill>
              <a:srgbClr val="FF9900"/>
            </a:solidFill>
            <a:prstDash val="solid"/>
            <a:round/>
            <a:headEnd type="none" w="med" len="med"/>
            <a:tailEnd type="none" w="med" len="med"/>
          </a:ln>
        </p:spPr>
      </p:cxnSp>
      <p:sp>
        <p:nvSpPr>
          <p:cNvPr id="461" name="Google Shape;461;p50"/>
          <p:cNvSpPr txBox="1">
            <a:spLocks noGrp="1"/>
          </p:cNvSpPr>
          <p:nvPr>
            <p:ph type="body" idx="1"/>
          </p:nvPr>
        </p:nvSpPr>
        <p:spPr>
          <a:xfrm>
            <a:off x="311700" y="1152475"/>
            <a:ext cx="3360300" cy="572700"/>
          </a:xfrm>
          <a:prstGeom prst="rect">
            <a:avLst/>
          </a:prstGeom>
        </p:spPr>
        <p:txBody>
          <a:bodyPr spcFirstLastPara="1" wrap="square" lIns="91425" tIns="91425" rIns="91425" bIns="91425" anchor="t" anchorCtr="0">
            <a:noAutofit/>
          </a:bodyPr>
          <a:lstStyle/>
          <a:p>
            <a:pPr marL="0" lvl="0" indent="0" algn="ctr" rtl="0">
              <a:lnSpc>
                <a:spcPct val="95000"/>
              </a:lnSpc>
              <a:spcBef>
                <a:spcPts val="0"/>
              </a:spcBef>
              <a:spcAft>
                <a:spcPts val="1200"/>
              </a:spcAft>
              <a:buSzPts val="523"/>
              <a:buNone/>
            </a:pPr>
            <a:r>
              <a:rPr lang="en" sz="2530"/>
              <a:t>Public-Typed Values</a:t>
            </a:r>
            <a:endParaRPr sz="2530"/>
          </a:p>
        </p:txBody>
      </p:sp>
      <p:sp>
        <p:nvSpPr>
          <p:cNvPr id="462" name="Google Shape;462;p50"/>
          <p:cNvSpPr txBox="1">
            <a:spLocks noGrp="1"/>
          </p:cNvSpPr>
          <p:nvPr>
            <p:ph type="body" idx="2"/>
          </p:nvPr>
        </p:nvSpPr>
        <p:spPr>
          <a:xfrm>
            <a:off x="5596300" y="1152475"/>
            <a:ext cx="32361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2530" dirty="0"/>
              <a:t>Secret-Typed Values</a:t>
            </a:r>
            <a:endParaRPr sz="253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Motivating Example</a:t>
            </a:r>
            <a:endParaRPr/>
          </a:p>
        </p:txBody>
      </p:sp>
      <p:sp>
        <p:nvSpPr>
          <p:cNvPr id="88" name="Google Shape;88;p16"/>
          <p:cNvSpPr txBox="1">
            <a:spLocks noGrp="1"/>
          </p:cNvSpPr>
          <p:nvPr>
            <p:ph type="body" idx="1"/>
          </p:nvPr>
        </p:nvSpPr>
        <p:spPr>
          <a:xfrm>
            <a:off x="311700" y="1152475"/>
            <a:ext cx="8520600" cy="3416400"/>
          </a:xfrm>
          <a:prstGeom prst="rect">
            <a:avLst/>
          </a:prstGeom>
          <a:ln>
            <a:noFill/>
          </a:ln>
        </p:spPr>
        <p:txBody>
          <a:bodyPr spcFirstLastPara="1" wrap="square" lIns="91425" tIns="91425" rIns="91425" bIns="91425" anchor="t" anchorCtr="0">
            <a:noAutofit/>
          </a:bodyPr>
          <a:lstStyle/>
          <a:p>
            <a:pPr marL="0" lvl="0" indent="0" algn="l" rtl="0">
              <a:lnSpc>
                <a:spcPct val="95000"/>
              </a:lnSpc>
              <a:spcBef>
                <a:spcPts val="0"/>
              </a:spcBef>
              <a:spcAft>
                <a:spcPts val="1200"/>
              </a:spcAft>
              <a:buClr>
                <a:schemeClr val="dk1"/>
              </a:buClr>
              <a:buSzPts val="275"/>
              <a:buFont typeface="Arial"/>
              <a:buNone/>
            </a:pPr>
            <a:r>
              <a:rPr lang="en" sz="2700" dirty="0">
                <a:solidFill>
                  <a:schemeClr val="dk1"/>
                </a:solidFill>
                <a:latin typeface="Lucida Console" panose="020B0609040504020204" pitchFamily="49" charset="0"/>
                <a:ea typeface="Roboto Mono"/>
                <a:cs typeface="Courier New" panose="02070309020205020404" pitchFamily="49" charset="0"/>
                <a:sym typeface="Roboto Mono"/>
              </a:rPr>
              <a:t>key = ...</a:t>
            </a:r>
            <a:br>
              <a:rPr lang="en" sz="2700" dirty="0">
                <a:solidFill>
                  <a:schemeClr val="dk1"/>
                </a:solidFill>
                <a:latin typeface="Lucida Console" panose="020B0609040504020204" pitchFamily="49" charset="0"/>
                <a:ea typeface="Roboto Mono"/>
                <a:cs typeface="Courier New" panose="02070309020205020404" pitchFamily="49" charset="0"/>
                <a:sym typeface="Roboto Mono"/>
              </a:rPr>
            </a:br>
            <a:r>
              <a:rPr lang="en" sz="2700" dirty="0">
                <a:solidFill>
                  <a:schemeClr val="dk1"/>
                </a:solidFill>
                <a:latin typeface="Lucida Console" panose="020B0609040504020204" pitchFamily="49" charset="0"/>
                <a:ea typeface="Roboto Mono"/>
                <a:cs typeface="Courier New" panose="02070309020205020404" pitchFamily="49" charset="0"/>
                <a:sym typeface="Roboto Mono"/>
              </a:rPr>
              <a:t>state </a:t>
            </a:r>
            <a:r>
              <a:rPr lang="en" sz="2700" dirty="0">
                <a:solidFill>
                  <a:srgbClr val="999999"/>
                </a:solidFill>
                <a:latin typeface="Lucida Console" panose="020B0609040504020204" pitchFamily="49" charset="0"/>
                <a:ea typeface="Roboto Mono"/>
                <a:cs typeface="Courier New" panose="02070309020205020404" pitchFamily="49" charset="0"/>
                <a:sym typeface="Roboto Mono"/>
              </a:rPr>
              <a:t>=</a:t>
            </a:r>
            <a:r>
              <a:rPr lang="en" sz="2700" dirty="0">
                <a:solidFill>
                  <a:schemeClr val="dk1"/>
                </a:solidFill>
                <a:latin typeface="Lucida Console" panose="020B0609040504020204" pitchFamily="49" charset="0"/>
                <a:ea typeface="Roboto Mono"/>
                <a:cs typeface="Courier New" panose="02070309020205020404" pitchFamily="49" charset="0"/>
                <a:sym typeface="Roboto Mono"/>
              </a:rPr>
              <a:t> message</a:t>
            </a:r>
            <a:br>
              <a:rPr lang="en" sz="2700" dirty="0">
                <a:solidFill>
                  <a:schemeClr val="dk1"/>
                </a:solidFill>
                <a:latin typeface="Lucida Console" panose="020B0609040504020204" pitchFamily="49" charset="0"/>
                <a:ea typeface="Roboto Mono"/>
                <a:cs typeface="Courier New" panose="02070309020205020404" pitchFamily="49" charset="0"/>
                <a:sym typeface="Roboto Mono"/>
              </a:rPr>
            </a:br>
            <a:r>
              <a:rPr lang="en" sz="2700" dirty="0">
                <a:solidFill>
                  <a:srgbClr val="4A86E8"/>
                </a:solidFill>
                <a:latin typeface="Lucida Console" panose="020B0609040504020204" pitchFamily="49" charset="0"/>
                <a:ea typeface="Roboto Mono"/>
                <a:cs typeface="Courier New" panose="02070309020205020404" pitchFamily="49" charset="0"/>
                <a:sym typeface="Roboto Mono"/>
              </a:rPr>
              <a:t>for </a:t>
            </a:r>
            <a:r>
              <a:rPr lang="en" sz="2700" dirty="0">
                <a:solidFill>
                  <a:srgbClr val="999999"/>
                </a:solidFill>
                <a:latin typeface="Lucida Console" panose="020B0609040504020204" pitchFamily="49" charset="0"/>
                <a:ea typeface="Roboto Mono"/>
                <a:cs typeface="Courier New" panose="02070309020205020404" pitchFamily="49" charset="0"/>
                <a:sym typeface="Roboto Mono"/>
              </a:rPr>
              <a:t>(</a:t>
            </a:r>
            <a:r>
              <a:rPr lang="en" sz="2700" dirty="0">
                <a:solidFill>
                  <a:schemeClr val="dk1"/>
                </a:solidFill>
                <a:latin typeface="Lucida Console" panose="020B0609040504020204" pitchFamily="49" charset="0"/>
                <a:ea typeface="Roboto Mono"/>
                <a:cs typeface="Courier New" panose="02070309020205020404" pitchFamily="49" charset="0"/>
                <a:sym typeface="Roboto Mono"/>
              </a:rPr>
              <a:t>i </a:t>
            </a:r>
            <a:r>
              <a:rPr lang="en" sz="2700" dirty="0">
                <a:solidFill>
                  <a:srgbClr val="4A86E8"/>
                </a:solidFill>
                <a:latin typeface="Lucida Console" panose="020B0609040504020204" pitchFamily="49" charset="0"/>
                <a:ea typeface="Roboto Mono"/>
                <a:cs typeface="Courier New" panose="02070309020205020404" pitchFamily="49" charset="0"/>
                <a:sym typeface="Roboto Mono"/>
              </a:rPr>
              <a:t>from </a:t>
            </a:r>
            <a:r>
              <a:rPr lang="en" sz="2700" dirty="0">
                <a:solidFill>
                  <a:srgbClr val="C53929"/>
                </a:solidFill>
                <a:latin typeface="Lucida Console" panose="020B0609040504020204" pitchFamily="49" charset="0"/>
                <a:ea typeface="Roboto Mono"/>
                <a:cs typeface="Courier New" panose="02070309020205020404" pitchFamily="49" charset="0"/>
                <a:sym typeface="Roboto Mono"/>
              </a:rPr>
              <a:t>0</a:t>
            </a:r>
            <a:r>
              <a:rPr lang="en" sz="2700" dirty="0">
                <a:solidFill>
                  <a:schemeClr val="dk1"/>
                </a:solidFill>
                <a:latin typeface="Lucida Console" panose="020B0609040504020204" pitchFamily="49" charset="0"/>
                <a:ea typeface="Roboto Mono"/>
                <a:cs typeface="Courier New" panose="02070309020205020404" pitchFamily="49" charset="0"/>
                <a:sym typeface="Roboto Mono"/>
              </a:rPr>
              <a:t> </a:t>
            </a:r>
            <a:r>
              <a:rPr lang="en" sz="2700" dirty="0">
                <a:solidFill>
                  <a:srgbClr val="4A86E8"/>
                </a:solidFill>
                <a:latin typeface="Lucida Console" panose="020B0609040504020204" pitchFamily="49" charset="0"/>
                <a:ea typeface="Roboto Mono"/>
                <a:cs typeface="Courier New" panose="02070309020205020404" pitchFamily="49" charset="0"/>
                <a:sym typeface="Roboto Mono"/>
              </a:rPr>
              <a:t>to </a:t>
            </a:r>
            <a:r>
              <a:rPr lang="en" sz="2700" dirty="0">
                <a:solidFill>
                  <a:srgbClr val="C53929"/>
                </a:solidFill>
                <a:latin typeface="Lucida Console" panose="020B0609040504020204" pitchFamily="49" charset="0"/>
                <a:ea typeface="Roboto Mono"/>
                <a:cs typeface="Courier New" panose="02070309020205020404" pitchFamily="49" charset="0"/>
                <a:sym typeface="Roboto Mono"/>
              </a:rPr>
              <a:t>8</a:t>
            </a:r>
            <a:r>
              <a:rPr lang="en" sz="2700" dirty="0">
                <a:solidFill>
                  <a:srgbClr val="999999"/>
                </a:solidFill>
                <a:latin typeface="Lucida Console" panose="020B0609040504020204" pitchFamily="49" charset="0"/>
                <a:ea typeface="Roboto Mono"/>
                <a:cs typeface="Courier New" panose="02070309020205020404" pitchFamily="49" charset="0"/>
                <a:sym typeface="Roboto Mono"/>
              </a:rPr>
              <a:t>) {</a:t>
            </a:r>
            <a:br>
              <a:rPr lang="en" sz="2700" dirty="0">
                <a:solidFill>
                  <a:schemeClr val="dk1"/>
                </a:solidFill>
                <a:latin typeface="Lucida Console" panose="020B0609040504020204" pitchFamily="49" charset="0"/>
                <a:ea typeface="Roboto Mono"/>
                <a:cs typeface="Courier New" panose="02070309020205020404" pitchFamily="49" charset="0"/>
                <a:sym typeface="Roboto Mono"/>
              </a:rPr>
            </a:br>
            <a:r>
              <a:rPr lang="en" sz="2700" dirty="0">
                <a:solidFill>
                  <a:schemeClr val="dk1"/>
                </a:solidFill>
                <a:latin typeface="Lucida Console" panose="020B0609040504020204" pitchFamily="49" charset="0"/>
                <a:ea typeface="Roboto Mono"/>
                <a:cs typeface="Courier New" panose="02070309020205020404" pitchFamily="49" charset="0"/>
                <a:sym typeface="Roboto Mono"/>
              </a:rPr>
              <a:t>    bit = </a:t>
            </a:r>
            <a:r>
              <a:rPr lang="en" sz="2700" dirty="0">
                <a:solidFill>
                  <a:srgbClr val="C53929"/>
                </a:solidFill>
                <a:latin typeface="Lucida Console" panose="020B0609040504020204" pitchFamily="49" charset="0"/>
                <a:ea typeface="Roboto Mono"/>
                <a:cs typeface="Courier New" panose="02070309020205020404" pitchFamily="49" charset="0"/>
                <a:sym typeface="Roboto Mono"/>
              </a:rPr>
              <a:t>1</a:t>
            </a:r>
            <a:r>
              <a:rPr lang="en" sz="2700" dirty="0">
                <a:solidFill>
                  <a:schemeClr val="dk1"/>
                </a:solidFill>
                <a:latin typeface="Lucida Console" panose="020B0609040504020204" pitchFamily="49" charset="0"/>
                <a:ea typeface="Roboto Mono"/>
                <a:cs typeface="Courier New" panose="02070309020205020404" pitchFamily="49" charset="0"/>
                <a:sym typeface="Roboto Mono"/>
              </a:rPr>
              <a:t> </a:t>
            </a:r>
            <a:r>
              <a:rPr lang="en" sz="2700" dirty="0">
                <a:solidFill>
                  <a:srgbClr val="999999"/>
                </a:solidFill>
                <a:latin typeface="Lucida Console" panose="020B0609040504020204" pitchFamily="49" charset="0"/>
                <a:ea typeface="Roboto Mono"/>
                <a:cs typeface="Courier New" panose="02070309020205020404" pitchFamily="49" charset="0"/>
                <a:sym typeface="Roboto Mono"/>
              </a:rPr>
              <a:t>&lt;&lt;</a:t>
            </a:r>
            <a:r>
              <a:rPr lang="en" sz="2700" dirty="0">
                <a:solidFill>
                  <a:schemeClr val="dk1"/>
                </a:solidFill>
                <a:latin typeface="Lucida Console" panose="020B0609040504020204" pitchFamily="49" charset="0"/>
                <a:ea typeface="Roboto Mono"/>
                <a:cs typeface="Courier New" panose="02070309020205020404" pitchFamily="49" charset="0"/>
                <a:sym typeface="Roboto Mono"/>
              </a:rPr>
              <a:t> i</a:t>
            </a:r>
            <a:br>
              <a:rPr lang="en" sz="2700" dirty="0">
                <a:solidFill>
                  <a:schemeClr val="dk1"/>
                </a:solidFill>
                <a:latin typeface="Lucida Console" panose="020B0609040504020204" pitchFamily="49" charset="0"/>
                <a:ea typeface="Roboto Mono"/>
                <a:cs typeface="Courier New" panose="02070309020205020404" pitchFamily="49" charset="0"/>
                <a:sym typeface="Roboto Mono"/>
              </a:rPr>
            </a:br>
            <a:r>
              <a:rPr lang="en" sz="2700" dirty="0">
                <a:solidFill>
                  <a:schemeClr val="dk1"/>
                </a:solidFill>
                <a:latin typeface="Lucida Console" panose="020B0609040504020204" pitchFamily="49" charset="0"/>
                <a:ea typeface="Roboto Mono"/>
                <a:cs typeface="Courier New" panose="02070309020205020404" pitchFamily="49" charset="0"/>
                <a:sym typeface="Roboto Mono"/>
              </a:rPr>
              <a:t>    </a:t>
            </a:r>
            <a:r>
              <a:rPr lang="en" sz="2700" dirty="0">
                <a:solidFill>
                  <a:srgbClr val="4A86E8"/>
                </a:solidFill>
                <a:latin typeface="Lucida Console" panose="020B0609040504020204" pitchFamily="49" charset="0"/>
                <a:ea typeface="Roboto Mono"/>
                <a:cs typeface="Courier New" panose="02070309020205020404" pitchFamily="49" charset="0"/>
                <a:sym typeface="Roboto Mono"/>
              </a:rPr>
              <a:t>if</a:t>
            </a:r>
            <a:r>
              <a:rPr lang="en" sz="2700" dirty="0">
                <a:solidFill>
                  <a:schemeClr val="dk1"/>
                </a:solidFill>
                <a:latin typeface="Lucida Console" panose="020B0609040504020204" pitchFamily="49" charset="0"/>
                <a:ea typeface="Roboto Mono"/>
                <a:cs typeface="Courier New" panose="02070309020205020404" pitchFamily="49" charset="0"/>
                <a:sym typeface="Roboto Mono"/>
              </a:rPr>
              <a:t> </a:t>
            </a:r>
            <a:r>
              <a:rPr lang="en" sz="2700" dirty="0">
                <a:solidFill>
                  <a:srgbClr val="999999"/>
                </a:solidFill>
                <a:latin typeface="Lucida Console" panose="020B0609040504020204" pitchFamily="49" charset="0"/>
                <a:ea typeface="Roboto Mono"/>
                <a:cs typeface="Courier New" panose="02070309020205020404" pitchFamily="49" charset="0"/>
                <a:sym typeface="Roboto Mono"/>
              </a:rPr>
              <a:t>(</a:t>
            </a:r>
            <a:r>
              <a:rPr lang="en" sz="2700" dirty="0">
                <a:solidFill>
                  <a:schemeClr val="dk1"/>
                </a:solidFill>
                <a:latin typeface="Lucida Console" panose="020B0609040504020204" pitchFamily="49" charset="0"/>
                <a:ea typeface="Roboto Mono"/>
                <a:cs typeface="Courier New" panose="02070309020205020404" pitchFamily="49" charset="0"/>
                <a:sym typeface="Roboto Mono"/>
              </a:rPr>
              <a:t>key </a:t>
            </a:r>
            <a:r>
              <a:rPr lang="en" sz="2700" dirty="0">
                <a:solidFill>
                  <a:srgbClr val="999999"/>
                </a:solidFill>
                <a:latin typeface="Lucida Console" panose="020B0609040504020204" pitchFamily="49" charset="0"/>
                <a:ea typeface="Roboto Mono"/>
                <a:cs typeface="Courier New" panose="02070309020205020404" pitchFamily="49" charset="0"/>
                <a:sym typeface="Roboto Mono"/>
              </a:rPr>
              <a:t>&amp;</a:t>
            </a:r>
            <a:r>
              <a:rPr lang="en" sz="2700" dirty="0">
                <a:solidFill>
                  <a:schemeClr val="dk1"/>
                </a:solidFill>
                <a:latin typeface="Lucida Console" panose="020B0609040504020204" pitchFamily="49" charset="0"/>
                <a:ea typeface="Roboto Mono"/>
                <a:cs typeface="Courier New" panose="02070309020205020404" pitchFamily="49" charset="0"/>
                <a:sym typeface="Roboto Mono"/>
              </a:rPr>
              <a:t> bit</a:t>
            </a:r>
            <a:r>
              <a:rPr lang="en" sz="2700" dirty="0">
                <a:solidFill>
                  <a:srgbClr val="999999"/>
                </a:solidFill>
                <a:latin typeface="Lucida Console" panose="020B0609040504020204" pitchFamily="49" charset="0"/>
                <a:ea typeface="Roboto Mono"/>
                <a:cs typeface="Courier New" panose="02070309020205020404" pitchFamily="49" charset="0"/>
                <a:sym typeface="Roboto Mono"/>
              </a:rPr>
              <a:t>) { </a:t>
            </a:r>
            <a:r>
              <a:rPr lang="en" sz="2700" dirty="0">
                <a:solidFill>
                  <a:schemeClr val="dk1"/>
                </a:solidFill>
                <a:latin typeface="Lucida Console" panose="020B0609040504020204" pitchFamily="49" charset="0"/>
                <a:ea typeface="Roboto Mono"/>
                <a:cs typeface="Courier New" panose="02070309020205020404" pitchFamily="49" charset="0"/>
                <a:sym typeface="Roboto Mono"/>
              </a:rPr>
              <a:t>state </a:t>
            </a:r>
            <a:r>
              <a:rPr lang="en" sz="2700" dirty="0">
                <a:solidFill>
                  <a:srgbClr val="999999"/>
                </a:solidFill>
                <a:latin typeface="Lucida Console" panose="020B0609040504020204" pitchFamily="49" charset="0"/>
                <a:ea typeface="Roboto Mono"/>
                <a:cs typeface="Courier New" panose="02070309020205020404" pitchFamily="49" charset="0"/>
                <a:sym typeface="Roboto Mono"/>
              </a:rPr>
              <a:t>^= </a:t>
            </a:r>
            <a:r>
              <a:rPr lang="en" sz="2700" dirty="0">
                <a:solidFill>
                  <a:schemeClr val="dk1"/>
                </a:solidFill>
                <a:latin typeface="Lucida Console" panose="020B0609040504020204" pitchFamily="49" charset="0"/>
                <a:ea typeface="Roboto Mono"/>
                <a:cs typeface="Courier New" panose="02070309020205020404" pitchFamily="49" charset="0"/>
                <a:sym typeface="Roboto Mono"/>
              </a:rPr>
              <a:t>bit </a:t>
            </a:r>
            <a:r>
              <a:rPr lang="en" sz="2700" dirty="0">
                <a:solidFill>
                  <a:srgbClr val="999999"/>
                </a:solidFill>
                <a:latin typeface="Lucida Console" panose="020B0609040504020204" pitchFamily="49" charset="0"/>
                <a:ea typeface="Roboto Mono"/>
                <a:cs typeface="Courier New" panose="02070309020205020404" pitchFamily="49" charset="0"/>
                <a:sym typeface="Roboto Mono"/>
              </a:rPr>
              <a:t>}</a:t>
            </a:r>
            <a:br>
              <a:rPr lang="en" sz="2700" dirty="0">
                <a:solidFill>
                  <a:schemeClr val="dk1"/>
                </a:solidFill>
                <a:latin typeface="Lucida Console" panose="020B0609040504020204" pitchFamily="49" charset="0"/>
                <a:ea typeface="Roboto Mono"/>
                <a:cs typeface="Courier New" panose="02070309020205020404" pitchFamily="49" charset="0"/>
                <a:sym typeface="Roboto Mono"/>
              </a:rPr>
            </a:br>
            <a:r>
              <a:rPr lang="en" sz="2700" dirty="0">
                <a:solidFill>
                  <a:srgbClr val="999999"/>
                </a:solidFill>
                <a:latin typeface="Lucida Console" panose="020B0609040504020204" pitchFamily="49" charset="0"/>
                <a:ea typeface="Roboto Mono"/>
                <a:cs typeface="Courier New" panose="02070309020205020404" pitchFamily="49" charset="0"/>
                <a:sym typeface="Roboto Mono"/>
              </a:rPr>
              <a:t>}</a:t>
            </a:r>
            <a:br>
              <a:rPr lang="en" sz="2700" dirty="0">
                <a:solidFill>
                  <a:schemeClr val="dk1"/>
                </a:solidFill>
                <a:highlight>
                  <a:srgbClr val="FCE5CD"/>
                </a:highlight>
                <a:latin typeface="Lucida Console" panose="020B0609040504020204" pitchFamily="49" charset="0"/>
                <a:ea typeface="Roboto Mono"/>
                <a:cs typeface="Courier New" panose="02070309020205020404" pitchFamily="49" charset="0"/>
                <a:sym typeface="Roboto Mono"/>
              </a:rPr>
            </a:br>
            <a:r>
              <a:rPr lang="en" sz="2700" dirty="0">
                <a:solidFill>
                  <a:schemeClr val="bg1"/>
                </a:solidFill>
                <a:latin typeface="Lucida Console" panose="020B0609040504020204" pitchFamily="49" charset="0"/>
                <a:ea typeface="Roboto Mono"/>
                <a:cs typeface="Courier New" panose="02070309020205020404" pitchFamily="49" charset="0"/>
                <a:sym typeface="Roboto Mono"/>
              </a:rPr>
              <a:t>ciphertext = state</a:t>
            </a:r>
            <a:endParaRPr sz="2700" dirty="0">
              <a:solidFill>
                <a:schemeClr val="bg1"/>
              </a:solidFill>
              <a:latin typeface="Lucida Console" panose="020B0609040504020204" pitchFamily="49" charset="0"/>
              <a:ea typeface="Roboto Mono"/>
              <a:cs typeface="Courier New" panose="02070309020205020404" pitchFamily="49" charset="0"/>
              <a:sym typeface="Roboto Mono"/>
            </a:endParaRPr>
          </a:p>
        </p:txBody>
      </p:sp>
      <p:sp>
        <p:nvSpPr>
          <p:cNvPr id="89" name="Google Shape;89;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51"/>
          <p:cNvSpPr/>
          <p:nvPr/>
        </p:nvSpPr>
        <p:spPr>
          <a:xfrm rot="10800000" flipH="1">
            <a:off x="3579575" y="1084300"/>
            <a:ext cx="2002050" cy="368075"/>
          </a:xfrm>
          <a:custGeom>
            <a:avLst/>
            <a:gdLst/>
            <a:ahLst/>
            <a:cxnLst/>
            <a:rect l="l" t="t" r="r" b="b"/>
            <a:pathLst>
              <a:path w="80082" h="14723" extrusionOk="0">
                <a:moveTo>
                  <a:pt x="80082" y="0"/>
                </a:moveTo>
                <a:cubicBezTo>
                  <a:pt x="73581" y="2448"/>
                  <a:pt x="54421" y="14379"/>
                  <a:pt x="41074" y="14685"/>
                </a:cubicBezTo>
                <a:cubicBezTo>
                  <a:pt x="27727" y="14991"/>
                  <a:pt x="6846" y="3978"/>
                  <a:pt x="0" y="1836"/>
                </a:cubicBezTo>
              </a:path>
            </a:pathLst>
          </a:custGeom>
          <a:noFill/>
          <a:ln w="28575" cap="flat" cmpd="sng">
            <a:solidFill>
              <a:schemeClr val="dk2"/>
            </a:solidFill>
            <a:prstDash val="solid"/>
            <a:round/>
            <a:headEnd type="none" w="med" len="med"/>
            <a:tailEnd type="triangle" w="med" len="med"/>
          </a:ln>
        </p:spPr>
      </p:sp>
      <p:sp>
        <p:nvSpPr>
          <p:cNvPr id="468" name="Google Shape;468;p51"/>
          <p:cNvSpPr/>
          <p:nvPr/>
        </p:nvSpPr>
        <p:spPr>
          <a:xfrm rot="10800000" flipH="1">
            <a:off x="3579575" y="1084300"/>
            <a:ext cx="2002050" cy="368075"/>
          </a:xfrm>
          <a:custGeom>
            <a:avLst/>
            <a:gdLst/>
            <a:ahLst/>
            <a:cxnLst/>
            <a:rect l="l" t="t" r="r" b="b"/>
            <a:pathLst>
              <a:path w="80082" h="14723" extrusionOk="0">
                <a:moveTo>
                  <a:pt x="80082" y="0"/>
                </a:moveTo>
                <a:cubicBezTo>
                  <a:pt x="73581" y="2448"/>
                  <a:pt x="54421" y="14379"/>
                  <a:pt x="41074" y="14685"/>
                </a:cubicBezTo>
                <a:cubicBezTo>
                  <a:pt x="27727" y="14991"/>
                  <a:pt x="6846" y="3978"/>
                  <a:pt x="0" y="1836"/>
                </a:cubicBezTo>
              </a:path>
            </a:pathLst>
          </a:custGeom>
          <a:noFill/>
          <a:ln w="28575" cap="flat" cmpd="sng">
            <a:solidFill>
              <a:srgbClr val="00FFFF"/>
            </a:solidFill>
            <a:prstDash val="dash"/>
            <a:round/>
            <a:headEnd type="none" w="med" len="med"/>
            <a:tailEnd type="triangle" w="med" len="med"/>
          </a:ln>
        </p:spPr>
      </p:sp>
      <p:sp>
        <p:nvSpPr>
          <p:cNvPr id="469" name="Google Shape;469;p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Flow of Values</a:t>
            </a:r>
            <a:endParaRPr/>
          </a:p>
        </p:txBody>
      </p:sp>
      <p:sp>
        <p:nvSpPr>
          <p:cNvPr id="470" name="Google Shape;470;p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40</a:t>
            </a:fld>
            <a:endParaRPr/>
          </a:p>
        </p:txBody>
      </p:sp>
      <p:sp>
        <p:nvSpPr>
          <p:cNvPr id="471" name="Google Shape;471;p51"/>
          <p:cNvSpPr/>
          <p:nvPr/>
        </p:nvSpPr>
        <p:spPr>
          <a:xfrm>
            <a:off x="3579575" y="1617700"/>
            <a:ext cx="2002050" cy="368075"/>
          </a:xfrm>
          <a:custGeom>
            <a:avLst/>
            <a:gdLst/>
            <a:ahLst/>
            <a:cxnLst/>
            <a:rect l="l" t="t" r="r" b="b"/>
            <a:pathLst>
              <a:path w="80082" h="14723" extrusionOk="0">
                <a:moveTo>
                  <a:pt x="80082" y="0"/>
                </a:moveTo>
                <a:cubicBezTo>
                  <a:pt x="73581" y="2448"/>
                  <a:pt x="54421" y="14379"/>
                  <a:pt x="41074" y="14685"/>
                </a:cubicBezTo>
                <a:cubicBezTo>
                  <a:pt x="27727" y="14991"/>
                  <a:pt x="6846" y="3978"/>
                  <a:pt x="0" y="1836"/>
                </a:cubicBezTo>
              </a:path>
            </a:pathLst>
          </a:custGeom>
          <a:noFill/>
          <a:ln w="28575" cap="flat" cmpd="sng">
            <a:solidFill>
              <a:schemeClr val="dk2"/>
            </a:solidFill>
            <a:prstDash val="solid"/>
            <a:round/>
            <a:headEnd type="none" w="med" len="med"/>
            <a:tailEnd type="triangle" w="med" len="med"/>
          </a:ln>
        </p:spPr>
      </p:sp>
      <p:sp>
        <p:nvSpPr>
          <p:cNvPr id="472" name="Google Shape;472;p51"/>
          <p:cNvSpPr/>
          <p:nvPr/>
        </p:nvSpPr>
        <p:spPr>
          <a:xfrm>
            <a:off x="4255950" y="1663675"/>
            <a:ext cx="662100" cy="662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3" name="Google Shape;473;p51"/>
          <p:cNvPicPr preferRelativeResize="0"/>
          <p:nvPr/>
        </p:nvPicPr>
        <p:blipFill rotWithShape="1">
          <a:blip r:embed="rId3">
            <a:alphaModFix/>
          </a:blip>
          <a:srcRect b="31721"/>
          <a:stretch/>
        </p:blipFill>
        <p:spPr>
          <a:xfrm>
            <a:off x="4267719" y="1738175"/>
            <a:ext cx="631050" cy="513100"/>
          </a:xfrm>
          <a:prstGeom prst="rect">
            <a:avLst/>
          </a:prstGeom>
          <a:noFill/>
          <a:ln>
            <a:noFill/>
          </a:ln>
        </p:spPr>
      </p:pic>
      <p:sp>
        <p:nvSpPr>
          <p:cNvPr id="474" name="Google Shape;474;p51"/>
          <p:cNvSpPr/>
          <p:nvPr/>
        </p:nvSpPr>
        <p:spPr>
          <a:xfrm>
            <a:off x="3064300" y="338250"/>
            <a:ext cx="2939400" cy="3936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t>Speculative declassify</a:t>
            </a:r>
            <a:endParaRPr sz="2200"/>
          </a:p>
        </p:txBody>
      </p:sp>
      <p:cxnSp>
        <p:nvCxnSpPr>
          <p:cNvPr id="475" name="Google Shape;475;p51"/>
          <p:cNvCxnSpPr/>
          <p:nvPr/>
        </p:nvCxnSpPr>
        <p:spPr>
          <a:xfrm>
            <a:off x="4242125" y="1804825"/>
            <a:ext cx="687900" cy="397200"/>
          </a:xfrm>
          <a:prstGeom prst="straightConnector1">
            <a:avLst/>
          </a:prstGeom>
          <a:noFill/>
          <a:ln w="76200" cap="flat" cmpd="sng">
            <a:solidFill>
              <a:srgbClr val="FF9900"/>
            </a:solidFill>
            <a:prstDash val="solid"/>
            <a:round/>
            <a:headEnd type="none" w="med" len="med"/>
            <a:tailEnd type="none" w="med" len="med"/>
          </a:ln>
        </p:spPr>
      </p:cxnSp>
      <p:sp>
        <p:nvSpPr>
          <p:cNvPr id="476" name="Google Shape;476;p51"/>
          <p:cNvSpPr/>
          <p:nvPr/>
        </p:nvSpPr>
        <p:spPr>
          <a:xfrm>
            <a:off x="4138025" y="2293375"/>
            <a:ext cx="792000" cy="3936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t>SLH</a:t>
            </a:r>
            <a:endParaRPr sz="2200"/>
          </a:p>
        </p:txBody>
      </p:sp>
      <p:sp>
        <p:nvSpPr>
          <p:cNvPr id="477" name="Google Shape;477;p51"/>
          <p:cNvSpPr txBox="1"/>
          <p:nvPr/>
        </p:nvSpPr>
        <p:spPr>
          <a:xfrm>
            <a:off x="4138025" y="711300"/>
            <a:ext cx="15843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000" b="1">
                <a:solidFill>
                  <a:srgbClr val="BDC1C6"/>
                </a:solidFill>
              </a:rPr>
              <a:t>🕑</a:t>
            </a:r>
            <a:endParaRPr sz="4200"/>
          </a:p>
        </p:txBody>
      </p:sp>
      <p:cxnSp>
        <p:nvCxnSpPr>
          <p:cNvPr id="478" name="Google Shape;478;p51"/>
          <p:cNvCxnSpPr/>
          <p:nvPr/>
        </p:nvCxnSpPr>
        <p:spPr>
          <a:xfrm>
            <a:off x="2301000" y="1730800"/>
            <a:ext cx="1454700" cy="2409000"/>
          </a:xfrm>
          <a:prstGeom prst="straightConnector1">
            <a:avLst/>
          </a:prstGeom>
          <a:noFill/>
          <a:ln w="38100" cap="flat" cmpd="sng">
            <a:solidFill>
              <a:schemeClr val="dk2"/>
            </a:solidFill>
            <a:prstDash val="solid"/>
            <a:round/>
            <a:headEnd type="none" w="med" len="med"/>
            <a:tailEnd type="triangle" w="med" len="med"/>
          </a:ln>
        </p:spPr>
      </p:cxnSp>
      <p:sp>
        <p:nvSpPr>
          <p:cNvPr id="479" name="Google Shape;479;p51"/>
          <p:cNvSpPr/>
          <p:nvPr/>
        </p:nvSpPr>
        <p:spPr>
          <a:xfrm>
            <a:off x="6958949" y="2208650"/>
            <a:ext cx="2062200" cy="3936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t>Constant Time</a:t>
            </a:r>
            <a:endParaRPr sz="2200"/>
          </a:p>
        </p:txBody>
      </p:sp>
      <p:sp>
        <p:nvSpPr>
          <p:cNvPr id="480" name="Google Shape;480;p51"/>
          <p:cNvSpPr txBox="1"/>
          <p:nvPr/>
        </p:nvSpPr>
        <p:spPr>
          <a:xfrm>
            <a:off x="3244650" y="4200700"/>
            <a:ext cx="2654700" cy="615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200"/>
              </a:spcAft>
              <a:buNone/>
            </a:pPr>
            <a:r>
              <a:rPr lang="en" sz="2800">
                <a:solidFill>
                  <a:schemeClr val="dk2"/>
                </a:solidFill>
              </a:rPr>
              <a:t>Outside World</a:t>
            </a:r>
            <a:endParaRPr/>
          </a:p>
        </p:txBody>
      </p:sp>
      <p:cxnSp>
        <p:nvCxnSpPr>
          <p:cNvPr id="481" name="Google Shape;481;p51"/>
          <p:cNvCxnSpPr/>
          <p:nvPr/>
        </p:nvCxnSpPr>
        <p:spPr>
          <a:xfrm flipH="1">
            <a:off x="5425200" y="1730800"/>
            <a:ext cx="1454700" cy="2409000"/>
          </a:xfrm>
          <a:prstGeom prst="straightConnector1">
            <a:avLst/>
          </a:prstGeom>
          <a:noFill/>
          <a:ln w="38100" cap="flat" cmpd="sng">
            <a:solidFill>
              <a:schemeClr val="dk2"/>
            </a:solidFill>
            <a:prstDash val="solid"/>
            <a:round/>
            <a:headEnd type="none" w="med" len="med"/>
            <a:tailEnd type="triangle" w="med" len="med"/>
          </a:ln>
        </p:spPr>
      </p:cxnSp>
      <p:sp>
        <p:nvSpPr>
          <p:cNvPr id="482" name="Google Shape;482;p51"/>
          <p:cNvSpPr/>
          <p:nvPr/>
        </p:nvSpPr>
        <p:spPr>
          <a:xfrm>
            <a:off x="5694050" y="2571750"/>
            <a:ext cx="1033200" cy="535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chemeClr val="lt1"/>
              </a:highlight>
            </a:endParaRPr>
          </a:p>
        </p:txBody>
      </p:sp>
      <p:cxnSp>
        <p:nvCxnSpPr>
          <p:cNvPr id="483" name="Google Shape;483;p51"/>
          <p:cNvCxnSpPr/>
          <p:nvPr/>
        </p:nvCxnSpPr>
        <p:spPr>
          <a:xfrm>
            <a:off x="5899350" y="2640775"/>
            <a:ext cx="687900" cy="397200"/>
          </a:xfrm>
          <a:prstGeom prst="straightConnector1">
            <a:avLst/>
          </a:prstGeom>
          <a:noFill/>
          <a:ln w="76200" cap="flat" cmpd="sng">
            <a:solidFill>
              <a:srgbClr val="FF9900"/>
            </a:solidFill>
            <a:prstDash val="solid"/>
            <a:round/>
            <a:headEnd type="none" w="med" len="med"/>
            <a:tailEnd type="none" w="med" len="med"/>
          </a:ln>
        </p:spPr>
      </p:cxnSp>
      <p:cxnSp>
        <p:nvCxnSpPr>
          <p:cNvPr id="484" name="Google Shape;484;p51"/>
          <p:cNvCxnSpPr/>
          <p:nvPr/>
        </p:nvCxnSpPr>
        <p:spPr>
          <a:xfrm>
            <a:off x="2301000" y="1730800"/>
            <a:ext cx="1454700" cy="2409000"/>
          </a:xfrm>
          <a:prstGeom prst="straightConnector1">
            <a:avLst/>
          </a:prstGeom>
          <a:noFill/>
          <a:ln w="38100" cap="flat" cmpd="sng">
            <a:solidFill>
              <a:srgbClr val="00FFFF"/>
            </a:solidFill>
            <a:prstDash val="dash"/>
            <a:round/>
            <a:headEnd type="none" w="med" len="med"/>
            <a:tailEnd type="triangle" w="med" len="med"/>
          </a:ln>
        </p:spPr>
      </p:cxnSp>
      <p:sp>
        <p:nvSpPr>
          <p:cNvPr id="485" name="Google Shape;485;p51"/>
          <p:cNvSpPr txBox="1">
            <a:spLocks noGrp="1"/>
          </p:cNvSpPr>
          <p:nvPr>
            <p:ph type="body" idx="1"/>
          </p:nvPr>
        </p:nvSpPr>
        <p:spPr>
          <a:xfrm>
            <a:off x="311700" y="1152475"/>
            <a:ext cx="3360300" cy="572700"/>
          </a:xfrm>
          <a:prstGeom prst="rect">
            <a:avLst/>
          </a:prstGeom>
        </p:spPr>
        <p:txBody>
          <a:bodyPr spcFirstLastPara="1" wrap="square" lIns="91425" tIns="91425" rIns="91425" bIns="91425" anchor="t" anchorCtr="0">
            <a:noAutofit/>
          </a:bodyPr>
          <a:lstStyle/>
          <a:p>
            <a:pPr marL="0" lvl="0" indent="0" algn="ctr" rtl="0">
              <a:lnSpc>
                <a:spcPct val="95000"/>
              </a:lnSpc>
              <a:spcBef>
                <a:spcPts val="0"/>
              </a:spcBef>
              <a:spcAft>
                <a:spcPts val="1200"/>
              </a:spcAft>
              <a:buSzPts val="523"/>
              <a:buNone/>
            </a:pPr>
            <a:r>
              <a:rPr lang="en" sz="2530"/>
              <a:t>Public-Typed Values</a:t>
            </a:r>
            <a:endParaRPr sz="2530"/>
          </a:p>
        </p:txBody>
      </p:sp>
      <p:sp>
        <p:nvSpPr>
          <p:cNvPr id="486" name="Google Shape;486;p51"/>
          <p:cNvSpPr txBox="1">
            <a:spLocks noGrp="1"/>
          </p:cNvSpPr>
          <p:nvPr>
            <p:ph type="body" idx="2"/>
          </p:nvPr>
        </p:nvSpPr>
        <p:spPr>
          <a:xfrm>
            <a:off x="5596300" y="1152475"/>
            <a:ext cx="32361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2530" dirty="0"/>
              <a:t>Secret-Typed Values</a:t>
            </a:r>
            <a:endParaRPr sz="2530" dirty="0"/>
          </a:p>
        </p:txBody>
      </p:sp>
      <p:pic>
        <p:nvPicPr>
          <p:cNvPr id="26" name="Picture 2" descr="Depressed And Sad Emoticon With Hands On Face Royalty Free SVG, Cliparts,  Vectors, And Stock Illustration. Image 97045540.">
            <a:extLst>
              <a:ext uri="{FF2B5EF4-FFF2-40B4-BE49-F238E27FC236}">
                <a16:creationId xmlns:a16="http://schemas.microsoft.com/office/drawing/2014/main" id="{CEC0AA40-C5B6-BBB6-8B99-8D861FBEF0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801" y="2686975"/>
            <a:ext cx="1338898" cy="1339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5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0" lvl="0" indent="0" algn="l" rtl="0">
              <a:lnSpc>
                <a:spcPct val="130000"/>
              </a:lnSpc>
              <a:spcBef>
                <a:spcPts val="0"/>
              </a:spcBef>
              <a:spcAft>
                <a:spcPts val="0"/>
              </a:spcAft>
              <a:buClr>
                <a:schemeClr val="dk1"/>
              </a:buClr>
              <a:buSzPts val="1100"/>
              <a:buFont typeface="Arial"/>
              <a:buNone/>
            </a:pPr>
            <a:r>
              <a:rPr lang="en" sz="1900" dirty="0">
                <a:solidFill>
                  <a:srgbClr val="9900FF"/>
                </a:solidFill>
                <a:latin typeface="Lucida Console" panose="020B0609040504020204" pitchFamily="49" charset="0"/>
                <a:ea typeface="Roboto Mono"/>
                <a:cs typeface="Roboto Mono"/>
                <a:sym typeface="Roboto Mono"/>
              </a:rPr>
              <a:t>secret </a:t>
            </a:r>
            <a:r>
              <a:rPr lang="en" sz="1900" dirty="0">
                <a:solidFill>
                  <a:schemeClr val="dk1"/>
                </a:solidFill>
                <a:latin typeface="Lucida Console" panose="020B0609040504020204" pitchFamily="49" charset="0"/>
                <a:ea typeface="Roboto Mono"/>
                <a:cs typeface="Roboto Mono"/>
                <a:sym typeface="Roboto Mono"/>
              </a:rPr>
              <a:t>state = plaintext</a:t>
            </a:r>
            <a:endParaRPr sz="1900" dirty="0">
              <a:solidFill>
                <a:schemeClr val="dk1"/>
              </a:solidFill>
              <a:latin typeface="Lucida Console" panose="020B0609040504020204" pitchFamily="49" charset="0"/>
              <a:ea typeface="Roboto Mono"/>
              <a:cs typeface="Roboto Mono"/>
              <a:sym typeface="Roboto Mono"/>
            </a:endParaRPr>
          </a:p>
          <a:p>
            <a:pPr marL="0" lvl="0" indent="0" algn="l" rtl="0">
              <a:lnSpc>
                <a:spcPct val="130000"/>
              </a:lnSpc>
              <a:spcBef>
                <a:spcPts val="0"/>
              </a:spcBef>
              <a:spcAft>
                <a:spcPts val="0"/>
              </a:spcAft>
              <a:buClr>
                <a:schemeClr val="dk1"/>
              </a:buClr>
              <a:buSzPts val="1100"/>
              <a:buFont typeface="Arial"/>
              <a:buNone/>
            </a:pPr>
            <a:r>
              <a:rPr lang="en" sz="1900" dirty="0">
                <a:solidFill>
                  <a:schemeClr val="dk1"/>
                </a:solidFill>
                <a:latin typeface="Lucida Console" panose="020B0609040504020204" pitchFamily="49" charset="0"/>
                <a:ea typeface="Roboto Mono"/>
                <a:cs typeface="Roboto Mono"/>
                <a:sym typeface="Roboto Mono"/>
              </a:rPr>
              <a:t>state </a:t>
            </a:r>
            <a:r>
              <a:rPr lang="en" sz="1900" dirty="0">
                <a:solidFill>
                  <a:srgbClr val="A3A3A3"/>
                </a:solidFill>
                <a:latin typeface="Lucida Console" panose="020B0609040504020204" pitchFamily="49" charset="0"/>
                <a:ea typeface="Roboto Mono"/>
                <a:cs typeface="Roboto Mono"/>
                <a:sym typeface="Roboto Mono"/>
              </a:rPr>
              <a:t>=</a:t>
            </a:r>
            <a:r>
              <a:rPr lang="en" sz="1900" dirty="0">
                <a:solidFill>
                  <a:schemeClr val="dk1"/>
                </a:solidFill>
                <a:latin typeface="Lucida Console" panose="020B0609040504020204" pitchFamily="49" charset="0"/>
                <a:ea typeface="Roboto Mono"/>
                <a:cs typeface="Roboto Mono"/>
                <a:sym typeface="Roboto Mono"/>
              </a:rPr>
              <a:t> aes_round</a:t>
            </a:r>
            <a:r>
              <a:rPr lang="en" sz="1900" dirty="0">
                <a:solidFill>
                  <a:srgbClr val="A3A3A3"/>
                </a:solidFill>
                <a:latin typeface="Lucida Console" panose="020B0609040504020204" pitchFamily="49" charset="0"/>
                <a:ea typeface="Roboto Mono"/>
                <a:cs typeface="Roboto Mono"/>
                <a:sym typeface="Roboto Mono"/>
              </a:rPr>
              <a:t>(</a:t>
            </a:r>
            <a:r>
              <a:rPr lang="en" sz="1900" dirty="0">
                <a:solidFill>
                  <a:schemeClr val="dk1"/>
                </a:solidFill>
                <a:latin typeface="Lucida Console" panose="020B0609040504020204" pitchFamily="49" charset="0"/>
                <a:ea typeface="Roboto Mono"/>
                <a:cs typeface="Roboto Mono"/>
                <a:sym typeface="Roboto Mono"/>
              </a:rPr>
              <a:t>state</a:t>
            </a:r>
            <a:r>
              <a:rPr lang="en" sz="1900" dirty="0">
                <a:solidFill>
                  <a:srgbClr val="A3A3A3"/>
                </a:solidFill>
                <a:latin typeface="Lucida Console" panose="020B0609040504020204" pitchFamily="49" charset="0"/>
                <a:ea typeface="Roboto Mono"/>
                <a:cs typeface="Roboto Mono"/>
                <a:sym typeface="Roboto Mono"/>
              </a:rPr>
              <a:t>,</a:t>
            </a:r>
            <a:r>
              <a:rPr lang="en" sz="1900" dirty="0">
                <a:solidFill>
                  <a:schemeClr val="dk1"/>
                </a:solidFill>
                <a:latin typeface="Lucida Console" panose="020B0609040504020204" pitchFamily="49" charset="0"/>
                <a:ea typeface="Roboto Mono"/>
                <a:cs typeface="Roboto Mono"/>
                <a:sym typeface="Roboto Mono"/>
              </a:rPr>
              <a:t> </a:t>
            </a:r>
            <a:r>
              <a:rPr lang="en" sz="1900" dirty="0">
                <a:solidFill>
                  <a:srgbClr val="A3A3A3"/>
                </a:solidFill>
                <a:latin typeface="Lucida Console" panose="020B0609040504020204" pitchFamily="49" charset="0"/>
                <a:ea typeface="Roboto Mono"/>
                <a:cs typeface="Roboto Mono"/>
                <a:sym typeface="Roboto Mono"/>
              </a:rPr>
              <a:t>*</a:t>
            </a:r>
            <a:r>
              <a:rPr lang="en" sz="1900" dirty="0">
                <a:solidFill>
                  <a:schemeClr val="dk1"/>
                </a:solidFill>
                <a:latin typeface="Lucida Console" panose="020B0609040504020204" pitchFamily="49" charset="0"/>
                <a:ea typeface="Roboto Mono"/>
                <a:cs typeface="Roboto Mono"/>
                <a:sym typeface="Roboto Mono"/>
              </a:rPr>
              <a:t>key</a:t>
            </a:r>
            <a:r>
              <a:rPr lang="en" sz="1900" dirty="0">
                <a:solidFill>
                  <a:srgbClr val="A3A3A3"/>
                </a:solidFill>
                <a:latin typeface="Lucida Console" panose="020B0609040504020204" pitchFamily="49" charset="0"/>
                <a:ea typeface="Roboto Mono"/>
                <a:cs typeface="Roboto Mono"/>
                <a:sym typeface="Roboto Mono"/>
              </a:rPr>
              <a:t>++)</a:t>
            </a:r>
            <a:br>
              <a:rPr lang="en" sz="1900" dirty="0">
                <a:solidFill>
                  <a:srgbClr val="A3A3A3"/>
                </a:solidFill>
                <a:latin typeface="Lucida Console" panose="020B0609040504020204" pitchFamily="49" charset="0"/>
                <a:ea typeface="Roboto Mono"/>
                <a:cs typeface="Roboto Mono"/>
                <a:sym typeface="Roboto Mono"/>
              </a:rPr>
            </a:br>
            <a:r>
              <a:rPr lang="en" sz="1900" dirty="0">
                <a:solidFill>
                  <a:srgbClr val="A3A3A3"/>
                </a:solidFill>
                <a:latin typeface="Lucida Console" panose="020B0609040504020204" pitchFamily="49" charset="0"/>
                <a:ea typeface="Roboto Mono"/>
                <a:cs typeface="Roboto Mono"/>
                <a:sym typeface="Roboto Mono"/>
              </a:rPr>
              <a:t>  ...</a:t>
            </a:r>
            <a:br>
              <a:rPr lang="en" sz="1900" dirty="0">
                <a:solidFill>
                  <a:schemeClr val="dk1"/>
                </a:solidFill>
                <a:latin typeface="Lucida Console" panose="020B0609040504020204" pitchFamily="49" charset="0"/>
                <a:ea typeface="Roboto Mono"/>
                <a:cs typeface="Roboto Mono"/>
                <a:sym typeface="Roboto Mono"/>
              </a:rPr>
            </a:br>
            <a:r>
              <a:rPr lang="en" sz="1900" dirty="0">
                <a:solidFill>
                  <a:schemeClr val="dk1"/>
                </a:solidFill>
                <a:latin typeface="Lucida Console" panose="020B0609040504020204" pitchFamily="49" charset="0"/>
                <a:ea typeface="Roboto Mono"/>
                <a:cs typeface="Roboto Mono"/>
                <a:sym typeface="Roboto Mono"/>
              </a:rPr>
              <a:t>state </a:t>
            </a:r>
            <a:r>
              <a:rPr lang="en" sz="1900" dirty="0">
                <a:solidFill>
                  <a:srgbClr val="A3A3A3"/>
                </a:solidFill>
                <a:latin typeface="Lucida Console" panose="020B0609040504020204" pitchFamily="49" charset="0"/>
                <a:ea typeface="Roboto Mono"/>
                <a:cs typeface="Roboto Mono"/>
                <a:sym typeface="Roboto Mono"/>
              </a:rPr>
              <a:t>=</a:t>
            </a:r>
            <a:r>
              <a:rPr lang="en" sz="1900" dirty="0">
                <a:solidFill>
                  <a:schemeClr val="dk1"/>
                </a:solidFill>
                <a:latin typeface="Lucida Console" panose="020B0609040504020204" pitchFamily="49" charset="0"/>
                <a:ea typeface="Roboto Mono"/>
                <a:cs typeface="Roboto Mono"/>
                <a:sym typeface="Roboto Mono"/>
              </a:rPr>
              <a:t> aes_round</a:t>
            </a:r>
            <a:r>
              <a:rPr lang="en" sz="1900" dirty="0">
                <a:solidFill>
                  <a:srgbClr val="A3A3A3"/>
                </a:solidFill>
                <a:latin typeface="Lucida Console" panose="020B0609040504020204" pitchFamily="49" charset="0"/>
                <a:ea typeface="Roboto Mono"/>
                <a:cs typeface="Roboto Mono"/>
                <a:sym typeface="Roboto Mono"/>
              </a:rPr>
              <a:t>(</a:t>
            </a:r>
            <a:r>
              <a:rPr lang="en" sz="1900" dirty="0">
                <a:solidFill>
                  <a:schemeClr val="dk1"/>
                </a:solidFill>
                <a:latin typeface="Lucida Console" panose="020B0609040504020204" pitchFamily="49" charset="0"/>
                <a:ea typeface="Roboto Mono"/>
                <a:cs typeface="Roboto Mono"/>
                <a:sym typeface="Roboto Mono"/>
              </a:rPr>
              <a:t>state</a:t>
            </a:r>
            <a:r>
              <a:rPr lang="en" sz="1900" dirty="0">
                <a:solidFill>
                  <a:srgbClr val="A3A3A3"/>
                </a:solidFill>
                <a:latin typeface="Lucida Console" panose="020B0609040504020204" pitchFamily="49" charset="0"/>
                <a:ea typeface="Roboto Mono"/>
                <a:cs typeface="Roboto Mono"/>
                <a:sym typeface="Roboto Mono"/>
              </a:rPr>
              <a:t>,</a:t>
            </a:r>
            <a:r>
              <a:rPr lang="en" sz="1900" dirty="0">
                <a:solidFill>
                  <a:schemeClr val="dk1"/>
                </a:solidFill>
                <a:latin typeface="Lucida Console" panose="020B0609040504020204" pitchFamily="49" charset="0"/>
                <a:ea typeface="Roboto Mono"/>
                <a:cs typeface="Roboto Mono"/>
                <a:sym typeface="Roboto Mono"/>
              </a:rPr>
              <a:t> </a:t>
            </a:r>
            <a:r>
              <a:rPr lang="en" sz="1900" dirty="0">
                <a:solidFill>
                  <a:srgbClr val="A3A3A3"/>
                </a:solidFill>
                <a:latin typeface="Lucida Console" panose="020B0609040504020204" pitchFamily="49" charset="0"/>
                <a:ea typeface="Roboto Mono"/>
                <a:cs typeface="Roboto Mono"/>
                <a:sym typeface="Roboto Mono"/>
              </a:rPr>
              <a:t>*</a:t>
            </a:r>
            <a:r>
              <a:rPr lang="en" sz="1900" dirty="0">
                <a:solidFill>
                  <a:schemeClr val="dk1"/>
                </a:solidFill>
                <a:latin typeface="Lucida Console" panose="020B0609040504020204" pitchFamily="49" charset="0"/>
                <a:ea typeface="Roboto Mono"/>
                <a:cs typeface="Roboto Mono"/>
                <a:sym typeface="Roboto Mono"/>
              </a:rPr>
              <a:t>key</a:t>
            </a:r>
            <a:r>
              <a:rPr lang="en" sz="1900" dirty="0">
                <a:solidFill>
                  <a:srgbClr val="A3A3A3"/>
                </a:solidFill>
                <a:latin typeface="Lucida Console" panose="020B0609040504020204" pitchFamily="49" charset="0"/>
                <a:ea typeface="Roboto Mono"/>
                <a:cs typeface="Roboto Mono"/>
                <a:sym typeface="Roboto Mono"/>
              </a:rPr>
              <a:t>++)</a:t>
            </a:r>
            <a:br>
              <a:rPr lang="en" sz="1900" dirty="0">
                <a:solidFill>
                  <a:schemeClr val="dk1"/>
                </a:solidFill>
                <a:latin typeface="Lucida Console" panose="020B0609040504020204" pitchFamily="49" charset="0"/>
                <a:ea typeface="Roboto Mono"/>
                <a:cs typeface="Roboto Mono"/>
                <a:sym typeface="Roboto Mono"/>
              </a:rPr>
            </a:br>
            <a:r>
              <a:rPr lang="en" sz="1900" dirty="0">
                <a:solidFill>
                  <a:schemeClr val="accent1"/>
                </a:solidFill>
                <a:latin typeface="Lucida Console" panose="020B0609040504020204" pitchFamily="49" charset="0"/>
                <a:ea typeface="Roboto Mono"/>
                <a:cs typeface="Roboto Mono"/>
                <a:sym typeface="Roboto Mono"/>
              </a:rPr>
              <a:t>if</a:t>
            </a:r>
            <a:r>
              <a:rPr lang="en" sz="1900" dirty="0">
                <a:solidFill>
                  <a:schemeClr val="dk1"/>
                </a:solidFill>
                <a:latin typeface="Lucida Console" panose="020B0609040504020204" pitchFamily="49" charset="0"/>
                <a:ea typeface="Roboto Mono"/>
                <a:cs typeface="Roboto Mono"/>
                <a:sym typeface="Roboto Mono"/>
              </a:rPr>
              <a:t> </a:t>
            </a:r>
            <a:r>
              <a:rPr lang="en" sz="1900" dirty="0">
                <a:solidFill>
                  <a:srgbClr val="A3A3A3"/>
                </a:solidFill>
                <a:latin typeface="Lucida Console" panose="020B0609040504020204" pitchFamily="49" charset="0"/>
                <a:ea typeface="Roboto Mono"/>
                <a:cs typeface="Roboto Mono"/>
                <a:sym typeface="Roboto Mono"/>
              </a:rPr>
              <a:t>(</a:t>
            </a:r>
            <a:r>
              <a:rPr lang="en" sz="1900" dirty="0">
                <a:solidFill>
                  <a:schemeClr val="dk1"/>
                </a:solidFill>
                <a:latin typeface="Lucida Console" panose="020B0609040504020204" pitchFamily="49" charset="0"/>
                <a:ea typeface="Roboto Mono"/>
                <a:cs typeface="Roboto Mono"/>
                <a:sym typeface="Roboto Mono"/>
              </a:rPr>
              <a:t>rounds </a:t>
            </a:r>
            <a:r>
              <a:rPr lang="en" sz="1900" dirty="0">
                <a:solidFill>
                  <a:srgbClr val="A3A3A3"/>
                </a:solidFill>
                <a:latin typeface="Lucida Console" panose="020B0609040504020204" pitchFamily="49" charset="0"/>
                <a:ea typeface="Roboto Mono"/>
                <a:cs typeface="Roboto Mono"/>
                <a:sym typeface="Roboto Mono"/>
              </a:rPr>
              <a:t>==</a:t>
            </a:r>
            <a:r>
              <a:rPr lang="en" sz="1900" dirty="0">
                <a:solidFill>
                  <a:schemeClr val="dk1"/>
                </a:solidFill>
                <a:latin typeface="Lucida Console" panose="020B0609040504020204" pitchFamily="49" charset="0"/>
                <a:ea typeface="Roboto Mono"/>
                <a:cs typeface="Roboto Mono"/>
                <a:sym typeface="Roboto Mono"/>
              </a:rPr>
              <a:t> </a:t>
            </a:r>
            <a:r>
              <a:rPr lang="en" sz="1900" dirty="0">
                <a:solidFill>
                  <a:srgbClr val="DB4437"/>
                </a:solidFill>
                <a:latin typeface="Lucida Console" panose="020B0609040504020204" pitchFamily="49" charset="0"/>
                <a:ea typeface="Roboto Mono"/>
                <a:cs typeface="Roboto Mono"/>
                <a:sym typeface="Roboto Mono"/>
              </a:rPr>
              <a:t>12</a:t>
            </a:r>
            <a:r>
              <a:rPr lang="en" sz="1900" dirty="0">
                <a:solidFill>
                  <a:srgbClr val="A3A3A3"/>
                </a:solidFill>
                <a:latin typeface="Lucida Console" panose="020B0609040504020204" pitchFamily="49" charset="0"/>
                <a:ea typeface="Roboto Mono"/>
                <a:cs typeface="Roboto Mono"/>
                <a:sym typeface="Roboto Mono"/>
              </a:rPr>
              <a:t>)</a:t>
            </a:r>
            <a:r>
              <a:rPr lang="en" sz="1900" dirty="0">
                <a:solidFill>
                  <a:schemeClr val="dk1"/>
                </a:solidFill>
                <a:latin typeface="Lucida Console" panose="020B0609040504020204" pitchFamily="49" charset="0"/>
                <a:ea typeface="Roboto Mono"/>
                <a:cs typeface="Roboto Mono"/>
                <a:sym typeface="Roboto Mono"/>
              </a:rPr>
              <a:t> </a:t>
            </a:r>
            <a:r>
              <a:rPr lang="en" sz="1900" dirty="0">
                <a:solidFill>
                  <a:srgbClr val="A3A3A3"/>
                </a:solidFill>
                <a:latin typeface="Lucida Console" panose="020B0609040504020204" pitchFamily="49" charset="0"/>
                <a:ea typeface="Roboto Mono"/>
                <a:cs typeface="Roboto Mono"/>
                <a:sym typeface="Roboto Mono"/>
              </a:rPr>
              <a:t>{</a:t>
            </a:r>
            <a:br>
              <a:rPr lang="en" sz="1900" dirty="0">
                <a:solidFill>
                  <a:schemeClr val="dk1"/>
                </a:solidFill>
                <a:latin typeface="Lucida Console" panose="020B0609040504020204" pitchFamily="49" charset="0"/>
                <a:ea typeface="Roboto Mono"/>
                <a:cs typeface="Roboto Mono"/>
                <a:sym typeface="Roboto Mono"/>
              </a:rPr>
            </a:br>
            <a:r>
              <a:rPr lang="en" sz="1900" dirty="0">
                <a:solidFill>
                  <a:schemeClr val="dk1"/>
                </a:solidFill>
                <a:latin typeface="Lucida Console" panose="020B0609040504020204" pitchFamily="49" charset="0"/>
                <a:ea typeface="Roboto Mono"/>
                <a:cs typeface="Roboto Mono"/>
                <a:sym typeface="Roboto Mono"/>
              </a:rPr>
              <a:t>   </a:t>
            </a:r>
            <a:r>
              <a:rPr lang="en" sz="1900" dirty="0">
                <a:solidFill>
                  <a:srgbClr val="A3A3A3"/>
                </a:solidFill>
                <a:latin typeface="Lucida Console" panose="020B0609040504020204" pitchFamily="49" charset="0"/>
                <a:ea typeface="Roboto Mono"/>
                <a:cs typeface="Roboto Mono"/>
                <a:sym typeface="Roboto Mono"/>
              </a:rPr>
              <a:t>...</a:t>
            </a:r>
            <a:endParaRPr sz="1900" dirty="0">
              <a:solidFill>
                <a:srgbClr val="A3A3A3"/>
              </a:solidFill>
              <a:latin typeface="Lucida Console" panose="020B0609040504020204" pitchFamily="49" charset="0"/>
              <a:ea typeface="Roboto Mono"/>
              <a:cs typeface="Roboto Mono"/>
              <a:sym typeface="Roboto Mono"/>
            </a:endParaRPr>
          </a:p>
          <a:p>
            <a:pPr marL="0" lvl="0" indent="0" algn="l" rtl="0">
              <a:lnSpc>
                <a:spcPct val="130000"/>
              </a:lnSpc>
              <a:spcBef>
                <a:spcPts val="0"/>
              </a:spcBef>
              <a:spcAft>
                <a:spcPts val="0"/>
              </a:spcAft>
              <a:buClr>
                <a:schemeClr val="dk1"/>
              </a:buClr>
              <a:buSzPts val="1100"/>
              <a:buFont typeface="Arial"/>
              <a:buNone/>
            </a:pPr>
            <a:r>
              <a:rPr lang="en" sz="1900" dirty="0">
                <a:solidFill>
                  <a:srgbClr val="A3A3A3"/>
                </a:solidFill>
                <a:latin typeface="Lucida Console" panose="020B0609040504020204" pitchFamily="49" charset="0"/>
                <a:ea typeface="Roboto Mono"/>
                <a:cs typeface="Roboto Mono"/>
                <a:sym typeface="Roboto Mono"/>
              </a:rPr>
              <a:t>}</a:t>
            </a:r>
            <a:br>
              <a:rPr lang="en" sz="1900" dirty="0">
                <a:solidFill>
                  <a:schemeClr val="dk1"/>
                </a:solidFill>
                <a:latin typeface="Lucida Console" panose="020B0609040504020204" pitchFamily="49" charset="0"/>
                <a:ea typeface="Roboto Mono"/>
                <a:cs typeface="Roboto Mono"/>
                <a:sym typeface="Roboto Mono"/>
              </a:rPr>
            </a:br>
            <a:r>
              <a:rPr lang="en" sz="1900" dirty="0">
                <a:solidFill>
                  <a:schemeClr val="dk1"/>
                </a:solidFill>
                <a:latin typeface="Lucida Console" panose="020B0609040504020204" pitchFamily="49" charset="0"/>
                <a:ea typeface="Roboto Mono"/>
                <a:cs typeface="Roboto Mono"/>
                <a:sym typeface="Roboto Mono"/>
              </a:rPr>
              <a:t>state </a:t>
            </a:r>
            <a:r>
              <a:rPr lang="en" sz="1900" dirty="0">
                <a:solidFill>
                  <a:srgbClr val="A3A3A3"/>
                </a:solidFill>
                <a:latin typeface="Lucida Console" panose="020B0609040504020204" pitchFamily="49" charset="0"/>
                <a:ea typeface="Roboto Mono"/>
                <a:cs typeface="Roboto Mono"/>
                <a:sym typeface="Roboto Mono"/>
              </a:rPr>
              <a:t>=</a:t>
            </a:r>
            <a:r>
              <a:rPr lang="en" sz="1900" dirty="0">
                <a:solidFill>
                  <a:schemeClr val="dk1"/>
                </a:solidFill>
                <a:latin typeface="Lucida Console" panose="020B0609040504020204" pitchFamily="49" charset="0"/>
                <a:ea typeface="Roboto Mono"/>
                <a:cs typeface="Roboto Mono"/>
                <a:sym typeface="Roboto Mono"/>
              </a:rPr>
              <a:t> aes_last_round</a:t>
            </a:r>
            <a:r>
              <a:rPr lang="en" sz="1900" dirty="0">
                <a:solidFill>
                  <a:srgbClr val="A3A3A3"/>
                </a:solidFill>
                <a:latin typeface="Lucida Console" panose="020B0609040504020204" pitchFamily="49" charset="0"/>
                <a:ea typeface="Roboto Mono"/>
                <a:cs typeface="Roboto Mono"/>
                <a:sym typeface="Roboto Mono"/>
              </a:rPr>
              <a:t>(</a:t>
            </a:r>
            <a:r>
              <a:rPr lang="en" sz="1900" dirty="0">
                <a:solidFill>
                  <a:schemeClr val="dk1"/>
                </a:solidFill>
                <a:latin typeface="Lucida Console" panose="020B0609040504020204" pitchFamily="49" charset="0"/>
                <a:ea typeface="Roboto Mono"/>
                <a:cs typeface="Roboto Mono"/>
                <a:sym typeface="Roboto Mono"/>
              </a:rPr>
              <a:t>state</a:t>
            </a:r>
            <a:r>
              <a:rPr lang="en" sz="1900" dirty="0">
                <a:solidFill>
                  <a:srgbClr val="A3A3A3"/>
                </a:solidFill>
                <a:latin typeface="Lucida Console" panose="020B0609040504020204" pitchFamily="49" charset="0"/>
                <a:ea typeface="Roboto Mono"/>
                <a:cs typeface="Roboto Mono"/>
                <a:sym typeface="Roboto Mono"/>
              </a:rPr>
              <a:t>,</a:t>
            </a:r>
            <a:r>
              <a:rPr lang="en" sz="1900" dirty="0">
                <a:solidFill>
                  <a:schemeClr val="dk1"/>
                </a:solidFill>
                <a:latin typeface="Lucida Console" panose="020B0609040504020204" pitchFamily="49" charset="0"/>
                <a:ea typeface="Roboto Mono"/>
                <a:cs typeface="Roboto Mono"/>
                <a:sym typeface="Roboto Mono"/>
              </a:rPr>
              <a:t> </a:t>
            </a:r>
            <a:r>
              <a:rPr lang="en" sz="1900" dirty="0">
                <a:solidFill>
                  <a:srgbClr val="A3A3A3"/>
                </a:solidFill>
                <a:latin typeface="Lucida Console" panose="020B0609040504020204" pitchFamily="49" charset="0"/>
                <a:ea typeface="Roboto Mono"/>
                <a:cs typeface="Roboto Mono"/>
                <a:sym typeface="Roboto Mono"/>
              </a:rPr>
              <a:t>*</a:t>
            </a:r>
            <a:r>
              <a:rPr lang="en" sz="1900" dirty="0">
                <a:solidFill>
                  <a:schemeClr val="dk1"/>
                </a:solidFill>
                <a:latin typeface="Lucida Console" panose="020B0609040504020204" pitchFamily="49" charset="0"/>
                <a:ea typeface="Roboto Mono"/>
                <a:cs typeface="Roboto Mono"/>
                <a:sym typeface="Roboto Mono"/>
              </a:rPr>
              <a:t>key</a:t>
            </a:r>
            <a:r>
              <a:rPr lang="en" sz="1900" dirty="0">
                <a:solidFill>
                  <a:srgbClr val="A3A3A3"/>
                </a:solidFill>
                <a:latin typeface="Lucida Console" panose="020B0609040504020204" pitchFamily="49" charset="0"/>
                <a:ea typeface="Roboto Mono"/>
                <a:cs typeface="Roboto Mono"/>
                <a:sym typeface="Roboto Mono"/>
              </a:rPr>
              <a:t>++)</a:t>
            </a:r>
            <a:endParaRPr sz="1900" dirty="0">
              <a:solidFill>
                <a:srgbClr val="A3A3A3"/>
              </a:solidFill>
              <a:latin typeface="Lucida Console" panose="020B0609040504020204" pitchFamily="49" charset="0"/>
              <a:ea typeface="Roboto Mono"/>
              <a:cs typeface="Roboto Mono"/>
              <a:sym typeface="Roboto Mono"/>
            </a:endParaRPr>
          </a:p>
          <a:p>
            <a:pPr marL="0" lvl="0" indent="0" algn="l" rtl="0">
              <a:lnSpc>
                <a:spcPct val="130000"/>
              </a:lnSpc>
              <a:spcBef>
                <a:spcPts val="0"/>
              </a:spcBef>
              <a:spcAft>
                <a:spcPts val="0"/>
              </a:spcAft>
              <a:buClr>
                <a:schemeClr val="dk1"/>
              </a:buClr>
              <a:buSzPts val="1100"/>
              <a:buFont typeface="Arial"/>
              <a:buNone/>
            </a:pPr>
            <a:r>
              <a:rPr lang="en" sz="1900" dirty="0">
                <a:solidFill>
                  <a:srgbClr val="9900FF"/>
                </a:solidFill>
                <a:latin typeface="Lucida Console" panose="020B0609040504020204" pitchFamily="49" charset="0"/>
                <a:ea typeface="Roboto Mono"/>
                <a:cs typeface="Roboto Mono"/>
                <a:sym typeface="Roboto Mono"/>
              </a:rPr>
              <a:t>public </a:t>
            </a:r>
            <a:r>
              <a:rPr lang="en" sz="1900" dirty="0">
                <a:solidFill>
                  <a:schemeClr val="dk1"/>
                </a:solidFill>
                <a:latin typeface="Lucida Console" panose="020B0609040504020204" pitchFamily="49" charset="0"/>
                <a:ea typeface="Roboto Mono"/>
                <a:cs typeface="Roboto Mono"/>
                <a:sym typeface="Roboto Mono"/>
              </a:rPr>
              <a:t>ciphertext</a:t>
            </a:r>
            <a:r>
              <a:rPr lang="en" sz="1900" dirty="0">
                <a:solidFill>
                  <a:schemeClr val="accent1"/>
                </a:solidFill>
                <a:latin typeface="Lucida Console" panose="020B0609040504020204" pitchFamily="49" charset="0"/>
                <a:ea typeface="Roboto Mono"/>
                <a:cs typeface="Roboto Mono"/>
                <a:sym typeface="Roboto Mono"/>
              </a:rPr>
              <a:t> </a:t>
            </a:r>
            <a:r>
              <a:rPr lang="en" sz="1900" dirty="0">
                <a:solidFill>
                  <a:srgbClr val="A3A3A3"/>
                </a:solidFill>
                <a:latin typeface="Lucida Console" panose="020B0609040504020204" pitchFamily="49" charset="0"/>
                <a:ea typeface="Roboto Mono"/>
                <a:cs typeface="Roboto Mono"/>
                <a:sym typeface="Roboto Mono"/>
              </a:rPr>
              <a:t>=</a:t>
            </a:r>
            <a:r>
              <a:rPr lang="en" sz="1900" dirty="0">
                <a:solidFill>
                  <a:schemeClr val="accent1"/>
                </a:solidFill>
                <a:latin typeface="Lucida Console" panose="020B0609040504020204" pitchFamily="49" charset="0"/>
                <a:ea typeface="Roboto Mono"/>
                <a:cs typeface="Roboto Mono"/>
                <a:sym typeface="Roboto Mono"/>
              </a:rPr>
              <a:t> </a:t>
            </a:r>
            <a:r>
              <a:rPr lang="en" sz="1900" dirty="0">
                <a:solidFill>
                  <a:srgbClr val="4A86E8"/>
                </a:solidFill>
                <a:latin typeface="Lucida Console" panose="020B0609040504020204" pitchFamily="49" charset="0"/>
                <a:ea typeface="Roboto Mono"/>
                <a:cs typeface="Roboto Mono"/>
                <a:sym typeface="Roboto Mono"/>
              </a:rPr>
              <a:t>declassify</a:t>
            </a:r>
            <a:r>
              <a:rPr lang="en" sz="1900" dirty="0">
                <a:solidFill>
                  <a:srgbClr val="A3A3A3"/>
                </a:solidFill>
                <a:latin typeface="Lucida Console" panose="020B0609040504020204" pitchFamily="49" charset="0"/>
                <a:ea typeface="Roboto Mono"/>
                <a:cs typeface="Roboto Mono"/>
                <a:sym typeface="Roboto Mono"/>
              </a:rPr>
              <a:t>(</a:t>
            </a:r>
            <a:r>
              <a:rPr lang="en" sz="1900" dirty="0">
                <a:solidFill>
                  <a:schemeClr val="dk1"/>
                </a:solidFill>
                <a:latin typeface="Lucida Console" panose="020B0609040504020204" pitchFamily="49" charset="0"/>
                <a:ea typeface="Roboto Mono"/>
                <a:cs typeface="Roboto Mono"/>
                <a:sym typeface="Roboto Mono"/>
              </a:rPr>
              <a:t>state</a:t>
            </a:r>
            <a:r>
              <a:rPr lang="en" sz="1900" dirty="0">
                <a:solidFill>
                  <a:srgbClr val="A3A3A3"/>
                </a:solidFill>
                <a:latin typeface="Lucida Console" panose="020B0609040504020204" pitchFamily="49" charset="0"/>
                <a:ea typeface="Roboto Mono"/>
                <a:cs typeface="Roboto Mono"/>
                <a:sym typeface="Roboto Mono"/>
              </a:rPr>
              <a:t>)</a:t>
            </a:r>
            <a:endParaRPr sz="1900" dirty="0">
              <a:solidFill>
                <a:srgbClr val="9900FF"/>
              </a:solidFill>
              <a:latin typeface="Lucida Console" panose="020B0609040504020204" pitchFamily="49" charset="0"/>
              <a:ea typeface="Roboto Mono"/>
              <a:cs typeface="Roboto Mono"/>
              <a:sym typeface="Roboto Mono"/>
            </a:endParaRPr>
          </a:p>
        </p:txBody>
      </p:sp>
      <p:sp>
        <p:nvSpPr>
          <p:cNvPr id="492" name="Google Shape;492;p5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Real-World Example</a:t>
            </a:r>
            <a:endParaRPr/>
          </a:p>
        </p:txBody>
      </p:sp>
      <p:sp>
        <p:nvSpPr>
          <p:cNvPr id="493" name="Google Shape;493;p5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5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0" lvl="0" indent="0" algn="l" rtl="0">
              <a:lnSpc>
                <a:spcPct val="130000"/>
              </a:lnSpc>
              <a:spcBef>
                <a:spcPts val="0"/>
              </a:spcBef>
              <a:spcAft>
                <a:spcPts val="0"/>
              </a:spcAft>
              <a:buClr>
                <a:schemeClr val="dk1"/>
              </a:buClr>
              <a:buSzPts val="1100"/>
              <a:buFont typeface="Arial"/>
              <a:buNone/>
            </a:pPr>
            <a:r>
              <a:rPr lang="en" sz="1900" dirty="0">
                <a:solidFill>
                  <a:srgbClr val="9900FF"/>
                </a:solidFill>
                <a:latin typeface="Lucida Console" panose="020B0609040504020204" pitchFamily="49" charset="0"/>
                <a:ea typeface="Roboto Mono"/>
                <a:cs typeface="Roboto Mono"/>
                <a:sym typeface="Roboto Mono"/>
              </a:rPr>
              <a:t>secret </a:t>
            </a:r>
            <a:r>
              <a:rPr lang="en" sz="1900" dirty="0">
                <a:solidFill>
                  <a:schemeClr val="dk1"/>
                </a:solidFill>
                <a:latin typeface="Lucida Console" panose="020B0609040504020204" pitchFamily="49" charset="0"/>
                <a:ea typeface="Roboto Mono"/>
                <a:cs typeface="Roboto Mono"/>
                <a:sym typeface="Roboto Mono"/>
              </a:rPr>
              <a:t>state = plaintext</a:t>
            </a:r>
            <a:endParaRPr sz="1900" dirty="0">
              <a:solidFill>
                <a:schemeClr val="dk1"/>
              </a:solidFill>
              <a:latin typeface="Lucida Console" panose="020B0609040504020204" pitchFamily="49" charset="0"/>
              <a:ea typeface="Roboto Mono"/>
              <a:cs typeface="Roboto Mono"/>
              <a:sym typeface="Roboto Mono"/>
            </a:endParaRPr>
          </a:p>
          <a:p>
            <a:pPr marL="0" lvl="0" indent="0" algn="l" rtl="0">
              <a:lnSpc>
                <a:spcPct val="130000"/>
              </a:lnSpc>
              <a:spcBef>
                <a:spcPts val="0"/>
              </a:spcBef>
              <a:spcAft>
                <a:spcPts val="0"/>
              </a:spcAft>
              <a:buClr>
                <a:schemeClr val="dk1"/>
              </a:buClr>
              <a:buSzPts val="1100"/>
              <a:buFont typeface="Arial"/>
              <a:buNone/>
            </a:pPr>
            <a:r>
              <a:rPr lang="en" sz="1900" dirty="0">
                <a:solidFill>
                  <a:schemeClr val="dk1"/>
                </a:solidFill>
                <a:latin typeface="Lucida Console" panose="020B0609040504020204" pitchFamily="49" charset="0"/>
                <a:ea typeface="Roboto Mono"/>
                <a:cs typeface="Roboto Mono"/>
                <a:sym typeface="Roboto Mono"/>
              </a:rPr>
              <a:t>state </a:t>
            </a:r>
            <a:r>
              <a:rPr lang="en" sz="1900" dirty="0">
                <a:solidFill>
                  <a:srgbClr val="A3A3A3"/>
                </a:solidFill>
                <a:latin typeface="Lucida Console" panose="020B0609040504020204" pitchFamily="49" charset="0"/>
                <a:ea typeface="Roboto Mono"/>
                <a:cs typeface="Roboto Mono"/>
                <a:sym typeface="Roboto Mono"/>
              </a:rPr>
              <a:t>=</a:t>
            </a:r>
            <a:r>
              <a:rPr lang="en" sz="1900" dirty="0">
                <a:solidFill>
                  <a:schemeClr val="dk1"/>
                </a:solidFill>
                <a:latin typeface="Lucida Console" panose="020B0609040504020204" pitchFamily="49" charset="0"/>
                <a:ea typeface="Roboto Mono"/>
                <a:cs typeface="Roboto Mono"/>
                <a:sym typeface="Roboto Mono"/>
              </a:rPr>
              <a:t> aes_round</a:t>
            </a:r>
            <a:r>
              <a:rPr lang="en" sz="1900" dirty="0">
                <a:solidFill>
                  <a:srgbClr val="A3A3A3"/>
                </a:solidFill>
                <a:latin typeface="Lucida Console" panose="020B0609040504020204" pitchFamily="49" charset="0"/>
                <a:ea typeface="Roboto Mono"/>
                <a:cs typeface="Roboto Mono"/>
                <a:sym typeface="Roboto Mono"/>
              </a:rPr>
              <a:t>(</a:t>
            </a:r>
            <a:r>
              <a:rPr lang="en" sz="1900" dirty="0">
                <a:solidFill>
                  <a:schemeClr val="dk1"/>
                </a:solidFill>
                <a:latin typeface="Lucida Console" panose="020B0609040504020204" pitchFamily="49" charset="0"/>
                <a:ea typeface="Roboto Mono"/>
                <a:cs typeface="Roboto Mono"/>
                <a:sym typeface="Roboto Mono"/>
              </a:rPr>
              <a:t>state</a:t>
            </a:r>
            <a:r>
              <a:rPr lang="en" sz="1900" dirty="0">
                <a:solidFill>
                  <a:srgbClr val="A3A3A3"/>
                </a:solidFill>
                <a:latin typeface="Lucida Console" panose="020B0609040504020204" pitchFamily="49" charset="0"/>
                <a:ea typeface="Roboto Mono"/>
                <a:cs typeface="Roboto Mono"/>
                <a:sym typeface="Roboto Mono"/>
              </a:rPr>
              <a:t>,</a:t>
            </a:r>
            <a:r>
              <a:rPr lang="en" sz="1900" dirty="0">
                <a:solidFill>
                  <a:schemeClr val="dk1"/>
                </a:solidFill>
                <a:latin typeface="Lucida Console" panose="020B0609040504020204" pitchFamily="49" charset="0"/>
                <a:ea typeface="Roboto Mono"/>
                <a:cs typeface="Roboto Mono"/>
                <a:sym typeface="Roboto Mono"/>
              </a:rPr>
              <a:t> </a:t>
            </a:r>
            <a:r>
              <a:rPr lang="en" sz="1900" dirty="0">
                <a:solidFill>
                  <a:srgbClr val="A3A3A3"/>
                </a:solidFill>
                <a:latin typeface="Lucida Console" panose="020B0609040504020204" pitchFamily="49" charset="0"/>
                <a:ea typeface="Roboto Mono"/>
                <a:cs typeface="Roboto Mono"/>
                <a:sym typeface="Roboto Mono"/>
              </a:rPr>
              <a:t>*</a:t>
            </a:r>
            <a:r>
              <a:rPr lang="en" sz="1900" dirty="0">
                <a:solidFill>
                  <a:schemeClr val="dk1"/>
                </a:solidFill>
                <a:latin typeface="Lucida Console" panose="020B0609040504020204" pitchFamily="49" charset="0"/>
                <a:ea typeface="Roboto Mono"/>
                <a:cs typeface="Roboto Mono"/>
                <a:sym typeface="Roboto Mono"/>
              </a:rPr>
              <a:t>key</a:t>
            </a:r>
            <a:r>
              <a:rPr lang="en" sz="1900" dirty="0">
                <a:solidFill>
                  <a:srgbClr val="A3A3A3"/>
                </a:solidFill>
                <a:latin typeface="Lucida Console" panose="020B0609040504020204" pitchFamily="49" charset="0"/>
                <a:ea typeface="Roboto Mono"/>
                <a:cs typeface="Roboto Mono"/>
                <a:sym typeface="Roboto Mono"/>
              </a:rPr>
              <a:t>++)</a:t>
            </a:r>
            <a:br>
              <a:rPr lang="en" sz="1900" dirty="0">
                <a:solidFill>
                  <a:srgbClr val="A3A3A3"/>
                </a:solidFill>
                <a:latin typeface="Lucida Console" panose="020B0609040504020204" pitchFamily="49" charset="0"/>
                <a:ea typeface="Roboto Mono"/>
                <a:cs typeface="Roboto Mono"/>
                <a:sym typeface="Roboto Mono"/>
              </a:rPr>
            </a:br>
            <a:r>
              <a:rPr lang="en" sz="1900" dirty="0">
                <a:solidFill>
                  <a:srgbClr val="A3A3A3"/>
                </a:solidFill>
                <a:latin typeface="Lucida Console" panose="020B0609040504020204" pitchFamily="49" charset="0"/>
                <a:ea typeface="Roboto Mono"/>
                <a:cs typeface="Roboto Mono"/>
                <a:sym typeface="Roboto Mono"/>
              </a:rPr>
              <a:t>  ...</a:t>
            </a:r>
            <a:br>
              <a:rPr lang="en" sz="1900" dirty="0">
                <a:solidFill>
                  <a:schemeClr val="dk1"/>
                </a:solidFill>
                <a:latin typeface="Lucida Console" panose="020B0609040504020204" pitchFamily="49" charset="0"/>
                <a:ea typeface="Roboto Mono"/>
                <a:cs typeface="Roboto Mono"/>
                <a:sym typeface="Roboto Mono"/>
              </a:rPr>
            </a:br>
            <a:r>
              <a:rPr lang="en" sz="1900" dirty="0">
                <a:solidFill>
                  <a:schemeClr val="dk1"/>
                </a:solidFill>
                <a:latin typeface="Lucida Console" panose="020B0609040504020204" pitchFamily="49" charset="0"/>
                <a:ea typeface="Roboto Mono"/>
                <a:cs typeface="Roboto Mono"/>
                <a:sym typeface="Roboto Mono"/>
              </a:rPr>
              <a:t>state </a:t>
            </a:r>
            <a:r>
              <a:rPr lang="en" sz="1900" dirty="0">
                <a:solidFill>
                  <a:srgbClr val="A3A3A3"/>
                </a:solidFill>
                <a:latin typeface="Lucida Console" panose="020B0609040504020204" pitchFamily="49" charset="0"/>
                <a:ea typeface="Roboto Mono"/>
                <a:cs typeface="Roboto Mono"/>
                <a:sym typeface="Roboto Mono"/>
              </a:rPr>
              <a:t>=</a:t>
            </a:r>
            <a:r>
              <a:rPr lang="en" sz="1900" dirty="0">
                <a:solidFill>
                  <a:schemeClr val="dk1"/>
                </a:solidFill>
                <a:latin typeface="Lucida Console" panose="020B0609040504020204" pitchFamily="49" charset="0"/>
                <a:ea typeface="Roboto Mono"/>
                <a:cs typeface="Roboto Mono"/>
                <a:sym typeface="Roboto Mono"/>
              </a:rPr>
              <a:t> aes_round</a:t>
            </a:r>
            <a:r>
              <a:rPr lang="en" sz="1900" dirty="0">
                <a:solidFill>
                  <a:srgbClr val="A3A3A3"/>
                </a:solidFill>
                <a:latin typeface="Lucida Console" panose="020B0609040504020204" pitchFamily="49" charset="0"/>
                <a:ea typeface="Roboto Mono"/>
                <a:cs typeface="Roboto Mono"/>
                <a:sym typeface="Roboto Mono"/>
              </a:rPr>
              <a:t>(</a:t>
            </a:r>
            <a:r>
              <a:rPr lang="en" sz="1900" dirty="0">
                <a:solidFill>
                  <a:schemeClr val="dk1"/>
                </a:solidFill>
                <a:latin typeface="Lucida Console" panose="020B0609040504020204" pitchFamily="49" charset="0"/>
                <a:ea typeface="Roboto Mono"/>
                <a:cs typeface="Roboto Mono"/>
                <a:sym typeface="Roboto Mono"/>
              </a:rPr>
              <a:t>state</a:t>
            </a:r>
            <a:r>
              <a:rPr lang="en" sz="1900" dirty="0">
                <a:solidFill>
                  <a:srgbClr val="A3A3A3"/>
                </a:solidFill>
                <a:latin typeface="Lucida Console" panose="020B0609040504020204" pitchFamily="49" charset="0"/>
                <a:ea typeface="Roboto Mono"/>
                <a:cs typeface="Roboto Mono"/>
                <a:sym typeface="Roboto Mono"/>
              </a:rPr>
              <a:t>,</a:t>
            </a:r>
            <a:r>
              <a:rPr lang="en" sz="1900" dirty="0">
                <a:solidFill>
                  <a:schemeClr val="dk1"/>
                </a:solidFill>
                <a:latin typeface="Lucida Console" panose="020B0609040504020204" pitchFamily="49" charset="0"/>
                <a:ea typeface="Roboto Mono"/>
                <a:cs typeface="Roboto Mono"/>
                <a:sym typeface="Roboto Mono"/>
              </a:rPr>
              <a:t> </a:t>
            </a:r>
            <a:r>
              <a:rPr lang="en" sz="1900" dirty="0">
                <a:solidFill>
                  <a:srgbClr val="A3A3A3"/>
                </a:solidFill>
                <a:latin typeface="Lucida Console" panose="020B0609040504020204" pitchFamily="49" charset="0"/>
                <a:ea typeface="Roboto Mono"/>
                <a:cs typeface="Roboto Mono"/>
                <a:sym typeface="Roboto Mono"/>
              </a:rPr>
              <a:t>*</a:t>
            </a:r>
            <a:r>
              <a:rPr lang="en" sz="1900" dirty="0">
                <a:solidFill>
                  <a:schemeClr val="dk1"/>
                </a:solidFill>
                <a:latin typeface="Lucida Console" panose="020B0609040504020204" pitchFamily="49" charset="0"/>
                <a:ea typeface="Roboto Mono"/>
                <a:cs typeface="Roboto Mono"/>
                <a:sym typeface="Roboto Mono"/>
              </a:rPr>
              <a:t>key</a:t>
            </a:r>
            <a:r>
              <a:rPr lang="en" sz="1900" dirty="0">
                <a:solidFill>
                  <a:srgbClr val="A3A3A3"/>
                </a:solidFill>
                <a:latin typeface="Lucida Console" panose="020B0609040504020204" pitchFamily="49" charset="0"/>
                <a:ea typeface="Roboto Mono"/>
                <a:cs typeface="Roboto Mono"/>
                <a:sym typeface="Roboto Mono"/>
              </a:rPr>
              <a:t>++)</a:t>
            </a:r>
            <a:br>
              <a:rPr lang="en" sz="1900" dirty="0">
                <a:solidFill>
                  <a:schemeClr val="dk1"/>
                </a:solidFill>
                <a:latin typeface="Lucida Console" panose="020B0609040504020204" pitchFamily="49" charset="0"/>
                <a:ea typeface="Roboto Mono"/>
                <a:cs typeface="Roboto Mono"/>
                <a:sym typeface="Roboto Mono"/>
              </a:rPr>
            </a:br>
            <a:r>
              <a:rPr lang="en" sz="1900" dirty="0">
                <a:solidFill>
                  <a:schemeClr val="accent1"/>
                </a:solidFill>
                <a:highlight>
                  <a:srgbClr val="FCE5CD"/>
                </a:highlight>
                <a:latin typeface="Lucida Console" panose="020B0609040504020204" pitchFamily="49" charset="0"/>
                <a:ea typeface="Roboto Mono"/>
                <a:cs typeface="Roboto Mono"/>
                <a:sym typeface="Roboto Mono"/>
              </a:rPr>
              <a:t>if</a:t>
            </a:r>
            <a:r>
              <a:rPr lang="en" sz="1900" dirty="0">
                <a:solidFill>
                  <a:schemeClr val="dk1"/>
                </a:solidFill>
                <a:highlight>
                  <a:srgbClr val="FCE5CD"/>
                </a:highlight>
                <a:latin typeface="Lucida Console" panose="020B0609040504020204" pitchFamily="49" charset="0"/>
                <a:ea typeface="Roboto Mono"/>
                <a:cs typeface="Roboto Mono"/>
                <a:sym typeface="Roboto Mono"/>
              </a:rPr>
              <a:t> </a:t>
            </a:r>
            <a:r>
              <a:rPr lang="en" sz="1900" dirty="0">
                <a:solidFill>
                  <a:srgbClr val="A3A3A3"/>
                </a:solidFill>
                <a:highlight>
                  <a:srgbClr val="FCE5CD"/>
                </a:highlight>
                <a:latin typeface="Lucida Console" panose="020B0609040504020204" pitchFamily="49" charset="0"/>
                <a:ea typeface="Roboto Mono"/>
                <a:cs typeface="Roboto Mono"/>
                <a:sym typeface="Roboto Mono"/>
              </a:rPr>
              <a:t>(</a:t>
            </a:r>
            <a:r>
              <a:rPr lang="en" sz="1900" dirty="0">
                <a:solidFill>
                  <a:schemeClr val="dk1"/>
                </a:solidFill>
                <a:highlight>
                  <a:srgbClr val="FCE5CD"/>
                </a:highlight>
                <a:latin typeface="Lucida Console" panose="020B0609040504020204" pitchFamily="49" charset="0"/>
                <a:ea typeface="Roboto Mono"/>
                <a:cs typeface="Roboto Mono"/>
                <a:sym typeface="Roboto Mono"/>
              </a:rPr>
              <a:t>rounds </a:t>
            </a:r>
            <a:r>
              <a:rPr lang="en" sz="1900" dirty="0">
                <a:solidFill>
                  <a:srgbClr val="A3A3A3"/>
                </a:solidFill>
                <a:highlight>
                  <a:srgbClr val="FCE5CD"/>
                </a:highlight>
                <a:latin typeface="Lucida Console" panose="020B0609040504020204" pitchFamily="49" charset="0"/>
                <a:ea typeface="Roboto Mono"/>
                <a:cs typeface="Roboto Mono"/>
                <a:sym typeface="Roboto Mono"/>
              </a:rPr>
              <a:t>==</a:t>
            </a:r>
            <a:r>
              <a:rPr lang="en" sz="1900" dirty="0">
                <a:solidFill>
                  <a:schemeClr val="dk1"/>
                </a:solidFill>
                <a:highlight>
                  <a:srgbClr val="FCE5CD"/>
                </a:highlight>
                <a:latin typeface="Lucida Console" panose="020B0609040504020204" pitchFamily="49" charset="0"/>
                <a:ea typeface="Roboto Mono"/>
                <a:cs typeface="Roboto Mono"/>
                <a:sym typeface="Roboto Mono"/>
              </a:rPr>
              <a:t> </a:t>
            </a:r>
            <a:r>
              <a:rPr lang="en" sz="1900" dirty="0">
                <a:solidFill>
                  <a:srgbClr val="DB4437"/>
                </a:solidFill>
                <a:highlight>
                  <a:srgbClr val="FCE5CD"/>
                </a:highlight>
                <a:latin typeface="Lucida Console" panose="020B0609040504020204" pitchFamily="49" charset="0"/>
                <a:ea typeface="Roboto Mono"/>
                <a:cs typeface="Roboto Mono"/>
                <a:sym typeface="Roboto Mono"/>
              </a:rPr>
              <a:t>12</a:t>
            </a:r>
            <a:r>
              <a:rPr lang="en" sz="1900" dirty="0">
                <a:solidFill>
                  <a:srgbClr val="A3A3A3"/>
                </a:solidFill>
                <a:highlight>
                  <a:srgbClr val="FCE5CD"/>
                </a:highlight>
                <a:latin typeface="Lucida Console" panose="020B0609040504020204" pitchFamily="49" charset="0"/>
                <a:ea typeface="Roboto Mono"/>
                <a:cs typeface="Roboto Mono"/>
                <a:sym typeface="Roboto Mono"/>
              </a:rPr>
              <a:t>)</a:t>
            </a:r>
            <a:r>
              <a:rPr lang="en" sz="1900" dirty="0">
                <a:solidFill>
                  <a:schemeClr val="dk1"/>
                </a:solidFill>
                <a:highlight>
                  <a:srgbClr val="FCE5CD"/>
                </a:highlight>
                <a:latin typeface="Lucida Console" panose="020B0609040504020204" pitchFamily="49" charset="0"/>
                <a:ea typeface="Roboto Mono"/>
                <a:cs typeface="Roboto Mono"/>
                <a:sym typeface="Roboto Mono"/>
              </a:rPr>
              <a:t> </a:t>
            </a:r>
            <a:r>
              <a:rPr lang="en" sz="1900" dirty="0">
                <a:solidFill>
                  <a:srgbClr val="A3A3A3"/>
                </a:solidFill>
                <a:highlight>
                  <a:srgbClr val="FCE5CD"/>
                </a:highlight>
                <a:latin typeface="Lucida Console" panose="020B0609040504020204" pitchFamily="49" charset="0"/>
                <a:ea typeface="Roboto Mono"/>
                <a:cs typeface="Roboto Mono"/>
                <a:sym typeface="Roboto Mono"/>
              </a:rPr>
              <a:t>{</a:t>
            </a:r>
            <a:br>
              <a:rPr lang="en" sz="1900" dirty="0">
                <a:solidFill>
                  <a:schemeClr val="dk1"/>
                </a:solidFill>
                <a:highlight>
                  <a:srgbClr val="FCE5CD"/>
                </a:highlight>
                <a:latin typeface="Lucida Console" panose="020B0609040504020204" pitchFamily="49" charset="0"/>
                <a:ea typeface="Roboto Mono"/>
                <a:cs typeface="Roboto Mono"/>
                <a:sym typeface="Roboto Mono"/>
              </a:rPr>
            </a:br>
            <a:r>
              <a:rPr lang="en" sz="1900" dirty="0">
                <a:solidFill>
                  <a:schemeClr val="dk1"/>
                </a:solidFill>
                <a:highlight>
                  <a:srgbClr val="FCE5CD"/>
                </a:highlight>
                <a:latin typeface="Lucida Console" panose="020B0609040504020204" pitchFamily="49" charset="0"/>
                <a:ea typeface="Roboto Mono"/>
                <a:cs typeface="Roboto Mono"/>
                <a:sym typeface="Roboto Mono"/>
              </a:rPr>
              <a:t>   </a:t>
            </a:r>
            <a:r>
              <a:rPr lang="en" sz="1900" dirty="0">
                <a:solidFill>
                  <a:srgbClr val="A3A3A3"/>
                </a:solidFill>
                <a:highlight>
                  <a:srgbClr val="FCE5CD"/>
                </a:highlight>
                <a:latin typeface="Lucida Console" panose="020B0609040504020204" pitchFamily="49" charset="0"/>
                <a:ea typeface="Roboto Mono"/>
                <a:cs typeface="Roboto Mono"/>
                <a:sym typeface="Roboto Mono"/>
              </a:rPr>
              <a:t>...</a:t>
            </a:r>
            <a:endParaRPr sz="1900" dirty="0">
              <a:solidFill>
                <a:srgbClr val="A3A3A3"/>
              </a:solidFill>
              <a:highlight>
                <a:srgbClr val="FCE5CD"/>
              </a:highlight>
              <a:latin typeface="Lucida Console" panose="020B0609040504020204" pitchFamily="49" charset="0"/>
              <a:ea typeface="Roboto Mono"/>
              <a:cs typeface="Roboto Mono"/>
              <a:sym typeface="Roboto Mono"/>
            </a:endParaRPr>
          </a:p>
          <a:p>
            <a:pPr marL="0" lvl="0" indent="0" algn="l" rtl="0">
              <a:lnSpc>
                <a:spcPct val="130000"/>
              </a:lnSpc>
              <a:spcBef>
                <a:spcPts val="0"/>
              </a:spcBef>
              <a:spcAft>
                <a:spcPts val="0"/>
              </a:spcAft>
              <a:buClr>
                <a:schemeClr val="dk1"/>
              </a:buClr>
              <a:buSzPts val="1100"/>
              <a:buFont typeface="Arial"/>
              <a:buNone/>
            </a:pPr>
            <a:r>
              <a:rPr lang="en" sz="1900" dirty="0">
                <a:solidFill>
                  <a:srgbClr val="A3A3A3"/>
                </a:solidFill>
                <a:highlight>
                  <a:srgbClr val="FCE5CD"/>
                </a:highlight>
                <a:latin typeface="Lucida Console" panose="020B0609040504020204" pitchFamily="49" charset="0"/>
                <a:ea typeface="Roboto Mono"/>
                <a:cs typeface="Roboto Mono"/>
                <a:sym typeface="Roboto Mono"/>
              </a:rPr>
              <a:t>}</a:t>
            </a:r>
            <a:br>
              <a:rPr lang="en" sz="1900" dirty="0">
                <a:solidFill>
                  <a:schemeClr val="dk1"/>
                </a:solidFill>
                <a:highlight>
                  <a:srgbClr val="FCE5CD"/>
                </a:highlight>
                <a:latin typeface="Lucida Console" panose="020B0609040504020204" pitchFamily="49" charset="0"/>
                <a:ea typeface="Roboto Mono"/>
                <a:cs typeface="Roboto Mono"/>
                <a:sym typeface="Roboto Mono"/>
              </a:rPr>
            </a:br>
            <a:r>
              <a:rPr lang="en" sz="1900" dirty="0">
                <a:solidFill>
                  <a:schemeClr val="dk1"/>
                </a:solidFill>
                <a:latin typeface="Lucida Console" panose="020B0609040504020204" pitchFamily="49" charset="0"/>
                <a:ea typeface="Roboto Mono"/>
                <a:cs typeface="Roboto Mono"/>
                <a:sym typeface="Roboto Mono"/>
              </a:rPr>
              <a:t>state </a:t>
            </a:r>
            <a:r>
              <a:rPr lang="en" sz="1900" dirty="0">
                <a:solidFill>
                  <a:srgbClr val="A3A3A3"/>
                </a:solidFill>
                <a:latin typeface="Lucida Console" panose="020B0609040504020204" pitchFamily="49" charset="0"/>
                <a:ea typeface="Roboto Mono"/>
                <a:cs typeface="Roboto Mono"/>
                <a:sym typeface="Roboto Mono"/>
              </a:rPr>
              <a:t>=</a:t>
            </a:r>
            <a:r>
              <a:rPr lang="en" sz="1900" dirty="0">
                <a:solidFill>
                  <a:schemeClr val="dk1"/>
                </a:solidFill>
                <a:latin typeface="Lucida Console" panose="020B0609040504020204" pitchFamily="49" charset="0"/>
                <a:ea typeface="Roboto Mono"/>
                <a:cs typeface="Roboto Mono"/>
                <a:sym typeface="Roboto Mono"/>
              </a:rPr>
              <a:t> aes_last_round</a:t>
            </a:r>
            <a:r>
              <a:rPr lang="en" sz="1900" dirty="0">
                <a:solidFill>
                  <a:srgbClr val="A3A3A3"/>
                </a:solidFill>
                <a:latin typeface="Lucida Console" panose="020B0609040504020204" pitchFamily="49" charset="0"/>
                <a:ea typeface="Roboto Mono"/>
                <a:cs typeface="Roboto Mono"/>
                <a:sym typeface="Roboto Mono"/>
              </a:rPr>
              <a:t>(</a:t>
            </a:r>
            <a:r>
              <a:rPr lang="en" sz="1900" dirty="0">
                <a:solidFill>
                  <a:schemeClr val="dk1"/>
                </a:solidFill>
                <a:latin typeface="Lucida Console" panose="020B0609040504020204" pitchFamily="49" charset="0"/>
                <a:ea typeface="Roboto Mono"/>
                <a:cs typeface="Roboto Mono"/>
                <a:sym typeface="Roboto Mono"/>
              </a:rPr>
              <a:t>state</a:t>
            </a:r>
            <a:r>
              <a:rPr lang="en" sz="1900" dirty="0">
                <a:solidFill>
                  <a:srgbClr val="A3A3A3"/>
                </a:solidFill>
                <a:latin typeface="Lucida Console" panose="020B0609040504020204" pitchFamily="49" charset="0"/>
                <a:ea typeface="Roboto Mono"/>
                <a:cs typeface="Roboto Mono"/>
                <a:sym typeface="Roboto Mono"/>
              </a:rPr>
              <a:t>,</a:t>
            </a:r>
            <a:r>
              <a:rPr lang="en" sz="1900" dirty="0">
                <a:solidFill>
                  <a:schemeClr val="dk1"/>
                </a:solidFill>
                <a:latin typeface="Lucida Console" panose="020B0609040504020204" pitchFamily="49" charset="0"/>
                <a:ea typeface="Roboto Mono"/>
                <a:cs typeface="Roboto Mono"/>
                <a:sym typeface="Roboto Mono"/>
              </a:rPr>
              <a:t> </a:t>
            </a:r>
            <a:r>
              <a:rPr lang="en" sz="1900" dirty="0">
                <a:solidFill>
                  <a:srgbClr val="A3A3A3"/>
                </a:solidFill>
                <a:latin typeface="Lucida Console" panose="020B0609040504020204" pitchFamily="49" charset="0"/>
                <a:ea typeface="Roboto Mono"/>
                <a:cs typeface="Roboto Mono"/>
                <a:sym typeface="Roboto Mono"/>
              </a:rPr>
              <a:t>*</a:t>
            </a:r>
            <a:r>
              <a:rPr lang="en" sz="1900" dirty="0">
                <a:solidFill>
                  <a:schemeClr val="dk1"/>
                </a:solidFill>
                <a:latin typeface="Lucida Console" panose="020B0609040504020204" pitchFamily="49" charset="0"/>
                <a:ea typeface="Roboto Mono"/>
                <a:cs typeface="Roboto Mono"/>
                <a:sym typeface="Roboto Mono"/>
              </a:rPr>
              <a:t>key</a:t>
            </a:r>
            <a:r>
              <a:rPr lang="en" sz="1900" dirty="0">
                <a:solidFill>
                  <a:srgbClr val="A3A3A3"/>
                </a:solidFill>
                <a:latin typeface="Lucida Console" panose="020B0609040504020204" pitchFamily="49" charset="0"/>
                <a:ea typeface="Roboto Mono"/>
                <a:cs typeface="Roboto Mono"/>
                <a:sym typeface="Roboto Mono"/>
              </a:rPr>
              <a:t>++)</a:t>
            </a:r>
            <a:endParaRPr sz="1900" dirty="0">
              <a:solidFill>
                <a:srgbClr val="A3A3A3"/>
              </a:solidFill>
              <a:latin typeface="Lucida Console" panose="020B0609040504020204" pitchFamily="49" charset="0"/>
              <a:ea typeface="Roboto Mono"/>
              <a:cs typeface="Roboto Mono"/>
              <a:sym typeface="Roboto Mono"/>
            </a:endParaRPr>
          </a:p>
          <a:p>
            <a:pPr marL="0" lvl="0" indent="0" algn="l" rtl="0">
              <a:lnSpc>
                <a:spcPct val="130000"/>
              </a:lnSpc>
              <a:spcBef>
                <a:spcPts val="0"/>
              </a:spcBef>
              <a:spcAft>
                <a:spcPts val="0"/>
              </a:spcAft>
              <a:buClr>
                <a:schemeClr val="dk1"/>
              </a:buClr>
              <a:buSzPts val="1100"/>
              <a:buFont typeface="Arial"/>
              <a:buNone/>
            </a:pPr>
            <a:r>
              <a:rPr lang="en" sz="1900" dirty="0">
                <a:solidFill>
                  <a:srgbClr val="9900FF"/>
                </a:solidFill>
                <a:latin typeface="Lucida Console" panose="020B0609040504020204" pitchFamily="49" charset="0"/>
                <a:ea typeface="Roboto Mono"/>
                <a:cs typeface="Roboto Mono"/>
                <a:sym typeface="Roboto Mono"/>
              </a:rPr>
              <a:t>public </a:t>
            </a:r>
            <a:r>
              <a:rPr lang="en" sz="1900" dirty="0">
                <a:solidFill>
                  <a:schemeClr val="dk1"/>
                </a:solidFill>
                <a:latin typeface="Lucida Console" panose="020B0609040504020204" pitchFamily="49" charset="0"/>
                <a:ea typeface="Roboto Mono"/>
                <a:cs typeface="Roboto Mono"/>
                <a:sym typeface="Roboto Mono"/>
              </a:rPr>
              <a:t>ciphertext</a:t>
            </a:r>
            <a:r>
              <a:rPr lang="en" sz="1900" dirty="0">
                <a:solidFill>
                  <a:schemeClr val="accent1"/>
                </a:solidFill>
                <a:latin typeface="Lucida Console" panose="020B0609040504020204" pitchFamily="49" charset="0"/>
                <a:ea typeface="Roboto Mono"/>
                <a:cs typeface="Roboto Mono"/>
                <a:sym typeface="Roboto Mono"/>
              </a:rPr>
              <a:t> </a:t>
            </a:r>
            <a:r>
              <a:rPr lang="en" sz="1900" dirty="0">
                <a:solidFill>
                  <a:srgbClr val="A3A3A3"/>
                </a:solidFill>
                <a:latin typeface="Lucida Console" panose="020B0609040504020204" pitchFamily="49" charset="0"/>
                <a:ea typeface="Roboto Mono"/>
                <a:cs typeface="Roboto Mono"/>
                <a:sym typeface="Roboto Mono"/>
              </a:rPr>
              <a:t>=</a:t>
            </a:r>
            <a:r>
              <a:rPr lang="en" sz="1900" dirty="0">
                <a:solidFill>
                  <a:schemeClr val="accent1"/>
                </a:solidFill>
                <a:latin typeface="Lucida Console" panose="020B0609040504020204" pitchFamily="49" charset="0"/>
                <a:ea typeface="Roboto Mono"/>
                <a:cs typeface="Roboto Mono"/>
                <a:sym typeface="Roboto Mono"/>
              </a:rPr>
              <a:t> </a:t>
            </a:r>
            <a:r>
              <a:rPr lang="en" sz="1900" dirty="0">
                <a:solidFill>
                  <a:srgbClr val="4A86E8"/>
                </a:solidFill>
                <a:latin typeface="Lucida Console" panose="020B0609040504020204" pitchFamily="49" charset="0"/>
                <a:ea typeface="Roboto Mono"/>
                <a:cs typeface="Roboto Mono"/>
                <a:sym typeface="Roboto Mono"/>
              </a:rPr>
              <a:t>declassify</a:t>
            </a:r>
            <a:r>
              <a:rPr lang="en" sz="1900" dirty="0">
                <a:solidFill>
                  <a:srgbClr val="A3A3A3"/>
                </a:solidFill>
                <a:latin typeface="Lucida Console" panose="020B0609040504020204" pitchFamily="49" charset="0"/>
                <a:ea typeface="Roboto Mono"/>
                <a:cs typeface="Roboto Mono"/>
                <a:sym typeface="Roboto Mono"/>
              </a:rPr>
              <a:t>(</a:t>
            </a:r>
            <a:r>
              <a:rPr lang="en" sz="1900" dirty="0">
                <a:solidFill>
                  <a:schemeClr val="dk1"/>
                </a:solidFill>
                <a:latin typeface="Lucida Console" panose="020B0609040504020204" pitchFamily="49" charset="0"/>
                <a:ea typeface="Roboto Mono"/>
                <a:cs typeface="Roboto Mono"/>
                <a:sym typeface="Roboto Mono"/>
              </a:rPr>
              <a:t>state</a:t>
            </a:r>
            <a:r>
              <a:rPr lang="en" sz="1900" dirty="0">
                <a:solidFill>
                  <a:srgbClr val="A3A3A3"/>
                </a:solidFill>
                <a:latin typeface="Lucida Console" panose="020B0609040504020204" pitchFamily="49" charset="0"/>
                <a:ea typeface="Roboto Mono"/>
                <a:cs typeface="Roboto Mono"/>
                <a:sym typeface="Roboto Mono"/>
              </a:rPr>
              <a:t>)</a:t>
            </a:r>
            <a:endParaRPr sz="1900" dirty="0">
              <a:solidFill>
                <a:srgbClr val="9900FF"/>
              </a:solidFill>
              <a:latin typeface="Lucida Console" panose="020B0609040504020204" pitchFamily="49" charset="0"/>
              <a:ea typeface="Roboto Mono"/>
              <a:cs typeface="Roboto Mono"/>
              <a:sym typeface="Roboto Mono"/>
            </a:endParaRPr>
          </a:p>
        </p:txBody>
      </p:sp>
      <p:sp>
        <p:nvSpPr>
          <p:cNvPr id="499" name="Google Shape;499;p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Real-World Example</a:t>
            </a:r>
            <a:endParaRPr/>
          </a:p>
        </p:txBody>
      </p:sp>
      <p:sp>
        <p:nvSpPr>
          <p:cNvPr id="500" name="Google Shape;500;p5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42</a:t>
            </a:fld>
            <a:endParaRPr/>
          </a:p>
        </p:txBody>
      </p:sp>
      <p:sp>
        <p:nvSpPr>
          <p:cNvPr id="501" name="Google Shape;501;p53"/>
          <p:cNvSpPr/>
          <p:nvPr/>
        </p:nvSpPr>
        <p:spPr>
          <a:xfrm>
            <a:off x="6466525" y="1729000"/>
            <a:ext cx="1570800" cy="3936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t>Skipped</a:t>
            </a:r>
            <a:endParaRPr sz="2500"/>
          </a:p>
        </p:txBody>
      </p:sp>
      <p:pic>
        <p:nvPicPr>
          <p:cNvPr id="502" name="Google Shape;502;p53"/>
          <p:cNvPicPr preferRelativeResize="0"/>
          <p:nvPr/>
        </p:nvPicPr>
        <p:blipFill rotWithShape="1">
          <a:blip r:embed="rId3">
            <a:alphaModFix/>
          </a:blip>
          <a:srcRect b="31721"/>
          <a:stretch/>
        </p:blipFill>
        <p:spPr>
          <a:xfrm>
            <a:off x="6936394" y="2266200"/>
            <a:ext cx="631050" cy="5131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5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0" lvl="0" indent="0" algn="l" rtl="0">
              <a:lnSpc>
                <a:spcPct val="130000"/>
              </a:lnSpc>
              <a:spcBef>
                <a:spcPts val="0"/>
              </a:spcBef>
              <a:spcAft>
                <a:spcPts val="0"/>
              </a:spcAft>
              <a:buClr>
                <a:schemeClr val="dk1"/>
              </a:buClr>
              <a:buSzPts val="1100"/>
              <a:buFont typeface="Arial"/>
              <a:buNone/>
            </a:pPr>
            <a:r>
              <a:rPr lang="en" sz="1900" dirty="0">
                <a:solidFill>
                  <a:srgbClr val="9900FF"/>
                </a:solidFill>
                <a:latin typeface="Lucida Console" panose="020B0609040504020204" pitchFamily="49" charset="0"/>
                <a:ea typeface="Roboto Mono"/>
                <a:cs typeface="Roboto Mono"/>
                <a:sym typeface="Roboto Mono"/>
              </a:rPr>
              <a:t>secret </a:t>
            </a:r>
            <a:r>
              <a:rPr lang="en" sz="1900" dirty="0">
                <a:solidFill>
                  <a:schemeClr val="dk1"/>
                </a:solidFill>
                <a:latin typeface="Lucida Console" panose="020B0609040504020204" pitchFamily="49" charset="0"/>
                <a:ea typeface="Roboto Mono"/>
                <a:cs typeface="Roboto Mono"/>
                <a:sym typeface="Roboto Mono"/>
              </a:rPr>
              <a:t>state = plaintext</a:t>
            </a:r>
            <a:endParaRPr sz="1900" dirty="0">
              <a:solidFill>
                <a:schemeClr val="dk1"/>
              </a:solidFill>
              <a:latin typeface="Lucida Console" panose="020B0609040504020204" pitchFamily="49" charset="0"/>
              <a:ea typeface="Roboto Mono"/>
              <a:cs typeface="Roboto Mono"/>
              <a:sym typeface="Roboto Mono"/>
            </a:endParaRPr>
          </a:p>
          <a:p>
            <a:pPr marL="0" lvl="0" indent="0" algn="l" rtl="0">
              <a:lnSpc>
                <a:spcPct val="130000"/>
              </a:lnSpc>
              <a:spcBef>
                <a:spcPts val="0"/>
              </a:spcBef>
              <a:spcAft>
                <a:spcPts val="0"/>
              </a:spcAft>
              <a:buClr>
                <a:schemeClr val="dk1"/>
              </a:buClr>
              <a:buSzPts val="1100"/>
              <a:buFont typeface="Arial"/>
              <a:buNone/>
            </a:pPr>
            <a:r>
              <a:rPr lang="en" sz="1900" dirty="0">
                <a:solidFill>
                  <a:schemeClr val="dk1"/>
                </a:solidFill>
                <a:latin typeface="Lucida Console" panose="020B0609040504020204" pitchFamily="49" charset="0"/>
                <a:ea typeface="Roboto Mono"/>
                <a:cs typeface="Roboto Mono"/>
                <a:sym typeface="Roboto Mono"/>
              </a:rPr>
              <a:t>state </a:t>
            </a:r>
            <a:r>
              <a:rPr lang="en" sz="1900" dirty="0">
                <a:solidFill>
                  <a:srgbClr val="A3A3A3"/>
                </a:solidFill>
                <a:latin typeface="Lucida Console" panose="020B0609040504020204" pitchFamily="49" charset="0"/>
                <a:ea typeface="Roboto Mono"/>
                <a:cs typeface="Roboto Mono"/>
                <a:sym typeface="Roboto Mono"/>
              </a:rPr>
              <a:t>=</a:t>
            </a:r>
            <a:r>
              <a:rPr lang="en" sz="1900" dirty="0">
                <a:solidFill>
                  <a:schemeClr val="dk1"/>
                </a:solidFill>
                <a:latin typeface="Lucida Console" panose="020B0609040504020204" pitchFamily="49" charset="0"/>
                <a:ea typeface="Roboto Mono"/>
                <a:cs typeface="Roboto Mono"/>
                <a:sym typeface="Roboto Mono"/>
              </a:rPr>
              <a:t> aes_round</a:t>
            </a:r>
            <a:r>
              <a:rPr lang="en" sz="1900" dirty="0">
                <a:solidFill>
                  <a:srgbClr val="A3A3A3"/>
                </a:solidFill>
                <a:latin typeface="Lucida Console" panose="020B0609040504020204" pitchFamily="49" charset="0"/>
                <a:ea typeface="Roboto Mono"/>
                <a:cs typeface="Roboto Mono"/>
                <a:sym typeface="Roboto Mono"/>
              </a:rPr>
              <a:t>(</a:t>
            </a:r>
            <a:r>
              <a:rPr lang="en" sz="1900" dirty="0">
                <a:solidFill>
                  <a:schemeClr val="dk1"/>
                </a:solidFill>
                <a:latin typeface="Lucida Console" panose="020B0609040504020204" pitchFamily="49" charset="0"/>
                <a:ea typeface="Roboto Mono"/>
                <a:cs typeface="Roboto Mono"/>
                <a:sym typeface="Roboto Mono"/>
              </a:rPr>
              <a:t>state</a:t>
            </a:r>
            <a:r>
              <a:rPr lang="en" sz="1900" dirty="0">
                <a:solidFill>
                  <a:srgbClr val="A3A3A3"/>
                </a:solidFill>
                <a:latin typeface="Lucida Console" panose="020B0609040504020204" pitchFamily="49" charset="0"/>
                <a:ea typeface="Roboto Mono"/>
                <a:cs typeface="Roboto Mono"/>
                <a:sym typeface="Roboto Mono"/>
              </a:rPr>
              <a:t>,</a:t>
            </a:r>
            <a:r>
              <a:rPr lang="en" sz="1900" dirty="0">
                <a:solidFill>
                  <a:schemeClr val="dk1"/>
                </a:solidFill>
                <a:latin typeface="Lucida Console" panose="020B0609040504020204" pitchFamily="49" charset="0"/>
                <a:ea typeface="Roboto Mono"/>
                <a:cs typeface="Roboto Mono"/>
                <a:sym typeface="Roboto Mono"/>
              </a:rPr>
              <a:t> </a:t>
            </a:r>
            <a:r>
              <a:rPr lang="en" sz="1900" dirty="0">
                <a:solidFill>
                  <a:srgbClr val="A3A3A3"/>
                </a:solidFill>
                <a:latin typeface="Lucida Console" panose="020B0609040504020204" pitchFamily="49" charset="0"/>
                <a:ea typeface="Roboto Mono"/>
                <a:cs typeface="Roboto Mono"/>
                <a:sym typeface="Roboto Mono"/>
              </a:rPr>
              <a:t>*</a:t>
            </a:r>
            <a:r>
              <a:rPr lang="en" sz="1900" dirty="0">
                <a:solidFill>
                  <a:schemeClr val="dk1"/>
                </a:solidFill>
                <a:latin typeface="Lucida Console" panose="020B0609040504020204" pitchFamily="49" charset="0"/>
                <a:ea typeface="Roboto Mono"/>
                <a:cs typeface="Roboto Mono"/>
                <a:sym typeface="Roboto Mono"/>
              </a:rPr>
              <a:t>key</a:t>
            </a:r>
            <a:r>
              <a:rPr lang="en" sz="1900" dirty="0">
                <a:solidFill>
                  <a:srgbClr val="A3A3A3"/>
                </a:solidFill>
                <a:latin typeface="Lucida Console" panose="020B0609040504020204" pitchFamily="49" charset="0"/>
                <a:ea typeface="Roboto Mono"/>
                <a:cs typeface="Roboto Mono"/>
                <a:sym typeface="Roboto Mono"/>
              </a:rPr>
              <a:t>++)</a:t>
            </a:r>
            <a:br>
              <a:rPr lang="en" sz="1900" dirty="0">
                <a:solidFill>
                  <a:srgbClr val="A3A3A3"/>
                </a:solidFill>
                <a:latin typeface="Lucida Console" panose="020B0609040504020204" pitchFamily="49" charset="0"/>
                <a:ea typeface="Roboto Mono"/>
                <a:cs typeface="Roboto Mono"/>
                <a:sym typeface="Roboto Mono"/>
              </a:rPr>
            </a:br>
            <a:r>
              <a:rPr lang="en" sz="1900" dirty="0">
                <a:solidFill>
                  <a:srgbClr val="A3A3A3"/>
                </a:solidFill>
                <a:latin typeface="Lucida Console" panose="020B0609040504020204" pitchFamily="49" charset="0"/>
                <a:ea typeface="Roboto Mono"/>
                <a:cs typeface="Roboto Mono"/>
                <a:sym typeface="Roboto Mono"/>
              </a:rPr>
              <a:t>  ...</a:t>
            </a:r>
            <a:br>
              <a:rPr lang="en" sz="1900" dirty="0">
                <a:solidFill>
                  <a:schemeClr val="dk1"/>
                </a:solidFill>
                <a:latin typeface="Lucida Console" panose="020B0609040504020204" pitchFamily="49" charset="0"/>
                <a:ea typeface="Roboto Mono"/>
                <a:cs typeface="Roboto Mono"/>
                <a:sym typeface="Roboto Mono"/>
              </a:rPr>
            </a:br>
            <a:r>
              <a:rPr lang="en" sz="1900" dirty="0">
                <a:solidFill>
                  <a:schemeClr val="dk1"/>
                </a:solidFill>
                <a:latin typeface="Lucida Console" panose="020B0609040504020204" pitchFamily="49" charset="0"/>
                <a:ea typeface="Roboto Mono"/>
                <a:cs typeface="Roboto Mono"/>
                <a:sym typeface="Roboto Mono"/>
              </a:rPr>
              <a:t>state </a:t>
            </a:r>
            <a:r>
              <a:rPr lang="en" sz="1900" dirty="0">
                <a:solidFill>
                  <a:srgbClr val="A3A3A3"/>
                </a:solidFill>
                <a:latin typeface="Lucida Console" panose="020B0609040504020204" pitchFamily="49" charset="0"/>
                <a:ea typeface="Roboto Mono"/>
                <a:cs typeface="Roboto Mono"/>
                <a:sym typeface="Roboto Mono"/>
              </a:rPr>
              <a:t>=</a:t>
            </a:r>
            <a:r>
              <a:rPr lang="en" sz="1900" dirty="0">
                <a:solidFill>
                  <a:schemeClr val="dk1"/>
                </a:solidFill>
                <a:latin typeface="Lucida Console" panose="020B0609040504020204" pitchFamily="49" charset="0"/>
                <a:ea typeface="Roboto Mono"/>
                <a:cs typeface="Roboto Mono"/>
                <a:sym typeface="Roboto Mono"/>
              </a:rPr>
              <a:t> aes_round</a:t>
            </a:r>
            <a:r>
              <a:rPr lang="en" sz="1900" dirty="0">
                <a:solidFill>
                  <a:srgbClr val="A3A3A3"/>
                </a:solidFill>
                <a:latin typeface="Lucida Console" panose="020B0609040504020204" pitchFamily="49" charset="0"/>
                <a:ea typeface="Roboto Mono"/>
                <a:cs typeface="Roboto Mono"/>
                <a:sym typeface="Roboto Mono"/>
              </a:rPr>
              <a:t>(</a:t>
            </a:r>
            <a:r>
              <a:rPr lang="en" sz="1900" dirty="0">
                <a:solidFill>
                  <a:schemeClr val="dk1"/>
                </a:solidFill>
                <a:latin typeface="Lucida Console" panose="020B0609040504020204" pitchFamily="49" charset="0"/>
                <a:ea typeface="Roboto Mono"/>
                <a:cs typeface="Roboto Mono"/>
                <a:sym typeface="Roboto Mono"/>
              </a:rPr>
              <a:t>state</a:t>
            </a:r>
            <a:r>
              <a:rPr lang="en" sz="1900" dirty="0">
                <a:solidFill>
                  <a:srgbClr val="A3A3A3"/>
                </a:solidFill>
                <a:latin typeface="Lucida Console" panose="020B0609040504020204" pitchFamily="49" charset="0"/>
                <a:ea typeface="Roboto Mono"/>
                <a:cs typeface="Roboto Mono"/>
                <a:sym typeface="Roboto Mono"/>
              </a:rPr>
              <a:t>,</a:t>
            </a:r>
            <a:r>
              <a:rPr lang="en" sz="1900" dirty="0">
                <a:solidFill>
                  <a:schemeClr val="dk1"/>
                </a:solidFill>
                <a:latin typeface="Lucida Console" panose="020B0609040504020204" pitchFamily="49" charset="0"/>
                <a:ea typeface="Roboto Mono"/>
                <a:cs typeface="Roboto Mono"/>
                <a:sym typeface="Roboto Mono"/>
              </a:rPr>
              <a:t> </a:t>
            </a:r>
            <a:r>
              <a:rPr lang="en" sz="1900" dirty="0">
                <a:solidFill>
                  <a:srgbClr val="A3A3A3"/>
                </a:solidFill>
                <a:latin typeface="Lucida Console" panose="020B0609040504020204" pitchFamily="49" charset="0"/>
                <a:ea typeface="Roboto Mono"/>
                <a:cs typeface="Roboto Mono"/>
                <a:sym typeface="Roboto Mono"/>
              </a:rPr>
              <a:t>*</a:t>
            </a:r>
            <a:r>
              <a:rPr lang="en" sz="1900" dirty="0">
                <a:solidFill>
                  <a:schemeClr val="dk1"/>
                </a:solidFill>
                <a:latin typeface="Lucida Console" panose="020B0609040504020204" pitchFamily="49" charset="0"/>
                <a:ea typeface="Roboto Mono"/>
                <a:cs typeface="Roboto Mono"/>
                <a:sym typeface="Roboto Mono"/>
              </a:rPr>
              <a:t>key</a:t>
            </a:r>
            <a:r>
              <a:rPr lang="en" sz="1900" dirty="0">
                <a:solidFill>
                  <a:srgbClr val="A3A3A3"/>
                </a:solidFill>
                <a:latin typeface="Lucida Console" panose="020B0609040504020204" pitchFamily="49" charset="0"/>
                <a:ea typeface="Roboto Mono"/>
                <a:cs typeface="Roboto Mono"/>
                <a:sym typeface="Roboto Mono"/>
              </a:rPr>
              <a:t>++)</a:t>
            </a:r>
            <a:br>
              <a:rPr lang="en" sz="1900" dirty="0">
                <a:solidFill>
                  <a:schemeClr val="dk1"/>
                </a:solidFill>
                <a:latin typeface="Lucida Console" panose="020B0609040504020204" pitchFamily="49" charset="0"/>
                <a:ea typeface="Roboto Mono"/>
                <a:cs typeface="Roboto Mono"/>
                <a:sym typeface="Roboto Mono"/>
              </a:rPr>
            </a:br>
            <a:r>
              <a:rPr lang="en" sz="1900" dirty="0">
                <a:solidFill>
                  <a:schemeClr val="accent1"/>
                </a:solidFill>
                <a:highlight>
                  <a:srgbClr val="FCE5CD"/>
                </a:highlight>
                <a:latin typeface="Lucida Console" panose="020B0609040504020204" pitchFamily="49" charset="0"/>
                <a:ea typeface="Roboto Mono"/>
                <a:cs typeface="Roboto Mono"/>
                <a:sym typeface="Roboto Mono"/>
              </a:rPr>
              <a:t>if</a:t>
            </a:r>
            <a:r>
              <a:rPr lang="en" sz="1900" dirty="0">
                <a:solidFill>
                  <a:schemeClr val="dk1"/>
                </a:solidFill>
                <a:highlight>
                  <a:srgbClr val="FCE5CD"/>
                </a:highlight>
                <a:latin typeface="Lucida Console" panose="020B0609040504020204" pitchFamily="49" charset="0"/>
                <a:ea typeface="Roboto Mono"/>
                <a:cs typeface="Roboto Mono"/>
                <a:sym typeface="Roboto Mono"/>
              </a:rPr>
              <a:t> </a:t>
            </a:r>
            <a:r>
              <a:rPr lang="en" sz="1900" dirty="0">
                <a:solidFill>
                  <a:srgbClr val="A3A3A3"/>
                </a:solidFill>
                <a:highlight>
                  <a:srgbClr val="FCE5CD"/>
                </a:highlight>
                <a:latin typeface="Lucida Console" panose="020B0609040504020204" pitchFamily="49" charset="0"/>
                <a:ea typeface="Roboto Mono"/>
                <a:cs typeface="Roboto Mono"/>
                <a:sym typeface="Roboto Mono"/>
              </a:rPr>
              <a:t>(</a:t>
            </a:r>
            <a:r>
              <a:rPr lang="en" sz="1900" dirty="0">
                <a:solidFill>
                  <a:schemeClr val="dk1"/>
                </a:solidFill>
                <a:highlight>
                  <a:srgbClr val="FCE5CD"/>
                </a:highlight>
                <a:latin typeface="Lucida Console" panose="020B0609040504020204" pitchFamily="49" charset="0"/>
                <a:ea typeface="Roboto Mono"/>
                <a:cs typeface="Roboto Mono"/>
                <a:sym typeface="Roboto Mono"/>
              </a:rPr>
              <a:t>rounds </a:t>
            </a:r>
            <a:r>
              <a:rPr lang="en" sz="1900" dirty="0">
                <a:solidFill>
                  <a:srgbClr val="A3A3A3"/>
                </a:solidFill>
                <a:highlight>
                  <a:srgbClr val="FCE5CD"/>
                </a:highlight>
                <a:latin typeface="Lucida Console" panose="020B0609040504020204" pitchFamily="49" charset="0"/>
                <a:ea typeface="Roboto Mono"/>
                <a:cs typeface="Roboto Mono"/>
                <a:sym typeface="Roboto Mono"/>
              </a:rPr>
              <a:t>==</a:t>
            </a:r>
            <a:r>
              <a:rPr lang="en" sz="1900" dirty="0">
                <a:solidFill>
                  <a:schemeClr val="dk1"/>
                </a:solidFill>
                <a:highlight>
                  <a:srgbClr val="FCE5CD"/>
                </a:highlight>
                <a:latin typeface="Lucida Console" panose="020B0609040504020204" pitchFamily="49" charset="0"/>
                <a:ea typeface="Roboto Mono"/>
                <a:cs typeface="Roboto Mono"/>
                <a:sym typeface="Roboto Mono"/>
              </a:rPr>
              <a:t> </a:t>
            </a:r>
            <a:r>
              <a:rPr lang="en" sz="1900" dirty="0">
                <a:solidFill>
                  <a:srgbClr val="DB4437"/>
                </a:solidFill>
                <a:highlight>
                  <a:srgbClr val="FCE5CD"/>
                </a:highlight>
                <a:latin typeface="Lucida Console" panose="020B0609040504020204" pitchFamily="49" charset="0"/>
                <a:ea typeface="Roboto Mono"/>
                <a:cs typeface="Roboto Mono"/>
                <a:sym typeface="Roboto Mono"/>
              </a:rPr>
              <a:t>12</a:t>
            </a:r>
            <a:r>
              <a:rPr lang="en" sz="1900" dirty="0">
                <a:solidFill>
                  <a:srgbClr val="A3A3A3"/>
                </a:solidFill>
                <a:highlight>
                  <a:srgbClr val="FCE5CD"/>
                </a:highlight>
                <a:latin typeface="Lucida Console" panose="020B0609040504020204" pitchFamily="49" charset="0"/>
                <a:ea typeface="Roboto Mono"/>
                <a:cs typeface="Roboto Mono"/>
                <a:sym typeface="Roboto Mono"/>
              </a:rPr>
              <a:t>)</a:t>
            </a:r>
            <a:r>
              <a:rPr lang="en" sz="1900" dirty="0">
                <a:solidFill>
                  <a:schemeClr val="dk1"/>
                </a:solidFill>
                <a:highlight>
                  <a:srgbClr val="FCE5CD"/>
                </a:highlight>
                <a:latin typeface="Lucida Console" panose="020B0609040504020204" pitchFamily="49" charset="0"/>
                <a:ea typeface="Roboto Mono"/>
                <a:cs typeface="Roboto Mono"/>
                <a:sym typeface="Roboto Mono"/>
              </a:rPr>
              <a:t> </a:t>
            </a:r>
            <a:r>
              <a:rPr lang="en" sz="1900" dirty="0">
                <a:solidFill>
                  <a:srgbClr val="A3A3A3"/>
                </a:solidFill>
                <a:highlight>
                  <a:srgbClr val="FCE5CD"/>
                </a:highlight>
                <a:latin typeface="Lucida Console" panose="020B0609040504020204" pitchFamily="49" charset="0"/>
                <a:ea typeface="Roboto Mono"/>
                <a:cs typeface="Roboto Mono"/>
                <a:sym typeface="Roboto Mono"/>
              </a:rPr>
              <a:t>{</a:t>
            </a:r>
            <a:br>
              <a:rPr lang="en" sz="1900" dirty="0">
                <a:solidFill>
                  <a:schemeClr val="dk1"/>
                </a:solidFill>
                <a:highlight>
                  <a:srgbClr val="FCE5CD"/>
                </a:highlight>
                <a:latin typeface="Lucida Console" panose="020B0609040504020204" pitchFamily="49" charset="0"/>
                <a:ea typeface="Roboto Mono"/>
                <a:cs typeface="Roboto Mono"/>
                <a:sym typeface="Roboto Mono"/>
              </a:rPr>
            </a:br>
            <a:r>
              <a:rPr lang="en" sz="1900" dirty="0">
                <a:solidFill>
                  <a:schemeClr val="dk1"/>
                </a:solidFill>
                <a:highlight>
                  <a:srgbClr val="FCE5CD"/>
                </a:highlight>
                <a:latin typeface="Lucida Console" panose="020B0609040504020204" pitchFamily="49" charset="0"/>
                <a:ea typeface="Roboto Mono"/>
                <a:cs typeface="Roboto Mono"/>
                <a:sym typeface="Roboto Mono"/>
              </a:rPr>
              <a:t>   </a:t>
            </a:r>
            <a:r>
              <a:rPr lang="en" sz="1900" dirty="0">
                <a:solidFill>
                  <a:srgbClr val="A3A3A3"/>
                </a:solidFill>
                <a:highlight>
                  <a:srgbClr val="FCE5CD"/>
                </a:highlight>
                <a:latin typeface="Lucida Console" panose="020B0609040504020204" pitchFamily="49" charset="0"/>
                <a:ea typeface="Roboto Mono"/>
                <a:cs typeface="Roboto Mono"/>
                <a:sym typeface="Roboto Mono"/>
              </a:rPr>
              <a:t>...</a:t>
            </a:r>
            <a:endParaRPr sz="1900" dirty="0">
              <a:solidFill>
                <a:srgbClr val="A3A3A3"/>
              </a:solidFill>
              <a:highlight>
                <a:srgbClr val="FCE5CD"/>
              </a:highlight>
              <a:latin typeface="Lucida Console" panose="020B0609040504020204" pitchFamily="49" charset="0"/>
              <a:ea typeface="Roboto Mono"/>
              <a:cs typeface="Roboto Mono"/>
              <a:sym typeface="Roboto Mono"/>
            </a:endParaRPr>
          </a:p>
          <a:p>
            <a:pPr marL="0" lvl="0" indent="0" algn="l" rtl="0">
              <a:lnSpc>
                <a:spcPct val="130000"/>
              </a:lnSpc>
              <a:spcBef>
                <a:spcPts val="0"/>
              </a:spcBef>
              <a:spcAft>
                <a:spcPts val="0"/>
              </a:spcAft>
              <a:buClr>
                <a:schemeClr val="dk1"/>
              </a:buClr>
              <a:buSzPts val="1100"/>
              <a:buFont typeface="Arial"/>
              <a:buNone/>
            </a:pPr>
            <a:r>
              <a:rPr lang="en" sz="1900" dirty="0">
                <a:solidFill>
                  <a:srgbClr val="A3A3A3"/>
                </a:solidFill>
                <a:highlight>
                  <a:srgbClr val="FCE5CD"/>
                </a:highlight>
                <a:latin typeface="Lucida Console" panose="020B0609040504020204" pitchFamily="49" charset="0"/>
                <a:ea typeface="Roboto Mono"/>
                <a:cs typeface="Roboto Mono"/>
                <a:sym typeface="Roboto Mono"/>
              </a:rPr>
              <a:t>}</a:t>
            </a:r>
            <a:br>
              <a:rPr lang="en" sz="1900" dirty="0">
                <a:solidFill>
                  <a:schemeClr val="dk1"/>
                </a:solidFill>
                <a:latin typeface="Lucida Console" panose="020B0609040504020204" pitchFamily="49" charset="0"/>
                <a:ea typeface="Roboto Mono"/>
                <a:cs typeface="Roboto Mono"/>
                <a:sym typeface="Roboto Mono"/>
              </a:rPr>
            </a:br>
            <a:r>
              <a:rPr lang="en" sz="1900" dirty="0">
                <a:solidFill>
                  <a:schemeClr val="dk1"/>
                </a:solidFill>
                <a:latin typeface="Lucida Console" panose="020B0609040504020204" pitchFamily="49" charset="0"/>
                <a:ea typeface="Roboto Mono"/>
                <a:cs typeface="Roboto Mono"/>
                <a:sym typeface="Roboto Mono"/>
              </a:rPr>
              <a:t>state </a:t>
            </a:r>
            <a:r>
              <a:rPr lang="en" sz="1900" dirty="0">
                <a:solidFill>
                  <a:srgbClr val="A3A3A3"/>
                </a:solidFill>
                <a:latin typeface="Lucida Console" panose="020B0609040504020204" pitchFamily="49" charset="0"/>
                <a:ea typeface="Roboto Mono"/>
                <a:cs typeface="Roboto Mono"/>
                <a:sym typeface="Roboto Mono"/>
              </a:rPr>
              <a:t>=</a:t>
            </a:r>
            <a:r>
              <a:rPr lang="en" sz="1900" dirty="0">
                <a:solidFill>
                  <a:schemeClr val="dk1"/>
                </a:solidFill>
                <a:latin typeface="Lucida Console" panose="020B0609040504020204" pitchFamily="49" charset="0"/>
                <a:ea typeface="Roboto Mono"/>
                <a:cs typeface="Roboto Mono"/>
                <a:sym typeface="Roboto Mono"/>
              </a:rPr>
              <a:t> aes_last_round</a:t>
            </a:r>
            <a:r>
              <a:rPr lang="en" sz="1900" dirty="0">
                <a:solidFill>
                  <a:srgbClr val="A3A3A3"/>
                </a:solidFill>
                <a:latin typeface="Lucida Console" panose="020B0609040504020204" pitchFamily="49" charset="0"/>
                <a:ea typeface="Roboto Mono"/>
                <a:cs typeface="Roboto Mono"/>
                <a:sym typeface="Roboto Mono"/>
              </a:rPr>
              <a:t>(</a:t>
            </a:r>
            <a:r>
              <a:rPr lang="en" sz="1900" dirty="0">
                <a:solidFill>
                  <a:schemeClr val="dk1"/>
                </a:solidFill>
                <a:latin typeface="Lucida Console" panose="020B0609040504020204" pitchFamily="49" charset="0"/>
                <a:ea typeface="Roboto Mono"/>
                <a:cs typeface="Roboto Mono"/>
                <a:sym typeface="Roboto Mono"/>
              </a:rPr>
              <a:t>state</a:t>
            </a:r>
            <a:r>
              <a:rPr lang="en" sz="1900" dirty="0">
                <a:solidFill>
                  <a:srgbClr val="A3A3A3"/>
                </a:solidFill>
                <a:latin typeface="Lucida Console" panose="020B0609040504020204" pitchFamily="49" charset="0"/>
                <a:ea typeface="Roboto Mono"/>
                <a:cs typeface="Roboto Mono"/>
                <a:sym typeface="Roboto Mono"/>
              </a:rPr>
              <a:t>,</a:t>
            </a:r>
            <a:r>
              <a:rPr lang="en" sz="1900" dirty="0">
                <a:solidFill>
                  <a:schemeClr val="dk1"/>
                </a:solidFill>
                <a:latin typeface="Lucida Console" panose="020B0609040504020204" pitchFamily="49" charset="0"/>
                <a:ea typeface="Roboto Mono"/>
                <a:cs typeface="Roboto Mono"/>
                <a:sym typeface="Roboto Mono"/>
              </a:rPr>
              <a:t> </a:t>
            </a:r>
            <a:r>
              <a:rPr lang="en" sz="1900" dirty="0">
                <a:solidFill>
                  <a:srgbClr val="A3A3A3"/>
                </a:solidFill>
                <a:latin typeface="Lucida Console" panose="020B0609040504020204" pitchFamily="49" charset="0"/>
                <a:ea typeface="Roboto Mono"/>
                <a:cs typeface="Roboto Mono"/>
                <a:sym typeface="Roboto Mono"/>
              </a:rPr>
              <a:t>*</a:t>
            </a:r>
            <a:r>
              <a:rPr lang="en" sz="1900" dirty="0">
                <a:solidFill>
                  <a:schemeClr val="dk1"/>
                </a:solidFill>
                <a:latin typeface="Lucida Console" panose="020B0609040504020204" pitchFamily="49" charset="0"/>
                <a:ea typeface="Roboto Mono"/>
                <a:cs typeface="Roboto Mono"/>
                <a:sym typeface="Roboto Mono"/>
              </a:rPr>
              <a:t>key</a:t>
            </a:r>
            <a:r>
              <a:rPr lang="en" sz="1900" dirty="0">
                <a:solidFill>
                  <a:srgbClr val="A3A3A3"/>
                </a:solidFill>
                <a:latin typeface="Lucida Console" panose="020B0609040504020204" pitchFamily="49" charset="0"/>
                <a:ea typeface="Roboto Mono"/>
                <a:cs typeface="Roboto Mono"/>
                <a:sym typeface="Roboto Mono"/>
              </a:rPr>
              <a:t>++)</a:t>
            </a:r>
            <a:endParaRPr sz="1900" dirty="0">
              <a:solidFill>
                <a:srgbClr val="A3A3A3"/>
              </a:solidFill>
              <a:latin typeface="Lucida Console" panose="020B0609040504020204" pitchFamily="49" charset="0"/>
              <a:ea typeface="Roboto Mono"/>
              <a:cs typeface="Roboto Mono"/>
              <a:sym typeface="Roboto Mono"/>
            </a:endParaRPr>
          </a:p>
          <a:p>
            <a:pPr marL="0" lvl="0" indent="0" algn="l" rtl="0">
              <a:lnSpc>
                <a:spcPct val="130000"/>
              </a:lnSpc>
              <a:spcBef>
                <a:spcPts val="0"/>
              </a:spcBef>
              <a:spcAft>
                <a:spcPts val="0"/>
              </a:spcAft>
              <a:buClr>
                <a:schemeClr val="dk1"/>
              </a:buClr>
              <a:buSzPts val="1100"/>
              <a:buFont typeface="Arial"/>
              <a:buNone/>
            </a:pPr>
            <a:r>
              <a:rPr lang="en" sz="1900" dirty="0">
                <a:solidFill>
                  <a:srgbClr val="9900FF"/>
                </a:solidFill>
                <a:latin typeface="Lucida Console" panose="020B0609040504020204" pitchFamily="49" charset="0"/>
                <a:ea typeface="Roboto Mono"/>
                <a:cs typeface="Roboto Mono"/>
                <a:sym typeface="Roboto Mono"/>
              </a:rPr>
              <a:t>public </a:t>
            </a:r>
            <a:r>
              <a:rPr lang="en" sz="1900" dirty="0">
                <a:solidFill>
                  <a:schemeClr val="dk1"/>
                </a:solidFill>
                <a:latin typeface="Lucida Console" panose="020B0609040504020204" pitchFamily="49" charset="0"/>
                <a:ea typeface="Roboto Mono"/>
                <a:cs typeface="Roboto Mono"/>
                <a:sym typeface="Roboto Mono"/>
              </a:rPr>
              <a:t>ciphertext</a:t>
            </a:r>
            <a:r>
              <a:rPr lang="en" sz="1900" dirty="0">
                <a:solidFill>
                  <a:schemeClr val="accent1"/>
                </a:solidFill>
                <a:latin typeface="Lucida Console" panose="020B0609040504020204" pitchFamily="49" charset="0"/>
                <a:ea typeface="Roboto Mono"/>
                <a:cs typeface="Roboto Mono"/>
                <a:sym typeface="Roboto Mono"/>
              </a:rPr>
              <a:t> </a:t>
            </a:r>
            <a:r>
              <a:rPr lang="en" sz="1900" dirty="0">
                <a:solidFill>
                  <a:srgbClr val="A3A3A3"/>
                </a:solidFill>
                <a:latin typeface="Lucida Console" panose="020B0609040504020204" pitchFamily="49" charset="0"/>
                <a:ea typeface="Roboto Mono"/>
                <a:cs typeface="Roboto Mono"/>
                <a:sym typeface="Roboto Mono"/>
              </a:rPr>
              <a:t>=</a:t>
            </a:r>
            <a:r>
              <a:rPr lang="en" sz="1900" dirty="0">
                <a:solidFill>
                  <a:schemeClr val="accent1"/>
                </a:solidFill>
                <a:latin typeface="Lucida Console" panose="020B0609040504020204" pitchFamily="49" charset="0"/>
                <a:ea typeface="Roboto Mono"/>
                <a:cs typeface="Roboto Mono"/>
                <a:sym typeface="Roboto Mono"/>
              </a:rPr>
              <a:t> </a:t>
            </a:r>
            <a:r>
              <a:rPr lang="en" sz="1900" dirty="0">
                <a:solidFill>
                  <a:srgbClr val="4A86E8"/>
                </a:solidFill>
                <a:latin typeface="Lucida Console" panose="020B0609040504020204" pitchFamily="49" charset="0"/>
                <a:ea typeface="Roboto Mono"/>
                <a:cs typeface="Roboto Mono"/>
                <a:sym typeface="Roboto Mono"/>
              </a:rPr>
              <a:t>declassify</a:t>
            </a:r>
            <a:r>
              <a:rPr lang="en" sz="1900" dirty="0">
                <a:solidFill>
                  <a:srgbClr val="A3A3A3"/>
                </a:solidFill>
                <a:latin typeface="Lucida Console" panose="020B0609040504020204" pitchFamily="49" charset="0"/>
                <a:ea typeface="Roboto Mono"/>
                <a:cs typeface="Roboto Mono"/>
                <a:sym typeface="Roboto Mono"/>
              </a:rPr>
              <a:t>(</a:t>
            </a:r>
            <a:r>
              <a:rPr lang="en" sz="1900" dirty="0">
                <a:solidFill>
                  <a:schemeClr val="dk1"/>
                </a:solidFill>
                <a:latin typeface="Lucida Console" panose="020B0609040504020204" pitchFamily="49" charset="0"/>
                <a:ea typeface="Roboto Mono"/>
                <a:cs typeface="Roboto Mono"/>
                <a:sym typeface="Roboto Mono"/>
              </a:rPr>
              <a:t>state</a:t>
            </a:r>
            <a:r>
              <a:rPr lang="en" sz="1900" dirty="0">
                <a:solidFill>
                  <a:srgbClr val="A3A3A3"/>
                </a:solidFill>
                <a:latin typeface="Lucida Console" panose="020B0609040504020204" pitchFamily="49" charset="0"/>
                <a:ea typeface="Roboto Mono"/>
                <a:cs typeface="Roboto Mono"/>
                <a:sym typeface="Roboto Mono"/>
              </a:rPr>
              <a:t>)</a:t>
            </a:r>
            <a:endParaRPr sz="1900" dirty="0">
              <a:solidFill>
                <a:srgbClr val="9900FF"/>
              </a:solidFill>
              <a:latin typeface="Lucida Console" panose="020B0609040504020204" pitchFamily="49" charset="0"/>
              <a:ea typeface="Roboto Mono"/>
              <a:cs typeface="Roboto Mono"/>
              <a:sym typeface="Roboto Mono"/>
            </a:endParaRPr>
          </a:p>
        </p:txBody>
      </p:sp>
      <p:sp>
        <p:nvSpPr>
          <p:cNvPr id="508" name="Google Shape;508;p5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Real-World Example</a:t>
            </a:r>
            <a:endParaRPr/>
          </a:p>
        </p:txBody>
      </p:sp>
      <p:sp>
        <p:nvSpPr>
          <p:cNvPr id="509" name="Google Shape;509;p5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43</a:t>
            </a:fld>
            <a:endParaRPr/>
          </a:p>
        </p:txBody>
      </p:sp>
      <p:sp>
        <p:nvSpPr>
          <p:cNvPr id="510" name="Google Shape;510;p54"/>
          <p:cNvSpPr/>
          <p:nvPr/>
        </p:nvSpPr>
        <p:spPr>
          <a:xfrm>
            <a:off x="6466525" y="1729000"/>
            <a:ext cx="1570800" cy="3936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t>Skipped</a:t>
            </a:r>
            <a:endParaRPr sz="2500"/>
          </a:p>
        </p:txBody>
      </p:sp>
      <p:sp>
        <p:nvSpPr>
          <p:cNvPr id="511" name="Google Shape;511;p54"/>
          <p:cNvSpPr/>
          <p:nvPr/>
        </p:nvSpPr>
        <p:spPr>
          <a:xfrm>
            <a:off x="4012650" y="4379975"/>
            <a:ext cx="3373500" cy="318000"/>
          </a:xfrm>
          <a:prstGeom prst="wedgeRectCallout">
            <a:avLst>
              <a:gd name="adj1" fmla="val -20925"/>
              <a:gd name="adj2" fmla="val -61124"/>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t>Incorrectly encrypted</a:t>
            </a:r>
            <a:endParaRPr sz="2500"/>
          </a:p>
        </p:txBody>
      </p:sp>
      <p:pic>
        <p:nvPicPr>
          <p:cNvPr id="512" name="Google Shape;512;p54"/>
          <p:cNvPicPr preferRelativeResize="0"/>
          <p:nvPr/>
        </p:nvPicPr>
        <p:blipFill rotWithShape="1">
          <a:blip r:embed="rId3">
            <a:alphaModFix/>
          </a:blip>
          <a:srcRect b="31721"/>
          <a:stretch/>
        </p:blipFill>
        <p:spPr>
          <a:xfrm>
            <a:off x="6936394" y="2266200"/>
            <a:ext cx="631050" cy="5131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5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0" lvl="0" indent="0" algn="l" rtl="0">
              <a:lnSpc>
                <a:spcPct val="130000"/>
              </a:lnSpc>
              <a:spcBef>
                <a:spcPts val="0"/>
              </a:spcBef>
              <a:spcAft>
                <a:spcPts val="0"/>
              </a:spcAft>
              <a:buClr>
                <a:schemeClr val="dk1"/>
              </a:buClr>
              <a:buSzPts val="1100"/>
              <a:buFont typeface="Arial"/>
              <a:buNone/>
            </a:pPr>
            <a:r>
              <a:rPr lang="en" sz="1900" dirty="0">
                <a:solidFill>
                  <a:srgbClr val="9900FF"/>
                </a:solidFill>
                <a:latin typeface="Lucida Console" panose="020B0609040504020204" pitchFamily="49" charset="0"/>
                <a:ea typeface="Roboto Mono"/>
                <a:cs typeface="Roboto Mono"/>
                <a:sym typeface="Roboto Mono"/>
              </a:rPr>
              <a:t>secret </a:t>
            </a:r>
            <a:r>
              <a:rPr lang="en" sz="1900" dirty="0">
                <a:solidFill>
                  <a:schemeClr val="dk1"/>
                </a:solidFill>
                <a:latin typeface="Lucida Console" panose="020B0609040504020204" pitchFamily="49" charset="0"/>
                <a:ea typeface="Roboto Mono"/>
                <a:cs typeface="Roboto Mono"/>
                <a:sym typeface="Roboto Mono"/>
              </a:rPr>
              <a:t>state = plaintext</a:t>
            </a:r>
            <a:endParaRPr sz="1900" dirty="0">
              <a:solidFill>
                <a:schemeClr val="dk1"/>
              </a:solidFill>
              <a:latin typeface="Lucida Console" panose="020B0609040504020204" pitchFamily="49" charset="0"/>
              <a:ea typeface="Roboto Mono"/>
              <a:cs typeface="Roboto Mono"/>
              <a:sym typeface="Roboto Mono"/>
            </a:endParaRPr>
          </a:p>
          <a:p>
            <a:pPr marL="0" lvl="0" indent="0" algn="l" rtl="0">
              <a:lnSpc>
                <a:spcPct val="130000"/>
              </a:lnSpc>
              <a:spcBef>
                <a:spcPts val="0"/>
              </a:spcBef>
              <a:spcAft>
                <a:spcPts val="0"/>
              </a:spcAft>
              <a:buClr>
                <a:schemeClr val="dk1"/>
              </a:buClr>
              <a:buSzPts val="1100"/>
              <a:buFont typeface="Arial"/>
              <a:buNone/>
            </a:pPr>
            <a:r>
              <a:rPr lang="en" sz="1900" dirty="0">
                <a:solidFill>
                  <a:schemeClr val="dk1"/>
                </a:solidFill>
                <a:latin typeface="Lucida Console" panose="020B0609040504020204" pitchFamily="49" charset="0"/>
                <a:ea typeface="Roboto Mono"/>
                <a:cs typeface="Roboto Mono"/>
                <a:sym typeface="Roboto Mono"/>
              </a:rPr>
              <a:t>state </a:t>
            </a:r>
            <a:r>
              <a:rPr lang="en" sz="1900" dirty="0">
                <a:solidFill>
                  <a:srgbClr val="A3A3A3"/>
                </a:solidFill>
                <a:latin typeface="Lucida Console" panose="020B0609040504020204" pitchFamily="49" charset="0"/>
                <a:ea typeface="Roboto Mono"/>
                <a:cs typeface="Roboto Mono"/>
                <a:sym typeface="Roboto Mono"/>
              </a:rPr>
              <a:t>=</a:t>
            </a:r>
            <a:r>
              <a:rPr lang="en" sz="1900" dirty="0">
                <a:solidFill>
                  <a:schemeClr val="dk1"/>
                </a:solidFill>
                <a:latin typeface="Lucida Console" panose="020B0609040504020204" pitchFamily="49" charset="0"/>
                <a:ea typeface="Roboto Mono"/>
                <a:cs typeface="Roboto Mono"/>
                <a:sym typeface="Roboto Mono"/>
              </a:rPr>
              <a:t> aes_round</a:t>
            </a:r>
            <a:r>
              <a:rPr lang="en" sz="1900" dirty="0">
                <a:solidFill>
                  <a:srgbClr val="A3A3A3"/>
                </a:solidFill>
                <a:latin typeface="Lucida Console" panose="020B0609040504020204" pitchFamily="49" charset="0"/>
                <a:ea typeface="Roboto Mono"/>
                <a:cs typeface="Roboto Mono"/>
                <a:sym typeface="Roboto Mono"/>
              </a:rPr>
              <a:t>(</a:t>
            </a:r>
            <a:r>
              <a:rPr lang="en" sz="1900" dirty="0">
                <a:solidFill>
                  <a:schemeClr val="dk1"/>
                </a:solidFill>
                <a:latin typeface="Lucida Console" panose="020B0609040504020204" pitchFamily="49" charset="0"/>
                <a:ea typeface="Roboto Mono"/>
                <a:cs typeface="Roboto Mono"/>
                <a:sym typeface="Roboto Mono"/>
              </a:rPr>
              <a:t>state</a:t>
            </a:r>
            <a:r>
              <a:rPr lang="en" sz="1900" dirty="0">
                <a:solidFill>
                  <a:srgbClr val="A3A3A3"/>
                </a:solidFill>
                <a:latin typeface="Lucida Console" panose="020B0609040504020204" pitchFamily="49" charset="0"/>
                <a:ea typeface="Roboto Mono"/>
                <a:cs typeface="Roboto Mono"/>
                <a:sym typeface="Roboto Mono"/>
              </a:rPr>
              <a:t>,</a:t>
            </a:r>
            <a:r>
              <a:rPr lang="en" sz="1900" dirty="0">
                <a:solidFill>
                  <a:schemeClr val="dk1"/>
                </a:solidFill>
                <a:latin typeface="Lucida Console" panose="020B0609040504020204" pitchFamily="49" charset="0"/>
                <a:ea typeface="Roboto Mono"/>
                <a:cs typeface="Roboto Mono"/>
                <a:sym typeface="Roboto Mono"/>
              </a:rPr>
              <a:t> </a:t>
            </a:r>
            <a:r>
              <a:rPr lang="en" sz="1900" dirty="0">
                <a:solidFill>
                  <a:srgbClr val="A3A3A3"/>
                </a:solidFill>
                <a:latin typeface="Lucida Console" panose="020B0609040504020204" pitchFamily="49" charset="0"/>
                <a:ea typeface="Roboto Mono"/>
                <a:cs typeface="Roboto Mono"/>
                <a:sym typeface="Roboto Mono"/>
              </a:rPr>
              <a:t>*</a:t>
            </a:r>
            <a:r>
              <a:rPr lang="en" sz="1900" dirty="0">
                <a:solidFill>
                  <a:schemeClr val="dk1"/>
                </a:solidFill>
                <a:latin typeface="Lucida Console" panose="020B0609040504020204" pitchFamily="49" charset="0"/>
                <a:ea typeface="Roboto Mono"/>
                <a:cs typeface="Roboto Mono"/>
                <a:sym typeface="Roboto Mono"/>
              </a:rPr>
              <a:t>key</a:t>
            </a:r>
            <a:r>
              <a:rPr lang="en" sz="1900" dirty="0">
                <a:solidFill>
                  <a:srgbClr val="A3A3A3"/>
                </a:solidFill>
                <a:latin typeface="Lucida Console" panose="020B0609040504020204" pitchFamily="49" charset="0"/>
                <a:ea typeface="Roboto Mono"/>
                <a:cs typeface="Roboto Mono"/>
                <a:sym typeface="Roboto Mono"/>
              </a:rPr>
              <a:t>++)</a:t>
            </a:r>
            <a:br>
              <a:rPr lang="en" sz="1900" dirty="0">
                <a:solidFill>
                  <a:srgbClr val="A3A3A3"/>
                </a:solidFill>
                <a:latin typeface="Lucida Console" panose="020B0609040504020204" pitchFamily="49" charset="0"/>
                <a:ea typeface="Roboto Mono"/>
                <a:cs typeface="Roboto Mono"/>
                <a:sym typeface="Roboto Mono"/>
              </a:rPr>
            </a:br>
            <a:r>
              <a:rPr lang="en" sz="1900" dirty="0">
                <a:solidFill>
                  <a:srgbClr val="A3A3A3"/>
                </a:solidFill>
                <a:latin typeface="Lucida Console" panose="020B0609040504020204" pitchFamily="49" charset="0"/>
                <a:ea typeface="Roboto Mono"/>
                <a:cs typeface="Roboto Mono"/>
                <a:sym typeface="Roboto Mono"/>
              </a:rPr>
              <a:t>  ...</a:t>
            </a:r>
            <a:br>
              <a:rPr lang="en" sz="1900" dirty="0">
                <a:solidFill>
                  <a:schemeClr val="dk1"/>
                </a:solidFill>
                <a:latin typeface="Lucida Console" panose="020B0609040504020204" pitchFamily="49" charset="0"/>
                <a:ea typeface="Roboto Mono"/>
                <a:cs typeface="Roboto Mono"/>
                <a:sym typeface="Roboto Mono"/>
              </a:rPr>
            </a:br>
            <a:r>
              <a:rPr lang="en" sz="1900" dirty="0">
                <a:solidFill>
                  <a:schemeClr val="dk1"/>
                </a:solidFill>
                <a:latin typeface="Lucida Console" panose="020B0609040504020204" pitchFamily="49" charset="0"/>
                <a:ea typeface="Roboto Mono"/>
                <a:cs typeface="Roboto Mono"/>
                <a:sym typeface="Roboto Mono"/>
              </a:rPr>
              <a:t>state </a:t>
            </a:r>
            <a:r>
              <a:rPr lang="en" sz="1900" dirty="0">
                <a:solidFill>
                  <a:srgbClr val="A3A3A3"/>
                </a:solidFill>
                <a:latin typeface="Lucida Console" panose="020B0609040504020204" pitchFamily="49" charset="0"/>
                <a:ea typeface="Roboto Mono"/>
                <a:cs typeface="Roboto Mono"/>
                <a:sym typeface="Roboto Mono"/>
              </a:rPr>
              <a:t>=</a:t>
            </a:r>
            <a:r>
              <a:rPr lang="en" sz="1900" dirty="0">
                <a:solidFill>
                  <a:schemeClr val="dk1"/>
                </a:solidFill>
                <a:latin typeface="Lucida Console" panose="020B0609040504020204" pitchFamily="49" charset="0"/>
                <a:ea typeface="Roboto Mono"/>
                <a:cs typeface="Roboto Mono"/>
                <a:sym typeface="Roboto Mono"/>
              </a:rPr>
              <a:t> aes_round</a:t>
            </a:r>
            <a:r>
              <a:rPr lang="en" sz="1900" dirty="0">
                <a:solidFill>
                  <a:srgbClr val="A3A3A3"/>
                </a:solidFill>
                <a:latin typeface="Lucida Console" panose="020B0609040504020204" pitchFamily="49" charset="0"/>
                <a:ea typeface="Roboto Mono"/>
                <a:cs typeface="Roboto Mono"/>
                <a:sym typeface="Roboto Mono"/>
              </a:rPr>
              <a:t>(</a:t>
            </a:r>
            <a:r>
              <a:rPr lang="en" sz="1900" dirty="0">
                <a:solidFill>
                  <a:schemeClr val="dk1"/>
                </a:solidFill>
                <a:latin typeface="Lucida Console" panose="020B0609040504020204" pitchFamily="49" charset="0"/>
                <a:ea typeface="Roboto Mono"/>
                <a:cs typeface="Roboto Mono"/>
                <a:sym typeface="Roboto Mono"/>
              </a:rPr>
              <a:t>state</a:t>
            </a:r>
            <a:r>
              <a:rPr lang="en" sz="1900" dirty="0">
                <a:solidFill>
                  <a:srgbClr val="A3A3A3"/>
                </a:solidFill>
                <a:latin typeface="Lucida Console" panose="020B0609040504020204" pitchFamily="49" charset="0"/>
                <a:ea typeface="Roboto Mono"/>
                <a:cs typeface="Roboto Mono"/>
                <a:sym typeface="Roboto Mono"/>
              </a:rPr>
              <a:t>,</a:t>
            </a:r>
            <a:r>
              <a:rPr lang="en" sz="1900" dirty="0">
                <a:solidFill>
                  <a:schemeClr val="dk1"/>
                </a:solidFill>
                <a:latin typeface="Lucida Console" panose="020B0609040504020204" pitchFamily="49" charset="0"/>
                <a:ea typeface="Roboto Mono"/>
                <a:cs typeface="Roboto Mono"/>
                <a:sym typeface="Roboto Mono"/>
              </a:rPr>
              <a:t> </a:t>
            </a:r>
            <a:r>
              <a:rPr lang="en" sz="1900" dirty="0">
                <a:solidFill>
                  <a:srgbClr val="A3A3A3"/>
                </a:solidFill>
                <a:latin typeface="Lucida Console" panose="020B0609040504020204" pitchFamily="49" charset="0"/>
                <a:ea typeface="Roboto Mono"/>
                <a:cs typeface="Roboto Mono"/>
                <a:sym typeface="Roboto Mono"/>
              </a:rPr>
              <a:t>*</a:t>
            </a:r>
            <a:r>
              <a:rPr lang="en" sz="1900" dirty="0">
                <a:solidFill>
                  <a:schemeClr val="dk1"/>
                </a:solidFill>
                <a:latin typeface="Lucida Console" panose="020B0609040504020204" pitchFamily="49" charset="0"/>
                <a:ea typeface="Roboto Mono"/>
                <a:cs typeface="Roboto Mono"/>
                <a:sym typeface="Roboto Mono"/>
              </a:rPr>
              <a:t>key</a:t>
            </a:r>
            <a:r>
              <a:rPr lang="en" sz="1900" dirty="0">
                <a:solidFill>
                  <a:srgbClr val="A3A3A3"/>
                </a:solidFill>
                <a:latin typeface="Lucida Console" panose="020B0609040504020204" pitchFamily="49" charset="0"/>
                <a:ea typeface="Roboto Mono"/>
                <a:cs typeface="Roboto Mono"/>
                <a:sym typeface="Roboto Mono"/>
              </a:rPr>
              <a:t>++)</a:t>
            </a:r>
            <a:br>
              <a:rPr lang="en" sz="1900" dirty="0">
                <a:solidFill>
                  <a:schemeClr val="dk1"/>
                </a:solidFill>
                <a:latin typeface="Lucida Console" panose="020B0609040504020204" pitchFamily="49" charset="0"/>
                <a:ea typeface="Roboto Mono"/>
                <a:cs typeface="Roboto Mono"/>
                <a:sym typeface="Roboto Mono"/>
              </a:rPr>
            </a:br>
            <a:r>
              <a:rPr lang="en" sz="1900" dirty="0">
                <a:solidFill>
                  <a:schemeClr val="accent1"/>
                </a:solidFill>
                <a:highlight>
                  <a:srgbClr val="FCE5CD"/>
                </a:highlight>
                <a:latin typeface="Lucida Console" panose="020B0609040504020204" pitchFamily="49" charset="0"/>
                <a:ea typeface="Roboto Mono"/>
                <a:cs typeface="Roboto Mono"/>
                <a:sym typeface="Roboto Mono"/>
              </a:rPr>
              <a:t>if</a:t>
            </a:r>
            <a:r>
              <a:rPr lang="en" sz="1900" dirty="0">
                <a:solidFill>
                  <a:schemeClr val="dk1"/>
                </a:solidFill>
                <a:highlight>
                  <a:srgbClr val="FCE5CD"/>
                </a:highlight>
                <a:latin typeface="Lucida Console" panose="020B0609040504020204" pitchFamily="49" charset="0"/>
                <a:ea typeface="Roboto Mono"/>
                <a:cs typeface="Roboto Mono"/>
                <a:sym typeface="Roboto Mono"/>
              </a:rPr>
              <a:t> </a:t>
            </a:r>
            <a:r>
              <a:rPr lang="en" sz="1900" dirty="0">
                <a:solidFill>
                  <a:srgbClr val="A3A3A3"/>
                </a:solidFill>
                <a:highlight>
                  <a:srgbClr val="FCE5CD"/>
                </a:highlight>
                <a:latin typeface="Lucida Console" panose="020B0609040504020204" pitchFamily="49" charset="0"/>
                <a:ea typeface="Roboto Mono"/>
                <a:cs typeface="Roboto Mono"/>
                <a:sym typeface="Roboto Mono"/>
              </a:rPr>
              <a:t>(</a:t>
            </a:r>
            <a:r>
              <a:rPr lang="en" sz="1900" dirty="0">
                <a:solidFill>
                  <a:schemeClr val="dk1"/>
                </a:solidFill>
                <a:highlight>
                  <a:srgbClr val="FCE5CD"/>
                </a:highlight>
                <a:latin typeface="Lucida Console" panose="020B0609040504020204" pitchFamily="49" charset="0"/>
                <a:ea typeface="Roboto Mono"/>
                <a:cs typeface="Roboto Mono"/>
                <a:sym typeface="Roboto Mono"/>
              </a:rPr>
              <a:t>rounds </a:t>
            </a:r>
            <a:r>
              <a:rPr lang="en" sz="1900" dirty="0">
                <a:solidFill>
                  <a:srgbClr val="A3A3A3"/>
                </a:solidFill>
                <a:highlight>
                  <a:srgbClr val="FCE5CD"/>
                </a:highlight>
                <a:latin typeface="Lucida Console" panose="020B0609040504020204" pitchFamily="49" charset="0"/>
                <a:ea typeface="Roboto Mono"/>
                <a:cs typeface="Roboto Mono"/>
                <a:sym typeface="Roboto Mono"/>
              </a:rPr>
              <a:t>==</a:t>
            </a:r>
            <a:r>
              <a:rPr lang="en" sz="1900" dirty="0">
                <a:solidFill>
                  <a:schemeClr val="dk1"/>
                </a:solidFill>
                <a:highlight>
                  <a:srgbClr val="FCE5CD"/>
                </a:highlight>
                <a:latin typeface="Lucida Console" panose="020B0609040504020204" pitchFamily="49" charset="0"/>
                <a:ea typeface="Roboto Mono"/>
                <a:cs typeface="Roboto Mono"/>
                <a:sym typeface="Roboto Mono"/>
              </a:rPr>
              <a:t> </a:t>
            </a:r>
            <a:r>
              <a:rPr lang="en" sz="1900" dirty="0">
                <a:solidFill>
                  <a:srgbClr val="DB4437"/>
                </a:solidFill>
                <a:highlight>
                  <a:srgbClr val="FCE5CD"/>
                </a:highlight>
                <a:latin typeface="Lucida Console" panose="020B0609040504020204" pitchFamily="49" charset="0"/>
                <a:ea typeface="Roboto Mono"/>
                <a:cs typeface="Roboto Mono"/>
                <a:sym typeface="Roboto Mono"/>
              </a:rPr>
              <a:t>12</a:t>
            </a:r>
            <a:r>
              <a:rPr lang="en" sz="1900" dirty="0">
                <a:solidFill>
                  <a:srgbClr val="A3A3A3"/>
                </a:solidFill>
                <a:highlight>
                  <a:srgbClr val="FCE5CD"/>
                </a:highlight>
                <a:latin typeface="Lucida Console" panose="020B0609040504020204" pitchFamily="49" charset="0"/>
                <a:ea typeface="Roboto Mono"/>
                <a:cs typeface="Roboto Mono"/>
                <a:sym typeface="Roboto Mono"/>
              </a:rPr>
              <a:t>)</a:t>
            </a:r>
            <a:r>
              <a:rPr lang="en" sz="1900" dirty="0">
                <a:solidFill>
                  <a:schemeClr val="dk1"/>
                </a:solidFill>
                <a:highlight>
                  <a:srgbClr val="FCE5CD"/>
                </a:highlight>
                <a:latin typeface="Lucida Console" panose="020B0609040504020204" pitchFamily="49" charset="0"/>
                <a:ea typeface="Roboto Mono"/>
                <a:cs typeface="Roboto Mono"/>
                <a:sym typeface="Roboto Mono"/>
              </a:rPr>
              <a:t> </a:t>
            </a:r>
            <a:r>
              <a:rPr lang="en" sz="1900" dirty="0">
                <a:solidFill>
                  <a:srgbClr val="A3A3A3"/>
                </a:solidFill>
                <a:highlight>
                  <a:srgbClr val="FCE5CD"/>
                </a:highlight>
                <a:latin typeface="Lucida Console" panose="020B0609040504020204" pitchFamily="49" charset="0"/>
                <a:ea typeface="Roboto Mono"/>
                <a:cs typeface="Roboto Mono"/>
                <a:sym typeface="Roboto Mono"/>
              </a:rPr>
              <a:t>{</a:t>
            </a:r>
            <a:br>
              <a:rPr lang="en" sz="1900" dirty="0">
                <a:solidFill>
                  <a:schemeClr val="dk1"/>
                </a:solidFill>
                <a:highlight>
                  <a:srgbClr val="FCE5CD"/>
                </a:highlight>
                <a:latin typeface="Lucida Console" panose="020B0609040504020204" pitchFamily="49" charset="0"/>
                <a:ea typeface="Roboto Mono"/>
                <a:cs typeface="Roboto Mono"/>
                <a:sym typeface="Roboto Mono"/>
              </a:rPr>
            </a:br>
            <a:r>
              <a:rPr lang="en" sz="1900" dirty="0">
                <a:solidFill>
                  <a:schemeClr val="dk1"/>
                </a:solidFill>
                <a:highlight>
                  <a:srgbClr val="FCE5CD"/>
                </a:highlight>
                <a:latin typeface="Lucida Console" panose="020B0609040504020204" pitchFamily="49" charset="0"/>
                <a:ea typeface="Roboto Mono"/>
                <a:cs typeface="Roboto Mono"/>
                <a:sym typeface="Roboto Mono"/>
              </a:rPr>
              <a:t>   </a:t>
            </a:r>
            <a:r>
              <a:rPr lang="en" sz="1900" dirty="0">
                <a:solidFill>
                  <a:srgbClr val="A3A3A3"/>
                </a:solidFill>
                <a:highlight>
                  <a:srgbClr val="FCE5CD"/>
                </a:highlight>
                <a:latin typeface="Lucida Console" panose="020B0609040504020204" pitchFamily="49" charset="0"/>
                <a:ea typeface="Roboto Mono"/>
                <a:cs typeface="Roboto Mono"/>
                <a:sym typeface="Roboto Mono"/>
              </a:rPr>
              <a:t>...</a:t>
            </a:r>
            <a:endParaRPr sz="1900" dirty="0">
              <a:solidFill>
                <a:srgbClr val="A3A3A3"/>
              </a:solidFill>
              <a:highlight>
                <a:srgbClr val="FCE5CD"/>
              </a:highlight>
              <a:latin typeface="Lucida Console" panose="020B0609040504020204" pitchFamily="49" charset="0"/>
              <a:ea typeface="Roboto Mono"/>
              <a:cs typeface="Roboto Mono"/>
              <a:sym typeface="Roboto Mono"/>
            </a:endParaRPr>
          </a:p>
          <a:p>
            <a:pPr marL="0" lvl="0" indent="0" algn="l" rtl="0">
              <a:lnSpc>
                <a:spcPct val="130000"/>
              </a:lnSpc>
              <a:spcBef>
                <a:spcPts val="0"/>
              </a:spcBef>
              <a:spcAft>
                <a:spcPts val="0"/>
              </a:spcAft>
              <a:buClr>
                <a:schemeClr val="dk1"/>
              </a:buClr>
              <a:buSzPts val="1100"/>
              <a:buFont typeface="Arial"/>
              <a:buNone/>
            </a:pPr>
            <a:r>
              <a:rPr lang="en" sz="1900" dirty="0">
                <a:solidFill>
                  <a:srgbClr val="A3A3A3"/>
                </a:solidFill>
                <a:highlight>
                  <a:srgbClr val="FCE5CD"/>
                </a:highlight>
                <a:latin typeface="Lucida Console" panose="020B0609040504020204" pitchFamily="49" charset="0"/>
                <a:ea typeface="Roboto Mono"/>
                <a:cs typeface="Roboto Mono"/>
                <a:sym typeface="Roboto Mono"/>
              </a:rPr>
              <a:t>}</a:t>
            </a:r>
            <a:br>
              <a:rPr lang="en" sz="1900" dirty="0">
                <a:solidFill>
                  <a:schemeClr val="dk1"/>
                </a:solidFill>
                <a:highlight>
                  <a:srgbClr val="FCE5CD"/>
                </a:highlight>
                <a:latin typeface="Lucida Console" panose="020B0609040504020204" pitchFamily="49" charset="0"/>
                <a:ea typeface="Roboto Mono"/>
                <a:cs typeface="Roboto Mono"/>
                <a:sym typeface="Roboto Mono"/>
              </a:rPr>
            </a:br>
            <a:r>
              <a:rPr lang="en" sz="1900" dirty="0">
                <a:solidFill>
                  <a:schemeClr val="dk1"/>
                </a:solidFill>
                <a:latin typeface="Lucida Console" panose="020B0609040504020204" pitchFamily="49" charset="0"/>
                <a:ea typeface="Roboto Mono"/>
                <a:cs typeface="Roboto Mono"/>
                <a:sym typeface="Roboto Mono"/>
              </a:rPr>
              <a:t>state </a:t>
            </a:r>
            <a:r>
              <a:rPr lang="en" sz="1900" dirty="0">
                <a:solidFill>
                  <a:srgbClr val="A3A3A3"/>
                </a:solidFill>
                <a:latin typeface="Lucida Console" panose="020B0609040504020204" pitchFamily="49" charset="0"/>
                <a:ea typeface="Roboto Mono"/>
                <a:cs typeface="Roboto Mono"/>
                <a:sym typeface="Roboto Mono"/>
              </a:rPr>
              <a:t>=</a:t>
            </a:r>
            <a:r>
              <a:rPr lang="en" sz="1900" dirty="0">
                <a:solidFill>
                  <a:schemeClr val="dk1"/>
                </a:solidFill>
                <a:latin typeface="Lucida Console" panose="020B0609040504020204" pitchFamily="49" charset="0"/>
                <a:ea typeface="Roboto Mono"/>
                <a:cs typeface="Roboto Mono"/>
                <a:sym typeface="Roboto Mono"/>
              </a:rPr>
              <a:t> aes_last_round</a:t>
            </a:r>
            <a:r>
              <a:rPr lang="en" sz="1900" dirty="0">
                <a:solidFill>
                  <a:srgbClr val="A3A3A3"/>
                </a:solidFill>
                <a:latin typeface="Lucida Console" panose="020B0609040504020204" pitchFamily="49" charset="0"/>
                <a:ea typeface="Roboto Mono"/>
                <a:cs typeface="Roboto Mono"/>
                <a:sym typeface="Roboto Mono"/>
              </a:rPr>
              <a:t>(</a:t>
            </a:r>
            <a:r>
              <a:rPr lang="en" sz="1900" dirty="0">
                <a:solidFill>
                  <a:schemeClr val="dk1"/>
                </a:solidFill>
                <a:latin typeface="Lucida Console" panose="020B0609040504020204" pitchFamily="49" charset="0"/>
                <a:ea typeface="Roboto Mono"/>
                <a:cs typeface="Roboto Mono"/>
                <a:sym typeface="Roboto Mono"/>
              </a:rPr>
              <a:t>state</a:t>
            </a:r>
            <a:r>
              <a:rPr lang="en" sz="1900" dirty="0">
                <a:solidFill>
                  <a:srgbClr val="A3A3A3"/>
                </a:solidFill>
                <a:latin typeface="Lucida Console" panose="020B0609040504020204" pitchFamily="49" charset="0"/>
                <a:ea typeface="Roboto Mono"/>
                <a:cs typeface="Roboto Mono"/>
                <a:sym typeface="Roboto Mono"/>
              </a:rPr>
              <a:t>,</a:t>
            </a:r>
            <a:r>
              <a:rPr lang="en" sz="1900" dirty="0">
                <a:solidFill>
                  <a:schemeClr val="dk1"/>
                </a:solidFill>
                <a:latin typeface="Lucida Console" panose="020B0609040504020204" pitchFamily="49" charset="0"/>
                <a:ea typeface="Roboto Mono"/>
                <a:cs typeface="Roboto Mono"/>
                <a:sym typeface="Roboto Mono"/>
              </a:rPr>
              <a:t> </a:t>
            </a:r>
            <a:r>
              <a:rPr lang="en" sz="1900" dirty="0">
                <a:solidFill>
                  <a:srgbClr val="A3A3A3"/>
                </a:solidFill>
                <a:latin typeface="Lucida Console" panose="020B0609040504020204" pitchFamily="49" charset="0"/>
                <a:ea typeface="Roboto Mono"/>
                <a:cs typeface="Roboto Mono"/>
                <a:sym typeface="Roboto Mono"/>
              </a:rPr>
              <a:t>*</a:t>
            </a:r>
            <a:r>
              <a:rPr lang="en" sz="1900" dirty="0">
                <a:solidFill>
                  <a:schemeClr val="dk1"/>
                </a:solidFill>
                <a:latin typeface="Lucida Console" panose="020B0609040504020204" pitchFamily="49" charset="0"/>
                <a:ea typeface="Roboto Mono"/>
                <a:cs typeface="Roboto Mono"/>
                <a:sym typeface="Roboto Mono"/>
              </a:rPr>
              <a:t>key</a:t>
            </a:r>
            <a:r>
              <a:rPr lang="en" sz="1900" dirty="0">
                <a:solidFill>
                  <a:srgbClr val="A3A3A3"/>
                </a:solidFill>
                <a:latin typeface="Lucida Console" panose="020B0609040504020204" pitchFamily="49" charset="0"/>
                <a:ea typeface="Roboto Mono"/>
                <a:cs typeface="Roboto Mono"/>
                <a:sym typeface="Roboto Mono"/>
              </a:rPr>
              <a:t>++)</a:t>
            </a:r>
            <a:endParaRPr sz="1900" dirty="0">
              <a:solidFill>
                <a:srgbClr val="A3A3A3"/>
              </a:solidFill>
              <a:latin typeface="Lucida Console" panose="020B0609040504020204" pitchFamily="49" charset="0"/>
              <a:ea typeface="Roboto Mono"/>
              <a:cs typeface="Roboto Mono"/>
              <a:sym typeface="Roboto Mono"/>
            </a:endParaRPr>
          </a:p>
          <a:p>
            <a:pPr marL="0" lvl="0" indent="0" algn="l" rtl="0">
              <a:lnSpc>
                <a:spcPct val="130000"/>
              </a:lnSpc>
              <a:spcBef>
                <a:spcPts val="0"/>
              </a:spcBef>
              <a:spcAft>
                <a:spcPts val="0"/>
              </a:spcAft>
              <a:buClr>
                <a:schemeClr val="dk1"/>
              </a:buClr>
              <a:buSzPts val="1100"/>
              <a:buFont typeface="Arial"/>
              <a:buNone/>
            </a:pPr>
            <a:r>
              <a:rPr lang="en" sz="1900" dirty="0">
                <a:solidFill>
                  <a:srgbClr val="9900FF"/>
                </a:solidFill>
                <a:latin typeface="Lucida Console" panose="020B0609040504020204" pitchFamily="49" charset="0"/>
                <a:ea typeface="Roboto Mono"/>
                <a:cs typeface="Roboto Mono"/>
                <a:sym typeface="Roboto Mono"/>
              </a:rPr>
              <a:t>public </a:t>
            </a:r>
            <a:r>
              <a:rPr lang="en" sz="1900" dirty="0">
                <a:solidFill>
                  <a:schemeClr val="dk1"/>
                </a:solidFill>
                <a:latin typeface="Lucida Console" panose="020B0609040504020204" pitchFamily="49" charset="0"/>
                <a:ea typeface="Roboto Mono"/>
                <a:cs typeface="Roboto Mono"/>
                <a:sym typeface="Roboto Mono"/>
              </a:rPr>
              <a:t>ciphertext</a:t>
            </a:r>
            <a:r>
              <a:rPr lang="en" sz="1900" dirty="0">
                <a:solidFill>
                  <a:schemeClr val="accent1"/>
                </a:solidFill>
                <a:latin typeface="Lucida Console" panose="020B0609040504020204" pitchFamily="49" charset="0"/>
                <a:ea typeface="Roboto Mono"/>
                <a:cs typeface="Roboto Mono"/>
                <a:sym typeface="Roboto Mono"/>
              </a:rPr>
              <a:t> </a:t>
            </a:r>
            <a:r>
              <a:rPr lang="en" sz="1900" dirty="0">
                <a:solidFill>
                  <a:srgbClr val="A3A3A3"/>
                </a:solidFill>
                <a:latin typeface="Lucida Console" panose="020B0609040504020204" pitchFamily="49" charset="0"/>
                <a:ea typeface="Roboto Mono"/>
                <a:cs typeface="Roboto Mono"/>
                <a:sym typeface="Roboto Mono"/>
              </a:rPr>
              <a:t>=</a:t>
            </a:r>
            <a:r>
              <a:rPr lang="en" sz="1900" dirty="0">
                <a:solidFill>
                  <a:schemeClr val="accent1"/>
                </a:solidFill>
                <a:latin typeface="Lucida Console" panose="020B0609040504020204" pitchFamily="49" charset="0"/>
                <a:ea typeface="Roboto Mono"/>
                <a:cs typeface="Roboto Mono"/>
                <a:sym typeface="Roboto Mono"/>
              </a:rPr>
              <a:t> </a:t>
            </a:r>
            <a:r>
              <a:rPr lang="en" sz="1900" dirty="0">
                <a:solidFill>
                  <a:srgbClr val="4A86E8"/>
                </a:solidFill>
                <a:latin typeface="Lucida Console" panose="020B0609040504020204" pitchFamily="49" charset="0"/>
                <a:ea typeface="Roboto Mono"/>
                <a:cs typeface="Roboto Mono"/>
                <a:sym typeface="Roboto Mono"/>
              </a:rPr>
              <a:t>declassify</a:t>
            </a:r>
            <a:r>
              <a:rPr lang="en" sz="1900" dirty="0">
                <a:solidFill>
                  <a:srgbClr val="A3A3A3"/>
                </a:solidFill>
                <a:latin typeface="Lucida Console" panose="020B0609040504020204" pitchFamily="49" charset="0"/>
                <a:ea typeface="Roboto Mono"/>
                <a:cs typeface="Roboto Mono"/>
                <a:sym typeface="Roboto Mono"/>
              </a:rPr>
              <a:t>(</a:t>
            </a:r>
            <a:r>
              <a:rPr lang="en" sz="1900" dirty="0">
                <a:solidFill>
                  <a:schemeClr val="dk1"/>
                </a:solidFill>
                <a:latin typeface="Lucida Console" panose="020B0609040504020204" pitchFamily="49" charset="0"/>
                <a:ea typeface="Roboto Mono"/>
                <a:cs typeface="Roboto Mono"/>
                <a:sym typeface="Roboto Mono"/>
              </a:rPr>
              <a:t>state</a:t>
            </a:r>
            <a:r>
              <a:rPr lang="en" sz="1900" dirty="0">
                <a:solidFill>
                  <a:srgbClr val="A3A3A3"/>
                </a:solidFill>
                <a:latin typeface="Lucida Console" panose="020B0609040504020204" pitchFamily="49" charset="0"/>
                <a:ea typeface="Roboto Mono"/>
                <a:cs typeface="Roboto Mono"/>
                <a:sym typeface="Roboto Mono"/>
              </a:rPr>
              <a:t>)</a:t>
            </a:r>
            <a:endParaRPr sz="1900" dirty="0">
              <a:solidFill>
                <a:srgbClr val="9900FF"/>
              </a:solidFill>
              <a:latin typeface="Lucida Console" panose="020B0609040504020204" pitchFamily="49" charset="0"/>
              <a:ea typeface="Roboto Mono"/>
              <a:cs typeface="Roboto Mono"/>
              <a:sym typeface="Roboto Mono"/>
            </a:endParaRPr>
          </a:p>
        </p:txBody>
      </p:sp>
      <p:sp>
        <p:nvSpPr>
          <p:cNvPr id="518" name="Google Shape;518;p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Real-World Example</a:t>
            </a:r>
            <a:endParaRPr/>
          </a:p>
        </p:txBody>
      </p:sp>
      <p:sp>
        <p:nvSpPr>
          <p:cNvPr id="519" name="Google Shape;519;p5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44</a:t>
            </a:fld>
            <a:endParaRPr/>
          </a:p>
        </p:txBody>
      </p:sp>
      <p:sp>
        <p:nvSpPr>
          <p:cNvPr id="520" name="Google Shape;520;p55"/>
          <p:cNvSpPr/>
          <p:nvPr/>
        </p:nvSpPr>
        <p:spPr>
          <a:xfrm>
            <a:off x="6466525" y="1729000"/>
            <a:ext cx="1570800" cy="3936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t>Skipped</a:t>
            </a:r>
            <a:endParaRPr sz="2500"/>
          </a:p>
        </p:txBody>
      </p:sp>
      <p:sp>
        <p:nvSpPr>
          <p:cNvPr id="521" name="Google Shape;521;p55"/>
          <p:cNvSpPr/>
          <p:nvPr/>
        </p:nvSpPr>
        <p:spPr>
          <a:xfrm>
            <a:off x="4012650" y="4379975"/>
            <a:ext cx="3373500" cy="318000"/>
          </a:xfrm>
          <a:prstGeom prst="wedgeRectCallout">
            <a:avLst>
              <a:gd name="adj1" fmla="val -20925"/>
              <a:gd name="adj2" fmla="val -61124"/>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t>Incorrectly encrypted</a:t>
            </a:r>
            <a:endParaRPr sz="2500"/>
          </a:p>
        </p:txBody>
      </p:sp>
      <p:pic>
        <p:nvPicPr>
          <p:cNvPr id="522" name="Google Shape;522;p55"/>
          <p:cNvPicPr preferRelativeResize="0"/>
          <p:nvPr/>
        </p:nvPicPr>
        <p:blipFill rotWithShape="1">
          <a:blip r:embed="rId3">
            <a:alphaModFix/>
          </a:blip>
          <a:srcRect b="50985"/>
          <a:stretch/>
        </p:blipFill>
        <p:spPr>
          <a:xfrm>
            <a:off x="2643500" y="4258504"/>
            <a:ext cx="930700" cy="885000"/>
          </a:xfrm>
          <a:prstGeom prst="rect">
            <a:avLst/>
          </a:prstGeom>
          <a:noFill/>
          <a:ln>
            <a:noFill/>
          </a:ln>
        </p:spPr>
      </p:pic>
      <p:pic>
        <p:nvPicPr>
          <p:cNvPr id="523" name="Google Shape;523;p55"/>
          <p:cNvPicPr preferRelativeResize="0"/>
          <p:nvPr/>
        </p:nvPicPr>
        <p:blipFill rotWithShape="1">
          <a:blip r:embed="rId4">
            <a:alphaModFix/>
          </a:blip>
          <a:srcRect b="31721"/>
          <a:stretch/>
        </p:blipFill>
        <p:spPr>
          <a:xfrm>
            <a:off x="6936394" y="2266200"/>
            <a:ext cx="631050" cy="5131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5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Countermeasure</a:t>
            </a:r>
            <a:endParaRPr/>
          </a:p>
        </p:txBody>
      </p:sp>
      <p:sp>
        <p:nvSpPr>
          <p:cNvPr id="529" name="Google Shape;529;p56"/>
          <p:cNvSpPr txBox="1">
            <a:spLocks noGrp="1"/>
          </p:cNvSpPr>
          <p:nvPr>
            <p:ph type="body" idx="1"/>
          </p:nvPr>
        </p:nvSpPr>
        <p:spPr>
          <a:xfrm>
            <a:off x="311700" y="1152475"/>
            <a:ext cx="8520600" cy="3416400"/>
          </a:xfrm>
          <a:prstGeom prst="rect">
            <a:avLst/>
          </a:prstGeom>
          <a:ln>
            <a:noFill/>
          </a:ln>
        </p:spPr>
        <p:txBody>
          <a:bodyPr spcFirstLastPara="1" wrap="square" lIns="91425" tIns="91425" rIns="91425" bIns="91425" anchor="t" anchorCtr="0">
            <a:noAutofit/>
          </a:bodyPr>
          <a:lstStyle/>
          <a:p>
            <a:pPr marL="0" lvl="0" indent="0" algn="l" rtl="0">
              <a:lnSpc>
                <a:spcPct val="95000"/>
              </a:lnSpc>
              <a:spcBef>
                <a:spcPts val="0"/>
              </a:spcBef>
              <a:spcAft>
                <a:spcPts val="0"/>
              </a:spcAft>
              <a:buClr>
                <a:schemeClr val="dk1"/>
              </a:buClr>
              <a:buSzPts val="275"/>
              <a:buFont typeface="Arial"/>
              <a:buNone/>
            </a:pPr>
            <a:r>
              <a:rPr lang="en" sz="2700" dirty="0">
                <a:solidFill>
                  <a:srgbClr val="9900FF"/>
                </a:solidFill>
                <a:latin typeface="Lucida Console" panose="020B0609040504020204" pitchFamily="49" charset="0"/>
                <a:ea typeface="Roboto Mono"/>
                <a:cs typeface="Roboto Mono"/>
                <a:sym typeface="Roboto Mono"/>
              </a:rPr>
              <a:t>secret</a:t>
            </a:r>
            <a:r>
              <a:rPr lang="en" sz="2700" dirty="0">
                <a:solidFill>
                  <a:schemeClr val="dk1"/>
                </a:solidFill>
                <a:latin typeface="Lucida Console" panose="020B0609040504020204" pitchFamily="49" charset="0"/>
                <a:ea typeface="Roboto Mono"/>
                <a:cs typeface="Roboto Mono"/>
                <a:sym typeface="Roboto Mono"/>
              </a:rPr>
              <a:t> key = ...</a:t>
            </a:r>
            <a:br>
              <a:rPr lang="en" sz="2700" u="sng" dirty="0">
                <a:solidFill>
                  <a:srgbClr val="9900FF"/>
                </a:solidFill>
                <a:latin typeface="Lucida Console" panose="020B0609040504020204" pitchFamily="49" charset="0"/>
                <a:ea typeface="Roboto Mono"/>
                <a:cs typeface="Roboto Mono"/>
                <a:sym typeface="Roboto Mono"/>
              </a:rPr>
            </a:br>
            <a:r>
              <a:rPr lang="en" sz="2700" dirty="0">
                <a:solidFill>
                  <a:srgbClr val="9900FF"/>
                </a:solidFill>
                <a:latin typeface="Lucida Console" panose="020B0609040504020204" pitchFamily="49" charset="0"/>
                <a:ea typeface="Roboto Mono"/>
                <a:cs typeface="Roboto Mono"/>
                <a:sym typeface="Roboto Mono"/>
              </a:rPr>
              <a:t>secret</a:t>
            </a:r>
            <a:r>
              <a:rPr lang="en" sz="2700" dirty="0">
                <a:solidFill>
                  <a:srgbClr val="4A86E8"/>
                </a:solidFill>
                <a:latin typeface="Lucida Console" panose="020B0609040504020204" pitchFamily="49" charset="0"/>
                <a:ea typeface="Roboto Mono"/>
                <a:cs typeface="Roboto Mono"/>
                <a:sym typeface="Roboto Mono"/>
              </a:rPr>
              <a:t> </a:t>
            </a:r>
            <a:r>
              <a:rPr lang="en" sz="2700" dirty="0">
                <a:solidFill>
                  <a:schemeClr val="dk1"/>
                </a:solidFill>
                <a:latin typeface="Lucida Console" panose="020B0609040504020204" pitchFamily="49" charset="0"/>
                <a:ea typeface="Roboto Mono"/>
                <a:cs typeface="Roboto Mono"/>
                <a:sym typeface="Roboto Mono"/>
              </a:rPr>
              <a:t>state </a:t>
            </a:r>
            <a:r>
              <a:rPr lang="en" sz="2700" dirty="0">
                <a:solidFill>
                  <a:srgbClr val="999999"/>
                </a:solidFill>
                <a:latin typeface="Lucida Console" panose="020B0609040504020204" pitchFamily="49" charset="0"/>
                <a:ea typeface="Roboto Mono"/>
                <a:cs typeface="Roboto Mono"/>
                <a:sym typeface="Roboto Mono"/>
              </a:rPr>
              <a:t>=</a:t>
            </a:r>
            <a:r>
              <a:rPr lang="en" sz="2700" dirty="0">
                <a:solidFill>
                  <a:schemeClr val="dk1"/>
                </a:solidFill>
                <a:latin typeface="Lucida Console" panose="020B0609040504020204" pitchFamily="49" charset="0"/>
                <a:ea typeface="Roboto Mono"/>
                <a:cs typeface="Roboto Mono"/>
                <a:sym typeface="Roboto Mono"/>
              </a:rPr>
              <a:t> message</a:t>
            </a:r>
            <a:br>
              <a:rPr lang="en" sz="2700" dirty="0">
                <a:solidFill>
                  <a:schemeClr val="dk1"/>
                </a:solidFill>
                <a:latin typeface="Lucida Console" panose="020B0609040504020204" pitchFamily="49" charset="0"/>
                <a:ea typeface="Roboto Mono"/>
                <a:cs typeface="Roboto Mono"/>
                <a:sym typeface="Roboto Mono"/>
              </a:rPr>
            </a:br>
            <a:r>
              <a:rPr lang="en" sz="2700" dirty="0">
                <a:solidFill>
                  <a:srgbClr val="4A86E8"/>
                </a:solidFill>
                <a:latin typeface="Lucida Console" panose="020B0609040504020204" pitchFamily="49" charset="0"/>
                <a:ea typeface="Roboto Mono"/>
                <a:cs typeface="Roboto Mono"/>
                <a:sym typeface="Roboto Mono"/>
              </a:rPr>
              <a:t>for </a:t>
            </a:r>
            <a:r>
              <a:rPr lang="en" sz="2700" dirty="0">
                <a:solidFill>
                  <a:srgbClr val="999999"/>
                </a:solidFill>
                <a:latin typeface="Lucida Console" panose="020B0609040504020204" pitchFamily="49" charset="0"/>
                <a:ea typeface="Roboto Mono"/>
                <a:cs typeface="Roboto Mono"/>
                <a:sym typeface="Roboto Mono"/>
              </a:rPr>
              <a:t>(</a:t>
            </a:r>
            <a:r>
              <a:rPr lang="en" sz="2700" dirty="0">
                <a:solidFill>
                  <a:schemeClr val="dk1"/>
                </a:solidFill>
                <a:latin typeface="Lucida Console" panose="020B0609040504020204" pitchFamily="49" charset="0"/>
                <a:ea typeface="Roboto Mono"/>
                <a:cs typeface="Roboto Mono"/>
                <a:sym typeface="Roboto Mono"/>
              </a:rPr>
              <a:t>i </a:t>
            </a:r>
            <a:r>
              <a:rPr lang="en" sz="2700" dirty="0">
                <a:solidFill>
                  <a:srgbClr val="4A86E8"/>
                </a:solidFill>
                <a:latin typeface="Lucida Console" panose="020B0609040504020204" pitchFamily="49" charset="0"/>
                <a:ea typeface="Roboto Mono"/>
                <a:cs typeface="Roboto Mono"/>
                <a:sym typeface="Roboto Mono"/>
              </a:rPr>
              <a:t>from </a:t>
            </a:r>
            <a:r>
              <a:rPr lang="en" sz="2700" dirty="0">
                <a:solidFill>
                  <a:srgbClr val="C53929"/>
                </a:solidFill>
                <a:latin typeface="Lucida Console" panose="020B0609040504020204" pitchFamily="49" charset="0"/>
                <a:ea typeface="Roboto Mono"/>
                <a:cs typeface="Roboto Mono"/>
                <a:sym typeface="Roboto Mono"/>
              </a:rPr>
              <a:t>0</a:t>
            </a:r>
            <a:r>
              <a:rPr lang="en" sz="2700" dirty="0">
                <a:solidFill>
                  <a:schemeClr val="dk1"/>
                </a:solidFill>
                <a:latin typeface="Lucida Console" panose="020B0609040504020204" pitchFamily="49" charset="0"/>
                <a:ea typeface="Roboto Mono"/>
                <a:cs typeface="Roboto Mono"/>
                <a:sym typeface="Roboto Mono"/>
              </a:rPr>
              <a:t> </a:t>
            </a:r>
            <a:r>
              <a:rPr lang="en" sz="2700" dirty="0">
                <a:solidFill>
                  <a:srgbClr val="4A86E8"/>
                </a:solidFill>
                <a:latin typeface="Lucida Console" panose="020B0609040504020204" pitchFamily="49" charset="0"/>
                <a:ea typeface="Roboto Mono"/>
                <a:cs typeface="Roboto Mono"/>
                <a:sym typeface="Roboto Mono"/>
              </a:rPr>
              <a:t>to </a:t>
            </a:r>
            <a:r>
              <a:rPr lang="en" sz="2700" dirty="0">
                <a:solidFill>
                  <a:srgbClr val="C53929"/>
                </a:solidFill>
                <a:latin typeface="Lucida Console" panose="020B0609040504020204" pitchFamily="49" charset="0"/>
                <a:ea typeface="Roboto Mono"/>
                <a:cs typeface="Roboto Mono"/>
                <a:sym typeface="Roboto Mono"/>
              </a:rPr>
              <a:t>8</a:t>
            </a:r>
            <a:r>
              <a:rPr lang="en" sz="2700" dirty="0">
                <a:solidFill>
                  <a:srgbClr val="999999"/>
                </a:solidFill>
                <a:latin typeface="Lucida Console" panose="020B0609040504020204" pitchFamily="49" charset="0"/>
                <a:ea typeface="Roboto Mono"/>
                <a:cs typeface="Roboto Mono"/>
                <a:sym typeface="Roboto Mono"/>
              </a:rPr>
              <a:t>) {</a:t>
            </a:r>
            <a:br>
              <a:rPr lang="en" sz="2700" dirty="0">
                <a:solidFill>
                  <a:schemeClr val="dk1"/>
                </a:solidFill>
                <a:latin typeface="Lucida Console" panose="020B0609040504020204" pitchFamily="49" charset="0"/>
                <a:ea typeface="Roboto Mono"/>
                <a:cs typeface="Roboto Mono"/>
                <a:sym typeface="Roboto Mono"/>
              </a:rPr>
            </a:br>
            <a:r>
              <a:rPr lang="en" sz="2700" dirty="0">
                <a:solidFill>
                  <a:schemeClr val="dk1"/>
                </a:solidFill>
                <a:latin typeface="Lucida Console" panose="020B0609040504020204" pitchFamily="49" charset="0"/>
                <a:ea typeface="Roboto Mono"/>
                <a:cs typeface="Roboto Mono"/>
                <a:sym typeface="Roboto Mono"/>
              </a:rPr>
              <a:t>    </a:t>
            </a:r>
            <a:r>
              <a:rPr lang="en" sz="2700" dirty="0">
                <a:solidFill>
                  <a:srgbClr val="9900FF"/>
                </a:solidFill>
                <a:latin typeface="Lucida Console" panose="020B0609040504020204" pitchFamily="49" charset="0"/>
                <a:ea typeface="Roboto Mono"/>
                <a:cs typeface="Roboto Mono"/>
                <a:sym typeface="Roboto Mono"/>
              </a:rPr>
              <a:t>public </a:t>
            </a:r>
            <a:r>
              <a:rPr lang="en" sz="2700" dirty="0">
                <a:solidFill>
                  <a:schemeClr val="dk1"/>
                </a:solidFill>
                <a:latin typeface="Lucida Console" panose="020B0609040504020204" pitchFamily="49" charset="0"/>
                <a:ea typeface="Roboto Mono"/>
                <a:cs typeface="Roboto Mono"/>
                <a:sym typeface="Roboto Mono"/>
              </a:rPr>
              <a:t>bit = </a:t>
            </a:r>
            <a:r>
              <a:rPr lang="en" sz="2700" dirty="0">
                <a:solidFill>
                  <a:srgbClr val="C53929"/>
                </a:solidFill>
                <a:latin typeface="Lucida Console" panose="020B0609040504020204" pitchFamily="49" charset="0"/>
                <a:ea typeface="Roboto Mono"/>
                <a:cs typeface="Roboto Mono"/>
                <a:sym typeface="Roboto Mono"/>
              </a:rPr>
              <a:t>1</a:t>
            </a:r>
            <a:r>
              <a:rPr lang="en" sz="2700" dirty="0">
                <a:solidFill>
                  <a:schemeClr val="dk1"/>
                </a:solidFill>
                <a:latin typeface="Lucida Console" panose="020B0609040504020204" pitchFamily="49" charset="0"/>
                <a:ea typeface="Roboto Mono"/>
                <a:cs typeface="Roboto Mono"/>
                <a:sym typeface="Roboto Mono"/>
              </a:rPr>
              <a:t> </a:t>
            </a:r>
            <a:r>
              <a:rPr lang="en" sz="2700" dirty="0">
                <a:solidFill>
                  <a:srgbClr val="999999"/>
                </a:solidFill>
                <a:latin typeface="Lucida Console" panose="020B0609040504020204" pitchFamily="49" charset="0"/>
                <a:ea typeface="Roboto Mono"/>
                <a:cs typeface="Roboto Mono"/>
                <a:sym typeface="Roboto Mono"/>
              </a:rPr>
              <a:t>&lt;&lt;</a:t>
            </a:r>
            <a:r>
              <a:rPr lang="en" sz="2700" dirty="0">
                <a:solidFill>
                  <a:schemeClr val="dk1"/>
                </a:solidFill>
                <a:latin typeface="Lucida Console" panose="020B0609040504020204" pitchFamily="49" charset="0"/>
                <a:ea typeface="Roboto Mono"/>
                <a:cs typeface="Roboto Mono"/>
                <a:sym typeface="Roboto Mono"/>
              </a:rPr>
              <a:t> i</a:t>
            </a:r>
            <a:br>
              <a:rPr lang="en" sz="2700" dirty="0">
                <a:solidFill>
                  <a:schemeClr val="dk1"/>
                </a:solidFill>
                <a:latin typeface="Lucida Console" panose="020B0609040504020204" pitchFamily="49" charset="0"/>
                <a:ea typeface="Roboto Mono"/>
                <a:cs typeface="Roboto Mono"/>
                <a:sym typeface="Roboto Mono"/>
              </a:rPr>
            </a:br>
            <a:r>
              <a:rPr lang="en" sz="2700" dirty="0">
                <a:solidFill>
                  <a:schemeClr val="dk1"/>
                </a:solidFill>
                <a:latin typeface="Lucida Console" panose="020B0609040504020204" pitchFamily="49" charset="0"/>
                <a:ea typeface="Roboto Mono"/>
                <a:cs typeface="Roboto Mono"/>
                <a:sym typeface="Roboto Mono"/>
              </a:rPr>
              <a:t>    state </a:t>
            </a:r>
            <a:r>
              <a:rPr lang="en" sz="2700" dirty="0">
                <a:solidFill>
                  <a:srgbClr val="999999"/>
                </a:solidFill>
                <a:latin typeface="Lucida Console" panose="020B0609040504020204" pitchFamily="49" charset="0"/>
                <a:ea typeface="Roboto Mono"/>
                <a:cs typeface="Roboto Mono"/>
                <a:sym typeface="Roboto Mono"/>
              </a:rPr>
              <a:t>^=</a:t>
            </a:r>
            <a:r>
              <a:rPr lang="en" sz="2700" dirty="0">
                <a:solidFill>
                  <a:schemeClr val="dk1"/>
                </a:solidFill>
                <a:latin typeface="Lucida Console" panose="020B0609040504020204" pitchFamily="49" charset="0"/>
                <a:ea typeface="Roboto Mono"/>
                <a:cs typeface="Roboto Mono"/>
                <a:sym typeface="Roboto Mono"/>
              </a:rPr>
              <a:t> </a:t>
            </a:r>
            <a:r>
              <a:rPr lang="en" sz="2700" dirty="0">
                <a:solidFill>
                  <a:srgbClr val="999999"/>
                </a:solidFill>
                <a:latin typeface="Lucida Console" panose="020B0609040504020204" pitchFamily="49" charset="0"/>
                <a:ea typeface="Roboto Mono"/>
                <a:cs typeface="Roboto Mono"/>
                <a:sym typeface="Roboto Mono"/>
              </a:rPr>
              <a:t>(</a:t>
            </a:r>
            <a:r>
              <a:rPr lang="en" sz="2700" dirty="0">
                <a:solidFill>
                  <a:schemeClr val="dk1"/>
                </a:solidFill>
                <a:latin typeface="Lucida Console" panose="020B0609040504020204" pitchFamily="49" charset="0"/>
                <a:ea typeface="Roboto Mono"/>
                <a:cs typeface="Roboto Mono"/>
                <a:sym typeface="Roboto Mono"/>
              </a:rPr>
              <a:t>key </a:t>
            </a:r>
            <a:r>
              <a:rPr lang="en" sz="2700" dirty="0">
                <a:solidFill>
                  <a:srgbClr val="999999"/>
                </a:solidFill>
                <a:latin typeface="Lucida Console" panose="020B0609040504020204" pitchFamily="49" charset="0"/>
                <a:ea typeface="Roboto Mono"/>
                <a:cs typeface="Roboto Mono"/>
                <a:sym typeface="Roboto Mono"/>
              </a:rPr>
              <a:t>&amp;</a:t>
            </a:r>
            <a:r>
              <a:rPr lang="en" sz="2700" dirty="0">
                <a:solidFill>
                  <a:schemeClr val="dk1"/>
                </a:solidFill>
                <a:latin typeface="Lucida Console" panose="020B0609040504020204" pitchFamily="49" charset="0"/>
                <a:ea typeface="Roboto Mono"/>
                <a:cs typeface="Roboto Mono"/>
                <a:sym typeface="Roboto Mono"/>
              </a:rPr>
              <a:t> bit</a:t>
            </a:r>
            <a:r>
              <a:rPr lang="en" sz="2700" dirty="0">
                <a:solidFill>
                  <a:srgbClr val="999999"/>
                </a:solidFill>
                <a:latin typeface="Lucida Console" panose="020B0609040504020204" pitchFamily="49" charset="0"/>
                <a:ea typeface="Roboto Mono"/>
                <a:cs typeface="Roboto Mono"/>
                <a:sym typeface="Roboto Mono"/>
              </a:rPr>
              <a:t>)</a:t>
            </a:r>
            <a:br>
              <a:rPr lang="en" sz="2700" dirty="0">
                <a:solidFill>
                  <a:schemeClr val="dk1"/>
                </a:solidFill>
                <a:latin typeface="Lucida Console" panose="020B0609040504020204" pitchFamily="49" charset="0"/>
                <a:ea typeface="Roboto Mono"/>
                <a:cs typeface="Roboto Mono"/>
                <a:sym typeface="Roboto Mono"/>
              </a:rPr>
            </a:br>
            <a:r>
              <a:rPr lang="en" sz="2700" dirty="0">
                <a:solidFill>
                  <a:srgbClr val="999999"/>
                </a:solidFill>
                <a:latin typeface="Lucida Console" panose="020B0609040504020204" pitchFamily="49" charset="0"/>
                <a:ea typeface="Roboto Mono"/>
                <a:cs typeface="Roboto Mono"/>
                <a:sym typeface="Roboto Mono"/>
              </a:rPr>
              <a:t>}</a:t>
            </a:r>
            <a:br>
              <a:rPr lang="en" sz="2700" dirty="0">
                <a:solidFill>
                  <a:schemeClr val="dk1"/>
                </a:solidFill>
                <a:highlight>
                  <a:srgbClr val="FCE5CD"/>
                </a:highlight>
                <a:latin typeface="Lucida Console" panose="020B0609040504020204" pitchFamily="49" charset="0"/>
                <a:ea typeface="Roboto Mono"/>
                <a:cs typeface="Roboto Mono"/>
                <a:sym typeface="Roboto Mono"/>
              </a:rPr>
            </a:br>
            <a:r>
              <a:rPr lang="en" sz="2700" dirty="0">
                <a:solidFill>
                  <a:srgbClr val="9900FF"/>
                </a:solidFill>
                <a:latin typeface="Lucida Console" panose="020B0609040504020204" pitchFamily="49" charset="0"/>
                <a:ea typeface="Roboto Mono"/>
                <a:cs typeface="Roboto Mono"/>
                <a:sym typeface="Roboto Mono"/>
              </a:rPr>
              <a:t>public </a:t>
            </a:r>
            <a:r>
              <a:rPr lang="en" sz="2700" dirty="0">
                <a:solidFill>
                  <a:schemeClr val="dk1"/>
                </a:solidFill>
                <a:latin typeface="Lucida Console" panose="020B0609040504020204" pitchFamily="49" charset="0"/>
                <a:ea typeface="Roboto Mono"/>
                <a:cs typeface="Roboto Mono"/>
                <a:sym typeface="Roboto Mono"/>
              </a:rPr>
              <a:t>ciphertext = </a:t>
            </a:r>
            <a:r>
              <a:rPr lang="en" sz="2700" dirty="0">
                <a:solidFill>
                  <a:srgbClr val="4A86E8"/>
                </a:solidFill>
                <a:latin typeface="Lucida Console" panose="020B0609040504020204" pitchFamily="49" charset="0"/>
                <a:ea typeface="Roboto Mono"/>
                <a:cs typeface="Roboto Mono"/>
                <a:sym typeface="Roboto Mono"/>
              </a:rPr>
              <a:t>declassify</a:t>
            </a:r>
            <a:r>
              <a:rPr lang="en" sz="2700" dirty="0">
                <a:solidFill>
                  <a:srgbClr val="999999"/>
                </a:solidFill>
                <a:latin typeface="Lucida Console" panose="020B0609040504020204" pitchFamily="49" charset="0"/>
                <a:ea typeface="Roboto Mono"/>
                <a:cs typeface="Roboto Mono"/>
                <a:sym typeface="Roboto Mono"/>
              </a:rPr>
              <a:t>(</a:t>
            </a:r>
            <a:r>
              <a:rPr lang="en" sz="2700" dirty="0">
                <a:solidFill>
                  <a:schemeClr val="dk1"/>
                </a:solidFill>
                <a:latin typeface="Lucida Console" panose="020B0609040504020204" pitchFamily="49" charset="0"/>
                <a:ea typeface="Roboto Mono"/>
                <a:cs typeface="Roboto Mono"/>
                <a:sym typeface="Roboto Mono"/>
              </a:rPr>
              <a:t>state</a:t>
            </a:r>
            <a:r>
              <a:rPr lang="en" sz="2700" dirty="0">
                <a:solidFill>
                  <a:srgbClr val="999999"/>
                </a:solidFill>
                <a:latin typeface="Lucida Console" panose="020B0609040504020204" pitchFamily="49" charset="0"/>
                <a:ea typeface="Roboto Mono"/>
                <a:cs typeface="Roboto Mono"/>
                <a:sym typeface="Roboto Mono"/>
              </a:rPr>
              <a:t>)</a:t>
            </a:r>
            <a:endParaRPr sz="2700" dirty="0">
              <a:solidFill>
                <a:srgbClr val="9900FF"/>
              </a:solidFill>
              <a:latin typeface="Lucida Console" panose="020B0609040504020204" pitchFamily="49" charset="0"/>
              <a:ea typeface="Roboto Mono"/>
              <a:cs typeface="Roboto Mono"/>
              <a:sym typeface="Roboto Mono"/>
            </a:endParaRPr>
          </a:p>
          <a:p>
            <a:pPr marL="0" lvl="0" indent="0" algn="l" rtl="0">
              <a:lnSpc>
                <a:spcPct val="95000"/>
              </a:lnSpc>
              <a:spcBef>
                <a:spcPts val="1200"/>
              </a:spcBef>
              <a:spcAft>
                <a:spcPts val="1200"/>
              </a:spcAft>
              <a:buSzPts val="275"/>
              <a:buNone/>
            </a:pPr>
            <a:endParaRPr sz="2700" dirty="0">
              <a:solidFill>
                <a:srgbClr val="9900FF"/>
              </a:solidFill>
              <a:latin typeface="Lucida Console" panose="020B0609040504020204" pitchFamily="49" charset="0"/>
              <a:ea typeface="Roboto Mono"/>
              <a:cs typeface="Roboto Mono"/>
              <a:sym typeface="Roboto Mono"/>
            </a:endParaRPr>
          </a:p>
        </p:txBody>
      </p:sp>
      <p:sp>
        <p:nvSpPr>
          <p:cNvPr id="530" name="Google Shape;530;p5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45</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5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Countermeasure</a:t>
            </a:r>
            <a:endParaRPr/>
          </a:p>
          <a:p>
            <a:pPr marL="0" lvl="0" indent="0" algn="l" rtl="0">
              <a:spcBef>
                <a:spcPts val="0"/>
              </a:spcBef>
              <a:spcAft>
                <a:spcPts val="0"/>
              </a:spcAft>
              <a:buNone/>
            </a:pPr>
            <a:endParaRPr/>
          </a:p>
        </p:txBody>
      </p:sp>
      <p:sp>
        <p:nvSpPr>
          <p:cNvPr id="536" name="Google Shape;536;p57"/>
          <p:cNvSpPr txBox="1">
            <a:spLocks noGrp="1"/>
          </p:cNvSpPr>
          <p:nvPr>
            <p:ph type="body" idx="1"/>
          </p:nvPr>
        </p:nvSpPr>
        <p:spPr>
          <a:xfrm>
            <a:off x="311700" y="1152475"/>
            <a:ext cx="8520600" cy="3416400"/>
          </a:xfrm>
          <a:prstGeom prst="rect">
            <a:avLst/>
          </a:prstGeom>
          <a:ln>
            <a:noFill/>
          </a:ln>
        </p:spPr>
        <p:txBody>
          <a:bodyPr spcFirstLastPara="1" wrap="square" lIns="91425" tIns="91425" rIns="91425" bIns="91425" anchor="t" anchorCtr="0">
            <a:noAutofit/>
          </a:bodyPr>
          <a:lstStyle/>
          <a:p>
            <a:pPr marL="0" lvl="0" indent="0" algn="l" rtl="0">
              <a:lnSpc>
                <a:spcPct val="95000"/>
              </a:lnSpc>
              <a:spcBef>
                <a:spcPts val="0"/>
              </a:spcBef>
              <a:spcAft>
                <a:spcPts val="0"/>
              </a:spcAft>
              <a:buClr>
                <a:schemeClr val="dk1"/>
              </a:buClr>
              <a:buSzPts val="275"/>
              <a:buFont typeface="Arial"/>
              <a:buNone/>
            </a:pPr>
            <a:r>
              <a:rPr lang="en" sz="2700" dirty="0">
                <a:solidFill>
                  <a:srgbClr val="9900FF"/>
                </a:solidFill>
                <a:latin typeface="Lucida Console" panose="020B0609040504020204" pitchFamily="49" charset="0"/>
                <a:ea typeface="Roboto Mono"/>
                <a:cs typeface="Roboto Mono"/>
                <a:sym typeface="Roboto Mono"/>
              </a:rPr>
              <a:t>secret</a:t>
            </a:r>
            <a:r>
              <a:rPr lang="en" sz="2700" dirty="0">
                <a:solidFill>
                  <a:schemeClr val="dk1"/>
                </a:solidFill>
                <a:latin typeface="Lucida Console" panose="020B0609040504020204" pitchFamily="49" charset="0"/>
                <a:ea typeface="Roboto Mono"/>
                <a:cs typeface="Roboto Mono"/>
                <a:sym typeface="Roboto Mono"/>
              </a:rPr>
              <a:t> key = ...</a:t>
            </a:r>
            <a:br>
              <a:rPr lang="en" sz="2700" u="sng" dirty="0">
                <a:solidFill>
                  <a:srgbClr val="9900FF"/>
                </a:solidFill>
                <a:latin typeface="Lucida Console" panose="020B0609040504020204" pitchFamily="49" charset="0"/>
                <a:ea typeface="Roboto Mono"/>
                <a:cs typeface="Roboto Mono"/>
                <a:sym typeface="Roboto Mono"/>
              </a:rPr>
            </a:br>
            <a:r>
              <a:rPr lang="en" sz="2700" dirty="0">
                <a:solidFill>
                  <a:srgbClr val="9900FF"/>
                </a:solidFill>
                <a:latin typeface="Lucida Console" panose="020B0609040504020204" pitchFamily="49" charset="0"/>
                <a:ea typeface="Roboto Mono"/>
                <a:cs typeface="Roboto Mono"/>
                <a:sym typeface="Roboto Mono"/>
              </a:rPr>
              <a:t>secret</a:t>
            </a:r>
            <a:r>
              <a:rPr lang="en" sz="2700" dirty="0">
                <a:solidFill>
                  <a:srgbClr val="4A86E8"/>
                </a:solidFill>
                <a:latin typeface="Lucida Console" panose="020B0609040504020204" pitchFamily="49" charset="0"/>
                <a:ea typeface="Roboto Mono"/>
                <a:cs typeface="Roboto Mono"/>
                <a:sym typeface="Roboto Mono"/>
              </a:rPr>
              <a:t> </a:t>
            </a:r>
            <a:r>
              <a:rPr lang="en" sz="2700" dirty="0">
                <a:solidFill>
                  <a:schemeClr val="dk1"/>
                </a:solidFill>
                <a:latin typeface="Lucida Console" panose="020B0609040504020204" pitchFamily="49" charset="0"/>
                <a:ea typeface="Roboto Mono"/>
                <a:cs typeface="Roboto Mono"/>
                <a:sym typeface="Roboto Mono"/>
              </a:rPr>
              <a:t>state </a:t>
            </a:r>
            <a:r>
              <a:rPr lang="en" sz="2700" dirty="0">
                <a:solidFill>
                  <a:srgbClr val="999999"/>
                </a:solidFill>
                <a:latin typeface="Lucida Console" panose="020B0609040504020204" pitchFamily="49" charset="0"/>
                <a:ea typeface="Roboto Mono"/>
                <a:cs typeface="Roboto Mono"/>
                <a:sym typeface="Roboto Mono"/>
              </a:rPr>
              <a:t>=</a:t>
            </a:r>
            <a:r>
              <a:rPr lang="en" sz="2700" dirty="0">
                <a:solidFill>
                  <a:schemeClr val="dk1"/>
                </a:solidFill>
                <a:latin typeface="Lucida Console" panose="020B0609040504020204" pitchFamily="49" charset="0"/>
                <a:ea typeface="Roboto Mono"/>
                <a:cs typeface="Roboto Mono"/>
                <a:sym typeface="Roboto Mono"/>
              </a:rPr>
              <a:t> message</a:t>
            </a:r>
            <a:br>
              <a:rPr lang="en" sz="2700" dirty="0">
                <a:solidFill>
                  <a:schemeClr val="dk1"/>
                </a:solidFill>
                <a:latin typeface="Lucida Console" panose="020B0609040504020204" pitchFamily="49" charset="0"/>
                <a:ea typeface="Roboto Mono"/>
                <a:cs typeface="Roboto Mono"/>
                <a:sym typeface="Roboto Mono"/>
              </a:rPr>
            </a:br>
            <a:r>
              <a:rPr lang="en" sz="2700" dirty="0">
                <a:solidFill>
                  <a:srgbClr val="4A86E8"/>
                </a:solidFill>
                <a:latin typeface="Lucida Console" panose="020B0609040504020204" pitchFamily="49" charset="0"/>
                <a:ea typeface="Roboto Mono"/>
                <a:cs typeface="Roboto Mono"/>
                <a:sym typeface="Roboto Mono"/>
              </a:rPr>
              <a:t>for </a:t>
            </a:r>
            <a:r>
              <a:rPr lang="en" sz="2700" dirty="0">
                <a:solidFill>
                  <a:srgbClr val="999999"/>
                </a:solidFill>
                <a:latin typeface="Lucida Console" panose="020B0609040504020204" pitchFamily="49" charset="0"/>
                <a:ea typeface="Roboto Mono"/>
                <a:cs typeface="Roboto Mono"/>
                <a:sym typeface="Roboto Mono"/>
              </a:rPr>
              <a:t>(</a:t>
            </a:r>
            <a:r>
              <a:rPr lang="en" sz="2700" dirty="0">
                <a:solidFill>
                  <a:schemeClr val="dk1"/>
                </a:solidFill>
                <a:latin typeface="Lucida Console" panose="020B0609040504020204" pitchFamily="49" charset="0"/>
                <a:ea typeface="Roboto Mono"/>
                <a:cs typeface="Roboto Mono"/>
                <a:sym typeface="Roboto Mono"/>
              </a:rPr>
              <a:t>i </a:t>
            </a:r>
            <a:r>
              <a:rPr lang="en" sz="2700" dirty="0">
                <a:solidFill>
                  <a:srgbClr val="4A86E8"/>
                </a:solidFill>
                <a:latin typeface="Lucida Console" panose="020B0609040504020204" pitchFamily="49" charset="0"/>
                <a:ea typeface="Roboto Mono"/>
                <a:cs typeface="Roboto Mono"/>
                <a:sym typeface="Roboto Mono"/>
              </a:rPr>
              <a:t>from </a:t>
            </a:r>
            <a:r>
              <a:rPr lang="en" sz="2700" dirty="0">
                <a:solidFill>
                  <a:srgbClr val="C53929"/>
                </a:solidFill>
                <a:latin typeface="Lucida Console" panose="020B0609040504020204" pitchFamily="49" charset="0"/>
                <a:ea typeface="Roboto Mono"/>
                <a:cs typeface="Roboto Mono"/>
                <a:sym typeface="Roboto Mono"/>
              </a:rPr>
              <a:t>0</a:t>
            </a:r>
            <a:r>
              <a:rPr lang="en" sz="2700" dirty="0">
                <a:solidFill>
                  <a:schemeClr val="dk1"/>
                </a:solidFill>
                <a:latin typeface="Lucida Console" panose="020B0609040504020204" pitchFamily="49" charset="0"/>
                <a:ea typeface="Roboto Mono"/>
                <a:cs typeface="Roboto Mono"/>
                <a:sym typeface="Roboto Mono"/>
              </a:rPr>
              <a:t> </a:t>
            </a:r>
            <a:r>
              <a:rPr lang="en" sz="2700" dirty="0">
                <a:solidFill>
                  <a:srgbClr val="4A86E8"/>
                </a:solidFill>
                <a:latin typeface="Lucida Console" panose="020B0609040504020204" pitchFamily="49" charset="0"/>
                <a:ea typeface="Roboto Mono"/>
                <a:cs typeface="Roboto Mono"/>
                <a:sym typeface="Roboto Mono"/>
              </a:rPr>
              <a:t>to </a:t>
            </a:r>
            <a:r>
              <a:rPr lang="en" sz="2700" dirty="0">
                <a:solidFill>
                  <a:srgbClr val="C53929"/>
                </a:solidFill>
                <a:latin typeface="Lucida Console" panose="020B0609040504020204" pitchFamily="49" charset="0"/>
                <a:ea typeface="Roboto Mono"/>
                <a:cs typeface="Roboto Mono"/>
                <a:sym typeface="Roboto Mono"/>
              </a:rPr>
              <a:t>8</a:t>
            </a:r>
            <a:r>
              <a:rPr lang="en" sz="2700" dirty="0">
                <a:solidFill>
                  <a:srgbClr val="999999"/>
                </a:solidFill>
                <a:latin typeface="Lucida Console" panose="020B0609040504020204" pitchFamily="49" charset="0"/>
                <a:ea typeface="Roboto Mono"/>
                <a:cs typeface="Roboto Mono"/>
                <a:sym typeface="Roboto Mono"/>
              </a:rPr>
              <a:t>) {</a:t>
            </a:r>
            <a:br>
              <a:rPr lang="en" sz="2700" dirty="0">
                <a:solidFill>
                  <a:schemeClr val="dk1"/>
                </a:solidFill>
                <a:latin typeface="Lucida Console" panose="020B0609040504020204" pitchFamily="49" charset="0"/>
                <a:ea typeface="Roboto Mono"/>
                <a:cs typeface="Roboto Mono"/>
                <a:sym typeface="Roboto Mono"/>
              </a:rPr>
            </a:br>
            <a:r>
              <a:rPr lang="en" sz="2700" dirty="0">
                <a:solidFill>
                  <a:schemeClr val="dk1"/>
                </a:solidFill>
                <a:latin typeface="Lucida Console" panose="020B0609040504020204" pitchFamily="49" charset="0"/>
                <a:ea typeface="Roboto Mono"/>
                <a:cs typeface="Roboto Mono"/>
                <a:sym typeface="Roboto Mono"/>
              </a:rPr>
              <a:t>    </a:t>
            </a:r>
            <a:r>
              <a:rPr lang="en" sz="2700" dirty="0">
                <a:solidFill>
                  <a:srgbClr val="9900FF"/>
                </a:solidFill>
                <a:latin typeface="Lucida Console" panose="020B0609040504020204" pitchFamily="49" charset="0"/>
                <a:ea typeface="Roboto Mono"/>
                <a:cs typeface="Roboto Mono"/>
                <a:sym typeface="Roboto Mono"/>
              </a:rPr>
              <a:t>public </a:t>
            </a:r>
            <a:r>
              <a:rPr lang="en" sz="2700" dirty="0">
                <a:solidFill>
                  <a:schemeClr val="dk1"/>
                </a:solidFill>
                <a:latin typeface="Lucida Console" panose="020B0609040504020204" pitchFamily="49" charset="0"/>
                <a:ea typeface="Roboto Mono"/>
                <a:cs typeface="Roboto Mono"/>
                <a:sym typeface="Roboto Mono"/>
              </a:rPr>
              <a:t>bit = </a:t>
            </a:r>
            <a:r>
              <a:rPr lang="en" sz="2700" dirty="0">
                <a:solidFill>
                  <a:srgbClr val="C53929"/>
                </a:solidFill>
                <a:latin typeface="Lucida Console" panose="020B0609040504020204" pitchFamily="49" charset="0"/>
                <a:ea typeface="Roboto Mono"/>
                <a:cs typeface="Roboto Mono"/>
                <a:sym typeface="Roboto Mono"/>
              </a:rPr>
              <a:t>1</a:t>
            </a:r>
            <a:r>
              <a:rPr lang="en" sz="2700" dirty="0">
                <a:solidFill>
                  <a:schemeClr val="dk1"/>
                </a:solidFill>
                <a:latin typeface="Lucida Console" panose="020B0609040504020204" pitchFamily="49" charset="0"/>
                <a:ea typeface="Roboto Mono"/>
                <a:cs typeface="Roboto Mono"/>
                <a:sym typeface="Roboto Mono"/>
              </a:rPr>
              <a:t> </a:t>
            </a:r>
            <a:r>
              <a:rPr lang="en" sz="2700" dirty="0">
                <a:solidFill>
                  <a:srgbClr val="999999"/>
                </a:solidFill>
                <a:latin typeface="Lucida Console" panose="020B0609040504020204" pitchFamily="49" charset="0"/>
                <a:ea typeface="Roboto Mono"/>
                <a:cs typeface="Roboto Mono"/>
                <a:sym typeface="Roboto Mono"/>
              </a:rPr>
              <a:t>&lt;&lt;</a:t>
            </a:r>
            <a:r>
              <a:rPr lang="en" sz="2700" dirty="0">
                <a:solidFill>
                  <a:schemeClr val="dk1"/>
                </a:solidFill>
                <a:latin typeface="Lucida Console" panose="020B0609040504020204" pitchFamily="49" charset="0"/>
                <a:ea typeface="Roboto Mono"/>
                <a:cs typeface="Roboto Mono"/>
                <a:sym typeface="Roboto Mono"/>
              </a:rPr>
              <a:t> i</a:t>
            </a:r>
            <a:br>
              <a:rPr lang="en" sz="2700" dirty="0">
                <a:solidFill>
                  <a:schemeClr val="dk1"/>
                </a:solidFill>
                <a:latin typeface="Lucida Console" panose="020B0609040504020204" pitchFamily="49" charset="0"/>
                <a:ea typeface="Roboto Mono"/>
                <a:cs typeface="Roboto Mono"/>
                <a:sym typeface="Roboto Mono"/>
              </a:rPr>
            </a:br>
            <a:r>
              <a:rPr lang="en" sz="2700" dirty="0">
                <a:solidFill>
                  <a:schemeClr val="dk1"/>
                </a:solidFill>
                <a:latin typeface="Lucida Console" panose="020B0609040504020204" pitchFamily="49" charset="0"/>
                <a:ea typeface="Roboto Mono"/>
                <a:cs typeface="Roboto Mono"/>
                <a:sym typeface="Roboto Mono"/>
              </a:rPr>
              <a:t>    state </a:t>
            </a:r>
            <a:r>
              <a:rPr lang="en" sz="2700" dirty="0">
                <a:solidFill>
                  <a:srgbClr val="999999"/>
                </a:solidFill>
                <a:latin typeface="Lucida Console" panose="020B0609040504020204" pitchFamily="49" charset="0"/>
                <a:ea typeface="Roboto Mono"/>
                <a:cs typeface="Roboto Mono"/>
                <a:sym typeface="Roboto Mono"/>
              </a:rPr>
              <a:t>^=</a:t>
            </a:r>
            <a:r>
              <a:rPr lang="en" sz="2700" dirty="0">
                <a:solidFill>
                  <a:schemeClr val="dk1"/>
                </a:solidFill>
                <a:latin typeface="Lucida Console" panose="020B0609040504020204" pitchFamily="49" charset="0"/>
                <a:ea typeface="Roboto Mono"/>
                <a:cs typeface="Roboto Mono"/>
                <a:sym typeface="Roboto Mono"/>
              </a:rPr>
              <a:t> </a:t>
            </a:r>
            <a:r>
              <a:rPr lang="en" sz="2700" dirty="0">
                <a:solidFill>
                  <a:srgbClr val="999999"/>
                </a:solidFill>
                <a:latin typeface="Lucida Console" panose="020B0609040504020204" pitchFamily="49" charset="0"/>
                <a:ea typeface="Roboto Mono"/>
                <a:cs typeface="Roboto Mono"/>
                <a:sym typeface="Roboto Mono"/>
              </a:rPr>
              <a:t>(</a:t>
            </a:r>
            <a:r>
              <a:rPr lang="en" sz="2700" dirty="0">
                <a:solidFill>
                  <a:schemeClr val="dk1"/>
                </a:solidFill>
                <a:latin typeface="Lucida Console" panose="020B0609040504020204" pitchFamily="49" charset="0"/>
                <a:ea typeface="Roboto Mono"/>
                <a:cs typeface="Roboto Mono"/>
                <a:sym typeface="Roboto Mono"/>
              </a:rPr>
              <a:t>key </a:t>
            </a:r>
            <a:r>
              <a:rPr lang="en" sz="2700" dirty="0">
                <a:solidFill>
                  <a:srgbClr val="999999"/>
                </a:solidFill>
                <a:latin typeface="Lucida Console" panose="020B0609040504020204" pitchFamily="49" charset="0"/>
                <a:ea typeface="Roboto Mono"/>
                <a:cs typeface="Roboto Mono"/>
                <a:sym typeface="Roboto Mono"/>
              </a:rPr>
              <a:t>&amp;</a:t>
            </a:r>
            <a:r>
              <a:rPr lang="en" sz="2700" dirty="0">
                <a:solidFill>
                  <a:schemeClr val="dk1"/>
                </a:solidFill>
                <a:latin typeface="Lucida Console" panose="020B0609040504020204" pitchFamily="49" charset="0"/>
                <a:ea typeface="Roboto Mono"/>
                <a:cs typeface="Roboto Mono"/>
                <a:sym typeface="Roboto Mono"/>
              </a:rPr>
              <a:t> bit</a:t>
            </a:r>
            <a:r>
              <a:rPr lang="en" sz="2700" dirty="0">
                <a:solidFill>
                  <a:srgbClr val="999999"/>
                </a:solidFill>
                <a:latin typeface="Lucida Console" panose="020B0609040504020204" pitchFamily="49" charset="0"/>
                <a:ea typeface="Roboto Mono"/>
                <a:cs typeface="Roboto Mono"/>
                <a:sym typeface="Roboto Mono"/>
              </a:rPr>
              <a:t>)</a:t>
            </a:r>
            <a:br>
              <a:rPr lang="en" sz="2700" dirty="0">
                <a:solidFill>
                  <a:schemeClr val="dk1"/>
                </a:solidFill>
                <a:latin typeface="Lucida Console" panose="020B0609040504020204" pitchFamily="49" charset="0"/>
                <a:ea typeface="Roboto Mono"/>
                <a:cs typeface="Roboto Mono"/>
                <a:sym typeface="Roboto Mono"/>
              </a:rPr>
            </a:br>
            <a:r>
              <a:rPr lang="en" sz="2700" dirty="0">
                <a:solidFill>
                  <a:srgbClr val="999999"/>
                </a:solidFill>
                <a:latin typeface="Lucida Console" panose="020B0609040504020204" pitchFamily="49" charset="0"/>
                <a:ea typeface="Roboto Mono"/>
                <a:cs typeface="Roboto Mono"/>
                <a:sym typeface="Roboto Mono"/>
              </a:rPr>
              <a:t>}</a:t>
            </a:r>
            <a:br>
              <a:rPr lang="en" sz="2700" dirty="0">
                <a:solidFill>
                  <a:schemeClr val="dk1"/>
                </a:solidFill>
                <a:highlight>
                  <a:srgbClr val="FCE5CD"/>
                </a:highlight>
                <a:latin typeface="Lucida Console" panose="020B0609040504020204" pitchFamily="49" charset="0"/>
                <a:ea typeface="Roboto Mono"/>
                <a:cs typeface="Roboto Mono"/>
                <a:sym typeface="Roboto Mono"/>
              </a:rPr>
            </a:br>
            <a:r>
              <a:rPr lang="en" sz="2700" dirty="0">
                <a:solidFill>
                  <a:srgbClr val="9900FF"/>
                </a:solidFill>
                <a:latin typeface="Lucida Console" panose="020B0609040504020204" pitchFamily="49" charset="0"/>
                <a:ea typeface="Roboto Mono"/>
                <a:cs typeface="Roboto Mono"/>
                <a:sym typeface="Roboto Mono"/>
              </a:rPr>
              <a:t>public </a:t>
            </a:r>
            <a:r>
              <a:rPr lang="en" sz="2700" dirty="0">
                <a:solidFill>
                  <a:schemeClr val="dk1"/>
                </a:solidFill>
                <a:latin typeface="Lucida Console" panose="020B0609040504020204" pitchFamily="49" charset="0"/>
                <a:ea typeface="Roboto Mono"/>
                <a:cs typeface="Roboto Mono"/>
                <a:sym typeface="Roboto Mono"/>
              </a:rPr>
              <a:t>ciphertext = </a:t>
            </a:r>
            <a:r>
              <a:rPr lang="en" sz="2700" dirty="0">
                <a:solidFill>
                  <a:srgbClr val="4A86E8"/>
                </a:solidFill>
                <a:latin typeface="Lucida Console" panose="020B0609040504020204" pitchFamily="49" charset="0"/>
                <a:ea typeface="Roboto Mono"/>
                <a:cs typeface="Roboto Mono"/>
                <a:sym typeface="Roboto Mono"/>
              </a:rPr>
              <a:t>declassify</a:t>
            </a:r>
            <a:r>
              <a:rPr lang="en" sz="2700" dirty="0">
                <a:solidFill>
                  <a:srgbClr val="999999"/>
                </a:solidFill>
                <a:latin typeface="Lucida Console" panose="020B0609040504020204" pitchFamily="49" charset="0"/>
                <a:ea typeface="Roboto Mono"/>
                <a:cs typeface="Roboto Mono"/>
                <a:sym typeface="Roboto Mono"/>
              </a:rPr>
              <a:t>(</a:t>
            </a:r>
            <a:r>
              <a:rPr lang="en" sz="2700" dirty="0">
                <a:solidFill>
                  <a:schemeClr val="dk1"/>
                </a:solidFill>
                <a:latin typeface="Lucida Console" panose="020B0609040504020204" pitchFamily="49" charset="0"/>
                <a:ea typeface="Roboto Mono"/>
                <a:cs typeface="Roboto Mono"/>
                <a:sym typeface="Roboto Mono"/>
              </a:rPr>
              <a:t>state</a:t>
            </a:r>
            <a:r>
              <a:rPr lang="en" sz="2700" dirty="0">
                <a:solidFill>
                  <a:srgbClr val="999999"/>
                </a:solidFill>
                <a:latin typeface="Lucida Console" panose="020B0609040504020204" pitchFamily="49" charset="0"/>
                <a:ea typeface="Roboto Mono"/>
                <a:cs typeface="Roboto Mono"/>
                <a:sym typeface="Roboto Mono"/>
              </a:rPr>
              <a:t>)</a:t>
            </a:r>
            <a:endParaRPr sz="2700" dirty="0">
              <a:solidFill>
                <a:srgbClr val="9900FF"/>
              </a:solidFill>
              <a:latin typeface="Lucida Console" panose="020B0609040504020204" pitchFamily="49" charset="0"/>
              <a:ea typeface="Roboto Mono"/>
              <a:cs typeface="Roboto Mono"/>
              <a:sym typeface="Roboto Mono"/>
            </a:endParaRPr>
          </a:p>
          <a:p>
            <a:pPr marL="0" lvl="0" indent="0" algn="l" rtl="0">
              <a:lnSpc>
                <a:spcPct val="95000"/>
              </a:lnSpc>
              <a:spcBef>
                <a:spcPts val="1200"/>
              </a:spcBef>
              <a:spcAft>
                <a:spcPts val="1200"/>
              </a:spcAft>
              <a:buSzPts val="275"/>
              <a:buNone/>
            </a:pPr>
            <a:endParaRPr sz="2700" dirty="0">
              <a:solidFill>
                <a:srgbClr val="9900FF"/>
              </a:solidFill>
              <a:latin typeface="Lucida Console" panose="020B0609040504020204" pitchFamily="49" charset="0"/>
              <a:ea typeface="Roboto Mono"/>
              <a:cs typeface="Roboto Mono"/>
              <a:sym typeface="Roboto Mono"/>
            </a:endParaRPr>
          </a:p>
        </p:txBody>
      </p:sp>
      <p:sp>
        <p:nvSpPr>
          <p:cNvPr id="537" name="Google Shape;537;p5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46</a:t>
            </a:fld>
            <a:endParaRPr/>
          </a:p>
        </p:txBody>
      </p:sp>
      <p:sp>
        <p:nvSpPr>
          <p:cNvPr id="538" name="Google Shape;538;p57"/>
          <p:cNvSpPr/>
          <p:nvPr/>
        </p:nvSpPr>
        <p:spPr>
          <a:xfrm>
            <a:off x="4217825" y="4131775"/>
            <a:ext cx="3953700" cy="393600"/>
          </a:xfrm>
          <a:prstGeom prst="wedgeRectCallout">
            <a:avLst>
              <a:gd name="adj1" fmla="val -21040"/>
              <a:gd name="adj2" fmla="val -6258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t>Insert speculation fence</a:t>
            </a:r>
            <a:endParaRPr sz="25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5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Countermeasure</a:t>
            </a:r>
            <a:endParaRPr/>
          </a:p>
          <a:p>
            <a:pPr marL="0" lvl="0" indent="0" algn="l" rtl="0">
              <a:spcBef>
                <a:spcPts val="0"/>
              </a:spcBef>
              <a:spcAft>
                <a:spcPts val="0"/>
              </a:spcAft>
              <a:buNone/>
            </a:pPr>
            <a:endParaRPr/>
          </a:p>
        </p:txBody>
      </p:sp>
      <p:sp>
        <p:nvSpPr>
          <p:cNvPr id="544" name="Google Shape;544;p58"/>
          <p:cNvSpPr txBox="1">
            <a:spLocks noGrp="1"/>
          </p:cNvSpPr>
          <p:nvPr>
            <p:ph type="body" idx="1"/>
          </p:nvPr>
        </p:nvSpPr>
        <p:spPr>
          <a:xfrm>
            <a:off x="311700" y="1152475"/>
            <a:ext cx="8520600" cy="3416400"/>
          </a:xfrm>
          <a:prstGeom prst="rect">
            <a:avLst/>
          </a:prstGeom>
          <a:ln>
            <a:noFill/>
          </a:ln>
        </p:spPr>
        <p:txBody>
          <a:bodyPr spcFirstLastPara="1" wrap="square" lIns="91425" tIns="91425" rIns="91425" bIns="91425" anchor="t" anchorCtr="0">
            <a:noAutofit/>
          </a:bodyPr>
          <a:lstStyle/>
          <a:p>
            <a:pPr marL="0" lvl="0" indent="0" algn="l" rtl="0">
              <a:lnSpc>
                <a:spcPct val="95000"/>
              </a:lnSpc>
              <a:spcBef>
                <a:spcPts val="0"/>
              </a:spcBef>
              <a:spcAft>
                <a:spcPts val="0"/>
              </a:spcAft>
              <a:buSzPts val="275"/>
              <a:buNone/>
            </a:pPr>
            <a:r>
              <a:rPr lang="en" sz="2700" dirty="0">
                <a:solidFill>
                  <a:srgbClr val="9900FF"/>
                </a:solidFill>
                <a:latin typeface="Lucida Console" panose="020B0609040504020204" pitchFamily="49" charset="0"/>
                <a:ea typeface="Roboto Mono"/>
                <a:cs typeface="Roboto Mono"/>
                <a:sym typeface="Roboto Mono"/>
              </a:rPr>
              <a:t>secret</a:t>
            </a:r>
            <a:r>
              <a:rPr lang="en" sz="2700" dirty="0">
                <a:solidFill>
                  <a:schemeClr val="dk1"/>
                </a:solidFill>
                <a:latin typeface="Lucida Console" panose="020B0609040504020204" pitchFamily="49" charset="0"/>
                <a:ea typeface="Roboto Mono"/>
                <a:cs typeface="Roboto Mono"/>
                <a:sym typeface="Roboto Mono"/>
              </a:rPr>
              <a:t> key = ...</a:t>
            </a:r>
            <a:br>
              <a:rPr lang="en" sz="2700" u="sng" dirty="0">
                <a:solidFill>
                  <a:srgbClr val="9900FF"/>
                </a:solidFill>
                <a:latin typeface="Lucida Console" panose="020B0609040504020204" pitchFamily="49" charset="0"/>
                <a:ea typeface="Roboto Mono"/>
                <a:cs typeface="Roboto Mono"/>
                <a:sym typeface="Roboto Mono"/>
              </a:rPr>
            </a:br>
            <a:r>
              <a:rPr lang="en" sz="2700" dirty="0">
                <a:solidFill>
                  <a:srgbClr val="9900FF"/>
                </a:solidFill>
                <a:latin typeface="Lucida Console" panose="020B0609040504020204" pitchFamily="49" charset="0"/>
                <a:ea typeface="Roboto Mono"/>
                <a:cs typeface="Roboto Mono"/>
                <a:sym typeface="Roboto Mono"/>
              </a:rPr>
              <a:t>secret</a:t>
            </a:r>
            <a:r>
              <a:rPr lang="en" sz="2700" dirty="0">
                <a:solidFill>
                  <a:srgbClr val="4A86E8"/>
                </a:solidFill>
                <a:latin typeface="Lucida Console" panose="020B0609040504020204" pitchFamily="49" charset="0"/>
                <a:ea typeface="Roboto Mono"/>
                <a:cs typeface="Roboto Mono"/>
                <a:sym typeface="Roboto Mono"/>
              </a:rPr>
              <a:t> </a:t>
            </a:r>
            <a:r>
              <a:rPr lang="en" sz="2700" dirty="0">
                <a:solidFill>
                  <a:schemeClr val="dk1"/>
                </a:solidFill>
                <a:latin typeface="Lucida Console" panose="020B0609040504020204" pitchFamily="49" charset="0"/>
                <a:ea typeface="Roboto Mono"/>
                <a:cs typeface="Roboto Mono"/>
                <a:sym typeface="Roboto Mono"/>
              </a:rPr>
              <a:t>state </a:t>
            </a:r>
            <a:r>
              <a:rPr lang="en" sz="2700" dirty="0">
                <a:solidFill>
                  <a:srgbClr val="999999"/>
                </a:solidFill>
                <a:latin typeface="Lucida Console" panose="020B0609040504020204" pitchFamily="49" charset="0"/>
                <a:ea typeface="Roboto Mono"/>
                <a:cs typeface="Roboto Mono"/>
                <a:sym typeface="Roboto Mono"/>
              </a:rPr>
              <a:t>=</a:t>
            </a:r>
            <a:r>
              <a:rPr lang="en" sz="2700" dirty="0">
                <a:solidFill>
                  <a:schemeClr val="dk1"/>
                </a:solidFill>
                <a:latin typeface="Lucida Console" panose="020B0609040504020204" pitchFamily="49" charset="0"/>
                <a:ea typeface="Roboto Mono"/>
                <a:cs typeface="Roboto Mono"/>
                <a:sym typeface="Roboto Mono"/>
              </a:rPr>
              <a:t> message</a:t>
            </a:r>
            <a:br>
              <a:rPr lang="en" sz="2700" dirty="0">
                <a:solidFill>
                  <a:schemeClr val="dk1"/>
                </a:solidFill>
                <a:latin typeface="Lucida Console" panose="020B0609040504020204" pitchFamily="49" charset="0"/>
                <a:ea typeface="Roboto Mono"/>
                <a:cs typeface="Roboto Mono"/>
                <a:sym typeface="Roboto Mono"/>
              </a:rPr>
            </a:br>
            <a:r>
              <a:rPr lang="en" sz="2700" dirty="0">
                <a:solidFill>
                  <a:srgbClr val="4A86E8"/>
                </a:solidFill>
                <a:latin typeface="Lucida Console" panose="020B0609040504020204" pitchFamily="49" charset="0"/>
                <a:ea typeface="Roboto Mono"/>
                <a:cs typeface="Roboto Mono"/>
                <a:sym typeface="Roboto Mono"/>
              </a:rPr>
              <a:t>for </a:t>
            </a:r>
            <a:r>
              <a:rPr lang="en" sz="2700" dirty="0">
                <a:solidFill>
                  <a:srgbClr val="999999"/>
                </a:solidFill>
                <a:latin typeface="Lucida Console" panose="020B0609040504020204" pitchFamily="49" charset="0"/>
                <a:ea typeface="Roboto Mono"/>
                <a:cs typeface="Roboto Mono"/>
                <a:sym typeface="Roboto Mono"/>
              </a:rPr>
              <a:t>(</a:t>
            </a:r>
            <a:r>
              <a:rPr lang="en" sz="2700" dirty="0">
                <a:solidFill>
                  <a:schemeClr val="dk1"/>
                </a:solidFill>
                <a:latin typeface="Lucida Console" panose="020B0609040504020204" pitchFamily="49" charset="0"/>
                <a:ea typeface="Roboto Mono"/>
                <a:cs typeface="Roboto Mono"/>
                <a:sym typeface="Roboto Mono"/>
              </a:rPr>
              <a:t>i </a:t>
            </a:r>
            <a:r>
              <a:rPr lang="en" sz="2700" dirty="0">
                <a:solidFill>
                  <a:srgbClr val="4A86E8"/>
                </a:solidFill>
                <a:latin typeface="Lucida Console" panose="020B0609040504020204" pitchFamily="49" charset="0"/>
                <a:ea typeface="Roboto Mono"/>
                <a:cs typeface="Roboto Mono"/>
                <a:sym typeface="Roboto Mono"/>
              </a:rPr>
              <a:t>from </a:t>
            </a:r>
            <a:r>
              <a:rPr lang="en" sz="2700" dirty="0">
                <a:solidFill>
                  <a:srgbClr val="C53929"/>
                </a:solidFill>
                <a:latin typeface="Lucida Console" panose="020B0609040504020204" pitchFamily="49" charset="0"/>
                <a:ea typeface="Roboto Mono"/>
                <a:cs typeface="Roboto Mono"/>
                <a:sym typeface="Roboto Mono"/>
              </a:rPr>
              <a:t>0</a:t>
            </a:r>
            <a:r>
              <a:rPr lang="en" sz="2700" dirty="0">
                <a:solidFill>
                  <a:schemeClr val="dk1"/>
                </a:solidFill>
                <a:latin typeface="Lucida Console" panose="020B0609040504020204" pitchFamily="49" charset="0"/>
                <a:ea typeface="Roboto Mono"/>
                <a:cs typeface="Roboto Mono"/>
                <a:sym typeface="Roboto Mono"/>
              </a:rPr>
              <a:t> </a:t>
            </a:r>
            <a:r>
              <a:rPr lang="en" sz="2700" dirty="0">
                <a:solidFill>
                  <a:srgbClr val="4A86E8"/>
                </a:solidFill>
                <a:latin typeface="Lucida Console" panose="020B0609040504020204" pitchFamily="49" charset="0"/>
                <a:ea typeface="Roboto Mono"/>
                <a:cs typeface="Roboto Mono"/>
                <a:sym typeface="Roboto Mono"/>
              </a:rPr>
              <a:t>to </a:t>
            </a:r>
            <a:r>
              <a:rPr lang="en" sz="2700" dirty="0">
                <a:solidFill>
                  <a:srgbClr val="C53929"/>
                </a:solidFill>
                <a:latin typeface="Lucida Console" panose="020B0609040504020204" pitchFamily="49" charset="0"/>
                <a:ea typeface="Roboto Mono"/>
                <a:cs typeface="Roboto Mono"/>
                <a:sym typeface="Roboto Mono"/>
              </a:rPr>
              <a:t>8</a:t>
            </a:r>
            <a:r>
              <a:rPr lang="en" sz="2700" dirty="0">
                <a:solidFill>
                  <a:srgbClr val="999999"/>
                </a:solidFill>
                <a:latin typeface="Lucida Console" panose="020B0609040504020204" pitchFamily="49" charset="0"/>
                <a:ea typeface="Roboto Mono"/>
                <a:cs typeface="Roboto Mono"/>
                <a:sym typeface="Roboto Mono"/>
              </a:rPr>
              <a:t>) {</a:t>
            </a:r>
            <a:br>
              <a:rPr lang="en" sz="2700" dirty="0">
                <a:solidFill>
                  <a:schemeClr val="dk1"/>
                </a:solidFill>
                <a:latin typeface="Lucida Console" panose="020B0609040504020204" pitchFamily="49" charset="0"/>
                <a:ea typeface="Roboto Mono"/>
                <a:cs typeface="Roboto Mono"/>
                <a:sym typeface="Roboto Mono"/>
              </a:rPr>
            </a:br>
            <a:r>
              <a:rPr lang="en" sz="2700" dirty="0">
                <a:solidFill>
                  <a:schemeClr val="dk1"/>
                </a:solidFill>
                <a:latin typeface="Lucida Console" panose="020B0609040504020204" pitchFamily="49" charset="0"/>
                <a:ea typeface="Roboto Mono"/>
                <a:cs typeface="Roboto Mono"/>
                <a:sym typeface="Roboto Mono"/>
              </a:rPr>
              <a:t>    </a:t>
            </a:r>
            <a:r>
              <a:rPr lang="en" sz="2700" dirty="0">
                <a:solidFill>
                  <a:srgbClr val="9900FF"/>
                </a:solidFill>
                <a:latin typeface="Lucida Console" panose="020B0609040504020204" pitchFamily="49" charset="0"/>
                <a:ea typeface="Roboto Mono"/>
                <a:cs typeface="Roboto Mono"/>
                <a:sym typeface="Roboto Mono"/>
              </a:rPr>
              <a:t>public </a:t>
            </a:r>
            <a:r>
              <a:rPr lang="en" sz="2700" dirty="0">
                <a:solidFill>
                  <a:schemeClr val="dk1"/>
                </a:solidFill>
                <a:latin typeface="Lucida Console" panose="020B0609040504020204" pitchFamily="49" charset="0"/>
                <a:ea typeface="Roboto Mono"/>
                <a:cs typeface="Roboto Mono"/>
                <a:sym typeface="Roboto Mono"/>
              </a:rPr>
              <a:t>bit = </a:t>
            </a:r>
            <a:r>
              <a:rPr lang="en" sz="2700" dirty="0">
                <a:solidFill>
                  <a:srgbClr val="C53929"/>
                </a:solidFill>
                <a:latin typeface="Lucida Console" panose="020B0609040504020204" pitchFamily="49" charset="0"/>
                <a:ea typeface="Roboto Mono"/>
                <a:cs typeface="Roboto Mono"/>
                <a:sym typeface="Roboto Mono"/>
              </a:rPr>
              <a:t>1</a:t>
            </a:r>
            <a:r>
              <a:rPr lang="en" sz="2700" dirty="0">
                <a:solidFill>
                  <a:schemeClr val="dk1"/>
                </a:solidFill>
                <a:latin typeface="Lucida Console" panose="020B0609040504020204" pitchFamily="49" charset="0"/>
                <a:ea typeface="Roboto Mono"/>
                <a:cs typeface="Roboto Mono"/>
                <a:sym typeface="Roboto Mono"/>
              </a:rPr>
              <a:t> </a:t>
            </a:r>
            <a:r>
              <a:rPr lang="en" sz="2700" dirty="0">
                <a:solidFill>
                  <a:srgbClr val="999999"/>
                </a:solidFill>
                <a:latin typeface="Lucida Console" panose="020B0609040504020204" pitchFamily="49" charset="0"/>
                <a:ea typeface="Roboto Mono"/>
                <a:cs typeface="Roboto Mono"/>
                <a:sym typeface="Roboto Mono"/>
              </a:rPr>
              <a:t>&lt;&lt;</a:t>
            </a:r>
            <a:r>
              <a:rPr lang="en" sz="2700" dirty="0">
                <a:solidFill>
                  <a:schemeClr val="dk1"/>
                </a:solidFill>
                <a:latin typeface="Lucida Console" panose="020B0609040504020204" pitchFamily="49" charset="0"/>
                <a:ea typeface="Roboto Mono"/>
                <a:cs typeface="Roboto Mono"/>
                <a:sym typeface="Roboto Mono"/>
              </a:rPr>
              <a:t> i</a:t>
            </a:r>
            <a:br>
              <a:rPr lang="en" sz="2700" dirty="0">
                <a:solidFill>
                  <a:schemeClr val="dk1"/>
                </a:solidFill>
                <a:latin typeface="Lucida Console" panose="020B0609040504020204" pitchFamily="49" charset="0"/>
                <a:ea typeface="Roboto Mono"/>
                <a:cs typeface="Roboto Mono"/>
                <a:sym typeface="Roboto Mono"/>
              </a:rPr>
            </a:br>
            <a:r>
              <a:rPr lang="en" sz="2700" dirty="0">
                <a:solidFill>
                  <a:schemeClr val="dk1"/>
                </a:solidFill>
                <a:latin typeface="Lucida Console" panose="020B0609040504020204" pitchFamily="49" charset="0"/>
                <a:ea typeface="Roboto Mono"/>
                <a:cs typeface="Roboto Mono"/>
                <a:sym typeface="Roboto Mono"/>
              </a:rPr>
              <a:t>    state </a:t>
            </a:r>
            <a:r>
              <a:rPr lang="en" sz="2700" dirty="0">
                <a:solidFill>
                  <a:srgbClr val="999999"/>
                </a:solidFill>
                <a:latin typeface="Lucida Console" panose="020B0609040504020204" pitchFamily="49" charset="0"/>
                <a:ea typeface="Roboto Mono"/>
                <a:cs typeface="Roboto Mono"/>
                <a:sym typeface="Roboto Mono"/>
              </a:rPr>
              <a:t>^=</a:t>
            </a:r>
            <a:r>
              <a:rPr lang="en" sz="2700" dirty="0">
                <a:solidFill>
                  <a:schemeClr val="dk1"/>
                </a:solidFill>
                <a:latin typeface="Lucida Console" panose="020B0609040504020204" pitchFamily="49" charset="0"/>
                <a:ea typeface="Roboto Mono"/>
                <a:cs typeface="Roboto Mono"/>
                <a:sym typeface="Roboto Mono"/>
              </a:rPr>
              <a:t> </a:t>
            </a:r>
            <a:r>
              <a:rPr lang="en" sz="2700" dirty="0">
                <a:solidFill>
                  <a:srgbClr val="999999"/>
                </a:solidFill>
                <a:latin typeface="Lucida Console" panose="020B0609040504020204" pitchFamily="49" charset="0"/>
                <a:ea typeface="Roboto Mono"/>
                <a:cs typeface="Roboto Mono"/>
                <a:sym typeface="Roboto Mono"/>
              </a:rPr>
              <a:t>(</a:t>
            </a:r>
            <a:r>
              <a:rPr lang="en" sz="2700" dirty="0">
                <a:solidFill>
                  <a:schemeClr val="dk1"/>
                </a:solidFill>
                <a:latin typeface="Lucida Console" panose="020B0609040504020204" pitchFamily="49" charset="0"/>
                <a:ea typeface="Roboto Mono"/>
                <a:cs typeface="Roboto Mono"/>
                <a:sym typeface="Roboto Mono"/>
              </a:rPr>
              <a:t>key </a:t>
            </a:r>
            <a:r>
              <a:rPr lang="en" sz="2700" dirty="0">
                <a:solidFill>
                  <a:srgbClr val="999999"/>
                </a:solidFill>
                <a:latin typeface="Lucida Console" panose="020B0609040504020204" pitchFamily="49" charset="0"/>
                <a:ea typeface="Roboto Mono"/>
                <a:cs typeface="Roboto Mono"/>
                <a:sym typeface="Roboto Mono"/>
              </a:rPr>
              <a:t>&amp;</a:t>
            </a:r>
            <a:r>
              <a:rPr lang="en" sz="2700" dirty="0">
                <a:solidFill>
                  <a:schemeClr val="dk1"/>
                </a:solidFill>
                <a:latin typeface="Lucida Console" panose="020B0609040504020204" pitchFamily="49" charset="0"/>
                <a:ea typeface="Roboto Mono"/>
                <a:cs typeface="Roboto Mono"/>
                <a:sym typeface="Roboto Mono"/>
              </a:rPr>
              <a:t> bit</a:t>
            </a:r>
            <a:r>
              <a:rPr lang="en" sz="2700" dirty="0">
                <a:solidFill>
                  <a:srgbClr val="999999"/>
                </a:solidFill>
                <a:latin typeface="Lucida Console" panose="020B0609040504020204" pitchFamily="49" charset="0"/>
                <a:ea typeface="Roboto Mono"/>
                <a:cs typeface="Roboto Mono"/>
                <a:sym typeface="Roboto Mono"/>
              </a:rPr>
              <a:t>)</a:t>
            </a:r>
            <a:br>
              <a:rPr lang="en" sz="2700" dirty="0">
                <a:solidFill>
                  <a:schemeClr val="dk1"/>
                </a:solidFill>
                <a:latin typeface="Lucida Console" panose="020B0609040504020204" pitchFamily="49" charset="0"/>
                <a:ea typeface="Roboto Mono"/>
                <a:cs typeface="Roboto Mono"/>
                <a:sym typeface="Roboto Mono"/>
              </a:rPr>
            </a:br>
            <a:r>
              <a:rPr lang="en" sz="2700" dirty="0">
                <a:solidFill>
                  <a:srgbClr val="999999"/>
                </a:solidFill>
                <a:latin typeface="Lucida Console" panose="020B0609040504020204" pitchFamily="49" charset="0"/>
                <a:ea typeface="Roboto Mono"/>
                <a:cs typeface="Roboto Mono"/>
                <a:sym typeface="Roboto Mono"/>
              </a:rPr>
              <a:t>}</a:t>
            </a:r>
            <a:br>
              <a:rPr lang="en" sz="2700" dirty="0">
                <a:solidFill>
                  <a:schemeClr val="dk1"/>
                </a:solidFill>
                <a:highlight>
                  <a:srgbClr val="FCE5CD"/>
                </a:highlight>
                <a:latin typeface="Lucida Console" panose="020B0609040504020204" pitchFamily="49" charset="0"/>
                <a:ea typeface="Roboto Mono"/>
                <a:cs typeface="Roboto Mono"/>
                <a:sym typeface="Roboto Mono"/>
              </a:rPr>
            </a:br>
            <a:r>
              <a:rPr lang="en" sz="2700" dirty="0">
                <a:solidFill>
                  <a:srgbClr val="9900FF"/>
                </a:solidFill>
                <a:latin typeface="Lucida Console" panose="020B0609040504020204" pitchFamily="49" charset="0"/>
                <a:ea typeface="Roboto Mono"/>
                <a:cs typeface="Roboto Mono"/>
                <a:sym typeface="Roboto Mono"/>
              </a:rPr>
              <a:t>public </a:t>
            </a:r>
            <a:r>
              <a:rPr lang="en" sz="2700" dirty="0">
                <a:solidFill>
                  <a:schemeClr val="dk1"/>
                </a:solidFill>
                <a:latin typeface="Lucida Console" panose="020B0609040504020204" pitchFamily="49" charset="0"/>
                <a:ea typeface="Roboto Mono"/>
                <a:cs typeface="Roboto Mono"/>
                <a:sym typeface="Roboto Mono"/>
              </a:rPr>
              <a:t>ciphertext = </a:t>
            </a:r>
            <a:r>
              <a:rPr lang="en" sz="2700" dirty="0">
                <a:solidFill>
                  <a:srgbClr val="4A86E8"/>
                </a:solidFill>
                <a:latin typeface="Lucida Console" panose="020B0609040504020204" pitchFamily="49" charset="0"/>
                <a:ea typeface="Roboto Mono"/>
                <a:cs typeface="Roboto Mono"/>
                <a:sym typeface="Roboto Mono"/>
              </a:rPr>
              <a:t>declassify</a:t>
            </a:r>
            <a:r>
              <a:rPr lang="en" sz="2700" dirty="0">
                <a:solidFill>
                  <a:srgbClr val="999999"/>
                </a:solidFill>
                <a:latin typeface="Lucida Console" panose="020B0609040504020204" pitchFamily="49" charset="0"/>
                <a:ea typeface="Roboto Mono"/>
                <a:cs typeface="Roboto Mono"/>
                <a:sym typeface="Roboto Mono"/>
              </a:rPr>
              <a:t>(</a:t>
            </a:r>
            <a:r>
              <a:rPr lang="en" sz="2700" dirty="0">
                <a:solidFill>
                  <a:schemeClr val="dk1"/>
                </a:solidFill>
                <a:latin typeface="Lucida Console" panose="020B0609040504020204" pitchFamily="49" charset="0"/>
                <a:ea typeface="Roboto Mono"/>
                <a:cs typeface="Roboto Mono"/>
                <a:sym typeface="Roboto Mono"/>
              </a:rPr>
              <a:t>state</a:t>
            </a:r>
            <a:r>
              <a:rPr lang="en" sz="2700" dirty="0">
                <a:solidFill>
                  <a:srgbClr val="999999"/>
                </a:solidFill>
                <a:latin typeface="Lucida Console" panose="020B0609040504020204" pitchFamily="49" charset="0"/>
                <a:ea typeface="Roboto Mono"/>
                <a:cs typeface="Roboto Mono"/>
                <a:sym typeface="Roboto Mono"/>
              </a:rPr>
              <a:t>)</a:t>
            </a:r>
            <a:endParaRPr sz="2700" dirty="0">
              <a:solidFill>
                <a:srgbClr val="9900FF"/>
              </a:solidFill>
              <a:latin typeface="Lucida Console" panose="020B0609040504020204" pitchFamily="49" charset="0"/>
              <a:ea typeface="Roboto Mono"/>
              <a:cs typeface="Roboto Mono"/>
              <a:sym typeface="Roboto Mono"/>
            </a:endParaRPr>
          </a:p>
          <a:p>
            <a:pPr marL="0" lvl="0" indent="0" algn="l" rtl="0">
              <a:lnSpc>
                <a:spcPct val="95000"/>
              </a:lnSpc>
              <a:spcBef>
                <a:spcPts val="1200"/>
              </a:spcBef>
              <a:spcAft>
                <a:spcPts val="1200"/>
              </a:spcAft>
              <a:buSzPts val="275"/>
              <a:buNone/>
            </a:pPr>
            <a:endParaRPr sz="2700" dirty="0">
              <a:solidFill>
                <a:srgbClr val="9900FF"/>
              </a:solidFill>
              <a:latin typeface="Lucida Console" panose="020B0609040504020204" pitchFamily="49" charset="0"/>
              <a:ea typeface="Roboto Mono"/>
              <a:cs typeface="Roboto Mono"/>
              <a:sym typeface="Roboto Mono"/>
            </a:endParaRPr>
          </a:p>
        </p:txBody>
      </p:sp>
      <p:sp>
        <p:nvSpPr>
          <p:cNvPr id="545" name="Google Shape;545;p5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47</a:t>
            </a:fld>
            <a:endParaRPr/>
          </a:p>
        </p:txBody>
      </p:sp>
      <p:sp>
        <p:nvSpPr>
          <p:cNvPr id="546" name="Google Shape;546;p58"/>
          <p:cNvSpPr/>
          <p:nvPr/>
        </p:nvSpPr>
        <p:spPr>
          <a:xfrm>
            <a:off x="4217825" y="4131775"/>
            <a:ext cx="3953700" cy="393600"/>
          </a:xfrm>
          <a:prstGeom prst="wedgeRectCallout">
            <a:avLst>
              <a:gd name="adj1" fmla="val -21040"/>
              <a:gd name="adj2" fmla="val -6258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t>Insert speculation fence</a:t>
            </a:r>
            <a:endParaRPr sz="2500"/>
          </a:p>
        </p:txBody>
      </p:sp>
      <p:sp>
        <p:nvSpPr>
          <p:cNvPr id="547" name="Google Shape;547;p58"/>
          <p:cNvSpPr/>
          <p:nvPr/>
        </p:nvSpPr>
        <p:spPr>
          <a:xfrm>
            <a:off x="4704100" y="277025"/>
            <a:ext cx="4252200" cy="96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900">
                <a:solidFill>
                  <a:schemeClr val="dk1"/>
                </a:solidFill>
              </a:rPr>
              <a:t>Earlier instructions</a:t>
            </a:r>
            <a:endParaRPr sz="2900">
              <a:solidFill>
                <a:schemeClr val="dk1"/>
              </a:solidFill>
            </a:endParaRPr>
          </a:p>
          <a:p>
            <a:pPr marL="0" lvl="0" indent="0" algn="l" rtl="0">
              <a:spcBef>
                <a:spcPts val="0"/>
              </a:spcBef>
              <a:spcAft>
                <a:spcPts val="0"/>
              </a:spcAft>
              <a:buNone/>
            </a:pPr>
            <a:r>
              <a:rPr lang="en" sz="2900">
                <a:solidFill>
                  <a:schemeClr val="dk1"/>
                </a:solidFill>
              </a:rPr>
              <a:t>must execute correctly</a:t>
            </a:r>
            <a:endParaRPr sz="2900">
              <a:solidFill>
                <a:schemeClr val="dk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5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Flow of Values</a:t>
            </a:r>
            <a:endParaRPr/>
          </a:p>
        </p:txBody>
      </p:sp>
      <p:sp>
        <p:nvSpPr>
          <p:cNvPr id="553" name="Google Shape;553;p5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48</a:t>
            </a:fld>
            <a:endParaRPr/>
          </a:p>
        </p:txBody>
      </p:sp>
      <p:sp>
        <p:nvSpPr>
          <p:cNvPr id="554" name="Google Shape;554;p59"/>
          <p:cNvSpPr/>
          <p:nvPr/>
        </p:nvSpPr>
        <p:spPr>
          <a:xfrm>
            <a:off x="3579575" y="1617700"/>
            <a:ext cx="2002050" cy="368075"/>
          </a:xfrm>
          <a:custGeom>
            <a:avLst/>
            <a:gdLst/>
            <a:ahLst/>
            <a:cxnLst/>
            <a:rect l="l" t="t" r="r" b="b"/>
            <a:pathLst>
              <a:path w="80082" h="14723" extrusionOk="0">
                <a:moveTo>
                  <a:pt x="80082" y="0"/>
                </a:moveTo>
                <a:cubicBezTo>
                  <a:pt x="73581" y="2448"/>
                  <a:pt x="54421" y="14379"/>
                  <a:pt x="41074" y="14685"/>
                </a:cubicBezTo>
                <a:cubicBezTo>
                  <a:pt x="27727" y="14991"/>
                  <a:pt x="6846" y="3978"/>
                  <a:pt x="0" y="1836"/>
                </a:cubicBezTo>
              </a:path>
            </a:pathLst>
          </a:custGeom>
          <a:noFill/>
          <a:ln w="28575" cap="flat" cmpd="sng">
            <a:solidFill>
              <a:schemeClr val="dk2"/>
            </a:solidFill>
            <a:prstDash val="solid"/>
            <a:round/>
            <a:headEnd type="none" w="med" len="med"/>
            <a:tailEnd type="triangle" w="med" len="med"/>
          </a:ln>
        </p:spPr>
      </p:sp>
      <p:sp>
        <p:nvSpPr>
          <p:cNvPr id="555" name="Google Shape;555;p59"/>
          <p:cNvSpPr/>
          <p:nvPr/>
        </p:nvSpPr>
        <p:spPr>
          <a:xfrm>
            <a:off x="4255950" y="1663675"/>
            <a:ext cx="662100" cy="662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56" name="Google Shape;556;p59"/>
          <p:cNvPicPr preferRelativeResize="0"/>
          <p:nvPr/>
        </p:nvPicPr>
        <p:blipFill rotWithShape="1">
          <a:blip r:embed="rId3">
            <a:alphaModFix/>
          </a:blip>
          <a:srcRect b="31721"/>
          <a:stretch/>
        </p:blipFill>
        <p:spPr>
          <a:xfrm>
            <a:off x="4267719" y="1738175"/>
            <a:ext cx="631050" cy="513100"/>
          </a:xfrm>
          <a:prstGeom prst="rect">
            <a:avLst/>
          </a:prstGeom>
          <a:noFill/>
          <a:ln>
            <a:noFill/>
          </a:ln>
        </p:spPr>
      </p:pic>
      <p:sp>
        <p:nvSpPr>
          <p:cNvPr id="557" name="Google Shape;557;p59"/>
          <p:cNvSpPr/>
          <p:nvPr/>
        </p:nvSpPr>
        <p:spPr>
          <a:xfrm rot="10800000" flipH="1">
            <a:off x="3579575" y="1084300"/>
            <a:ext cx="2002050" cy="368075"/>
          </a:xfrm>
          <a:custGeom>
            <a:avLst/>
            <a:gdLst/>
            <a:ahLst/>
            <a:cxnLst/>
            <a:rect l="l" t="t" r="r" b="b"/>
            <a:pathLst>
              <a:path w="80082" h="14723" extrusionOk="0">
                <a:moveTo>
                  <a:pt x="80082" y="0"/>
                </a:moveTo>
                <a:cubicBezTo>
                  <a:pt x="73581" y="2448"/>
                  <a:pt x="54421" y="14379"/>
                  <a:pt x="41074" y="14685"/>
                </a:cubicBezTo>
                <a:cubicBezTo>
                  <a:pt x="27727" y="14991"/>
                  <a:pt x="6846" y="3978"/>
                  <a:pt x="0" y="1836"/>
                </a:cubicBezTo>
              </a:path>
            </a:pathLst>
          </a:custGeom>
          <a:noFill/>
          <a:ln w="28575" cap="flat" cmpd="sng">
            <a:solidFill>
              <a:schemeClr val="dk2"/>
            </a:solidFill>
            <a:prstDash val="solid"/>
            <a:round/>
            <a:headEnd type="none" w="med" len="med"/>
            <a:tailEnd type="triangle" w="med" len="med"/>
          </a:ln>
        </p:spPr>
      </p:sp>
      <p:cxnSp>
        <p:nvCxnSpPr>
          <p:cNvPr id="558" name="Google Shape;558;p59"/>
          <p:cNvCxnSpPr/>
          <p:nvPr/>
        </p:nvCxnSpPr>
        <p:spPr>
          <a:xfrm>
            <a:off x="4242125" y="1804825"/>
            <a:ext cx="687900" cy="397200"/>
          </a:xfrm>
          <a:prstGeom prst="straightConnector1">
            <a:avLst/>
          </a:prstGeom>
          <a:noFill/>
          <a:ln w="76200" cap="flat" cmpd="sng">
            <a:solidFill>
              <a:srgbClr val="FF9900"/>
            </a:solidFill>
            <a:prstDash val="solid"/>
            <a:round/>
            <a:headEnd type="none" w="med" len="med"/>
            <a:tailEnd type="none" w="med" len="med"/>
          </a:ln>
        </p:spPr>
      </p:cxnSp>
      <p:sp>
        <p:nvSpPr>
          <p:cNvPr id="559" name="Google Shape;559;p59"/>
          <p:cNvSpPr/>
          <p:nvPr/>
        </p:nvSpPr>
        <p:spPr>
          <a:xfrm>
            <a:off x="4138025" y="2293375"/>
            <a:ext cx="792000" cy="3936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t>SLH</a:t>
            </a:r>
            <a:endParaRPr sz="2200"/>
          </a:p>
        </p:txBody>
      </p:sp>
      <p:sp>
        <p:nvSpPr>
          <p:cNvPr id="560" name="Google Shape;560;p59"/>
          <p:cNvSpPr txBox="1"/>
          <p:nvPr/>
        </p:nvSpPr>
        <p:spPr>
          <a:xfrm>
            <a:off x="4138025" y="711300"/>
            <a:ext cx="15843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4200"/>
          </a:p>
        </p:txBody>
      </p:sp>
      <p:cxnSp>
        <p:nvCxnSpPr>
          <p:cNvPr id="561" name="Google Shape;561;p59"/>
          <p:cNvCxnSpPr/>
          <p:nvPr/>
        </p:nvCxnSpPr>
        <p:spPr>
          <a:xfrm>
            <a:off x="2301000" y="1730800"/>
            <a:ext cx="1454700" cy="2409000"/>
          </a:xfrm>
          <a:prstGeom prst="straightConnector1">
            <a:avLst/>
          </a:prstGeom>
          <a:noFill/>
          <a:ln w="38100" cap="flat" cmpd="sng">
            <a:solidFill>
              <a:schemeClr val="dk2"/>
            </a:solidFill>
            <a:prstDash val="solid"/>
            <a:round/>
            <a:headEnd type="none" w="med" len="med"/>
            <a:tailEnd type="triangle" w="med" len="med"/>
          </a:ln>
        </p:spPr>
      </p:cxnSp>
      <p:sp>
        <p:nvSpPr>
          <p:cNvPr id="562" name="Google Shape;562;p59"/>
          <p:cNvSpPr/>
          <p:nvPr/>
        </p:nvSpPr>
        <p:spPr>
          <a:xfrm>
            <a:off x="6958949" y="2208650"/>
            <a:ext cx="2062200" cy="3936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t>Constant Time</a:t>
            </a:r>
            <a:endParaRPr sz="2200"/>
          </a:p>
        </p:txBody>
      </p:sp>
      <p:sp>
        <p:nvSpPr>
          <p:cNvPr id="563" name="Google Shape;563;p59"/>
          <p:cNvSpPr txBox="1"/>
          <p:nvPr/>
        </p:nvSpPr>
        <p:spPr>
          <a:xfrm>
            <a:off x="3244650" y="4200700"/>
            <a:ext cx="2654700" cy="615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200"/>
              </a:spcAft>
              <a:buNone/>
            </a:pPr>
            <a:r>
              <a:rPr lang="en" sz="2800">
                <a:solidFill>
                  <a:schemeClr val="dk2"/>
                </a:solidFill>
              </a:rPr>
              <a:t>Outside World</a:t>
            </a:r>
            <a:endParaRPr/>
          </a:p>
        </p:txBody>
      </p:sp>
      <p:cxnSp>
        <p:nvCxnSpPr>
          <p:cNvPr id="564" name="Google Shape;564;p59"/>
          <p:cNvCxnSpPr/>
          <p:nvPr/>
        </p:nvCxnSpPr>
        <p:spPr>
          <a:xfrm flipH="1">
            <a:off x="5425200" y="1730800"/>
            <a:ext cx="1454700" cy="2409000"/>
          </a:xfrm>
          <a:prstGeom prst="straightConnector1">
            <a:avLst/>
          </a:prstGeom>
          <a:noFill/>
          <a:ln w="38100" cap="flat" cmpd="sng">
            <a:solidFill>
              <a:schemeClr val="dk2"/>
            </a:solidFill>
            <a:prstDash val="solid"/>
            <a:round/>
            <a:headEnd type="none" w="med" len="med"/>
            <a:tailEnd type="triangle" w="med" len="med"/>
          </a:ln>
        </p:spPr>
      </p:cxnSp>
      <p:sp>
        <p:nvSpPr>
          <p:cNvPr id="565" name="Google Shape;565;p59"/>
          <p:cNvSpPr/>
          <p:nvPr/>
        </p:nvSpPr>
        <p:spPr>
          <a:xfrm>
            <a:off x="5694050" y="2571750"/>
            <a:ext cx="1033200" cy="535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chemeClr val="lt1"/>
              </a:highlight>
            </a:endParaRPr>
          </a:p>
        </p:txBody>
      </p:sp>
      <p:cxnSp>
        <p:nvCxnSpPr>
          <p:cNvPr id="566" name="Google Shape;566;p59"/>
          <p:cNvCxnSpPr/>
          <p:nvPr/>
        </p:nvCxnSpPr>
        <p:spPr>
          <a:xfrm>
            <a:off x="5899350" y="2640775"/>
            <a:ext cx="687900" cy="397200"/>
          </a:xfrm>
          <a:prstGeom prst="straightConnector1">
            <a:avLst/>
          </a:prstGeom>
          <a:noFill/>
          <a:ln w="76200" cap="flat" cmpd="sng">
            <a:solidFill>
              <a:srgbClr val="FF9900"/>
            </a:solidFill>
            <a:prstDash val="solid"/>
            <a:round/>
            <a:headEnd type="none" w="med" len="med"/>
            <a:tailEnd type="none" w="med" len="med"/>
          </a:ln>
        </p:spPr>
      </p:cxnSp>
      <p:sp>
        <p:nvSpPr>
          <p:cNvPr id="567" name="Google Shape;567;p59"/>
          <p:cNvSpPr/>
          <p:nvPr/>
        </p:nvSpPr>
        <p:spPr>
          <a:xfrm>
            <a:off x="3293375" y="338250"/>
            <a:ext cx="2481300" cy="3936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solidFill>
                  <a:schemeClr val="dk1"/>
                </a:solidFill>
              </a:rPr>
              <a:t>Fenced declassify</a:t>
            </a:r>
            <a:endParaRPr sz="2200"/>
          </a:p>
        </p:txBody>
      </p:sp>
      <p:pic>
        <p:nvPicPr>
          <p:cNvPr id="568" name="Google Shape;568;p59"/>
          <p:cNvPicPr preferRelativeResize="0"/>
          <p:nvPr/>
        </p:nvPicPr>
        <p:blipFill rotWithShape="1">
          <a:blip r:embed="rId4">
            <a:alphaModFix/>
          </a:blip>
          <a:srcRect r="46489" b="1777"/>
          <a:stretch/>
        </p:blipFill>
        <p:spPr>
          <a:xfrm>
            <a:off x="4106775" y="-219793"/>
            <a:ext cx="792000" cy="1453694"/>
          </a:xfrm>
          <a:prstGeom prst="rect">
            <a:avLst/>
          </a:prstGeom>
          <a:noFill/>
          <a:ln>
            <a:noFill/>
          </a:ln>
        </p:spPr>
      </p:pic>
      <p:sp>
        <p:nvSpPr>
          <p:cNvPr id="569" name="Google Shape;569;p59"/>
          <p:cNvSpPr txBox="1">
            <a:spLocks noGrp="1"/>
          </p:cNvSpPr>
          <p:nvPr>
            <p:ph type="body" idx="1"/>
          </p:nvPr>
        </p:nvSpPr>
        <p:spPr>
          <a:xfrm>
            <a:off x="311700" y="1152475"/>
            <a:ext cx="3360300" cy="572700"/>
          </a:xfrm>
          <a:prstGeom prst="rect">
            <a:avLst/>
          </a:prstGeom>
        </p:spPr>
        <p:txBody>
          <a:bodyPr spcFirstLastPara="1" wrap="square" lIns="91425" tIns="91425" rIns="91425" bIns="91425" anchor="t" anchorCtr="0">
            <a:noAutofit/>
          </a:bodyPr>
          <a:lstStyle/>
          <a:p>
            <a:pPr marL="0" lvl="0" indent="0" algn="ctr" rtl="0">
              <a:lnSpc>
                <a:spcPct val="95000"/>
              </a:lnSpc>
              <a:spcBef>
                <a:spcPts val="0"/>
              </a:spcBef>
              <a:spcAft>
                <a:spcPts val="1200"/>
              </a:spcAft>
              <a:buSzPts val="523"/>
              <a:buNone/>
            </a:pPr>
            <a:r>
              <a:rPr lang="en" sz="2530"/>
              <a:t>Public-Typed Values</a:t>
            </a:r>
            <a:endParaRPr sz="2530"/>
          </a:p>
        </p:txBody>
      </p:sp>
      <p:sp>
        <p:nvSpPr>
          <p:cNvPr id="570" name="Google Shape;570;p59"/>
          <p:cNvSpPr txBox="1">
            <a:spLocks noGrp="1"/>
          </p:cNvSpPr>
          <p:nvPr>
            <p:ph type="body" idx="2"/>
          </p:nvPr>
        </p:nvSpPr>
        <p:spPr>
          <a:xfrm>
            <a:off x="5596300" y="1152475"/>
            <a:ext cx="32361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2530" dirty="0"/>
              <a:t>Secret-Typed Values</a:t>
            </a:r>
            <a:endParaRPr sz="253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6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Flow of Values</a:t>
            </a:r>
            <a:endParaRPr/>
          </a:p>
        </p:txBody>
      </p:sp>
      <p:sp>
        <p:nvSpPr>
          <p:cNvPr id="576" name="Google Shape;576;p6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49</a:t>
            </a:fld>
            <a:endParaRPr/>
          </a:p>
        </p:txBody>
      </p:sp>
      <p:sp>
        <p:nvSpPr>
          <p:cNvPr id="577" name="Google Shape;577;p60"/>
          <p:cNvSpPr/>
          <p:nvPr/>
        </p:nvSpPr>
        <p:spPr>
          <a:xfrm>
            <a:off x="3579575" y="1617700"/>
            <a:ext cx="2002050" cy="368075"/>
          </a:xfrm>
          <a:custGeom>
            <a:avLst/>
            <a:gdLst/>
            <a:ahLst/>
            <a:cxnLst/>
            <a:rect l="l" t="t" r="r" b="b"/>
            <a:pathLst>
              <a:path w="80082" h="14723" extrusionOk="0">
                <a:moveTo>
                  <a:pt x="80082" y="0"/>
                </a:moveTo>
                <a:cubicBezTo>
                  <a:pt x="73581" y="2448"/>
                  <a:pt x="54421" y="14379"/>
                  <a:pt x="41074" y="14685"/>
                </a:cubicBezTo>
                <a:cubicBezTo>
                  <a:pt x="27727" y="14991"/>
                  <a:pt x="6846" y="3978"/>
                  <a:pt x="0" y="1836"/>
                </a:cubicBezTo>
              </a:path>
            </a:pathLst>
          </a:custGeom>
          <a:noFill/>
          <a:ln w="28575" cap="flat" cmpd="sng">
            <a:solidFill>
              <a:schemeClr val="dk2"/>
            </a:solidFill>
            <a:prstDash val="solid"/>
            <a:round/>
            <a:headEnd type="none" w="med" len="med"/>
            <a:tailEnd type="triangle" w="med" len="med"/>
          </a:ln>
        </p:spPr>
      </p:sp>
      <p:sp>
        <p:nvSpPr>
          <p:cNvPr id="578" name="Google Shape;578;p60"/>
          <p:cNvSpPr/>
          <p:nvPr/>
        </p:nvSpPr>
        <p:spPr>
          <a:xfrm>
            <a:off x="4255950" y="1663675"/>
            <a:ext cx="662100" cy="662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79" name="Google Shape;579;p60"/>
          <p:cNvPicPr preferRelativeResize="0"/>
          <p:nvPr/>
        </p:nvPicPr>
        <p:blipFill rotWithShape="1">
          <a:blip r:embed="rId3">
            <a:alphaModFix/>
          </a:blip>
          <a:srcRect b="31721"/>
          <a:stretch/>
        </p:blipFill>
        <p:spPr>
          <a:xfrm>
            <a:off x="4267719" y="1738175"/>
            <a:ext cx="631050" cy="513100"/>
          </a:xfrm>
          <a:prstGeom prst="rect">
            <a:avLst/>
          </a:prstGeom>
          <a:noFill/>
          <a:ln>
            <a:noFill/>
          </a:ln>
        </p:spPr>
      </p:pic>
      <p:sp>
        <p:nvSpPr>
          <p:cNvPr id="580" name="Google Shape;580;p60"/>
          <p:cNvSpPr/>
          <p:nvPr/>
        </p:nvSpPr>
        <p:spPr>
          <a:xfrm rot="10800000" flipH="1">
            <a:off x="3579575" y="1084300"/>
            <a:ext cx="2002050" cy="368075"/>
          </a:xfrm>
          <a:custGeom>
            <a:avLst/>
            <a:gdLst/>
            <a:ahLst/>
            <a:cxnLst/>
            <a:rect l="l" t="t" r="r" b="b"/>
            <a:pathLst>
              <a:path w="80082" h="14723" extrusionOk="0">
                <a:moveTo>
                  <a:pt x="80082" y="0"/>
                </a:moveTo>
                <a:cubicBezTo>
                  <a:pt x="73581" y="2448"/>
                  <a:pt x="54421" y="14379"/>
                  <a:pt x="41074" y="14685"/>
                </a:cubicBezTo>
                <a:cubicBezTo>
                  <a:pt x="27727" y="14991"/>
                  <a:pt x="6846" y="3978"/>
                  <a:pt x="0" y="1836"/>
                </a:cubicBezTo>
              </a:path>
            </a:pathLst>
          </a:custGeom>
          <a:noFill/>
          <a:ln w="28575" cap="flat" cmpd="sng">
            <a:solidFill>
              <a:schemeClr val="dk2"/>
            </a:solidFill>
            <a:prstDash val="solid"/>
            <a:round/>
            <a:headEnd type="none" w="med" len="med"/>
            <a:tailEnd type="triangle" w="med" len="med"/>
          </a:ln>
        </p:spPr>
      </p:sp>
      <p:cxnSp>
        <p:nvCxnSpPr>
          <p:cNvPr id="581" name="Google Shape;581;p60"/>
          <p:cNvCxnSpPr/>
          <p:nvPr/>
        </p:nvCxnSpPr>
        <p:spPr>
          <a:xfrm>
            <a:off x="4242125" y="1804825"/>
            <a:ext cx="687900" cy="397200"/>
          </a:xfrm>
          <a:prstGeom prst="straightConnector1">
            <a:avLst/>
          </a:prstGeom>
          <a:noFill/>
          <a:ln w="76200" cap="flat" cmpd="sng">
            <a:solidFill>
              <a:srgbClr val="FF9900"/>
            </a:solidFill>
            <a:prstDash val="solid"/>
            <a:round/>
            <a:headEnd type="none" w="med" len="med"/>
            <a:tailEnd type="none" w="med" len="med"/>
          </a:ln>
        </p:spPr>
      </p:cxnSp>
      <p:sp>
        <p:nvSpPr>
          <p:cNvPr id="582" name="Google Shape;582;p60"/>
          <p:cNvSpPr/>
          <p:nvPr/>
        </p:nvSpPr>
        <p:spPr>
          <a:xfrm rot="10800000" flipH="1">
            <a:off x="3579575" y="1084300"/>
            <a:ext cx="2002050" cy="368075"/>
          </a:xfrm>
          <a:custGeom>
            <a:avLst/>
            <a:gdLst/>
            <a:ahLst/>
            <a:cxnLst/>
            <a:rect l="l" t="t" r="r" b="b"/>
            <a:pathLst>
              <a:path w="80082" h="14723" extrusionOk="0">
                <a:moveTo>
                  <a:pt x="80082" y="0"/>
                </a:moveTo>
                <a:cubicBezTo>
                  <a:pt x="73581" y="2448"/>
                  <a:pt x="54421" y="14379"/>
                  <a:pt x="41074" y="14685"/>
                </a:cubicBezTo>
                <a:cubicBezTo>
                  <a:pt x="27727" y="14991"/>
                  <a:pt x="6846" y="3978"/>
                  <a:pt x="0" y="1836"/>
                </a:cubicBezTo>
              </a:path>
            </a:pathLst>
          </a:custGeom>
          <a:noFill/>
          <a:ln w="28575" cap="flat" cmpd="sng">
            <a:solidFill>
              <a:srgbClr val="00FFFF"/>
            </a:solidFill>
            <a:prstDash val="dash"/>
            <a:round/>
            <a:headEnd type="none" w="med" len="med"/>
            <a:tailEnd type="triangle" w="med" len="med"/>
          </a:ln>
        </p:spPr>
      </p:sp>
      <p:sp>
        <p:nvSpPr>
          <p:cNvPr id="583" name="Google Shape;583;p60"/>
          <p:cNvSpPr/>
          <p:nvPr/>
        </p:nvSpPr>
        <p:spPr>
          <a:xfrm>
            <a:off x="4138025" y="2293375"/>
            <a:ext cx="792000" cy="3936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t>SLH</a:t>
            </a:r>
            <a:endParaRPr sz="2200"/>
          </a:p>
        </p:txBody>
      </p:sp>
      <p:sp>
        <p:nvSpPr>
          <p:cNvPr id="584" name="Google Shape;584;p60"/>
          <p:cNvSpPr txBox="1"/>
          <p:nvPr/>
        </p:nvSpPr>
        <p:spPr>
          <a:xfrm>
            <a:off x="4138025" y="711300"/>
            <a:ext cx="15843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4200"/>
          </a:p>
        </p:txBody>
      </p:sp>
      <p:cxnSp>
        <p:nvCxnSpPr>
          <p:cNvPr id="585" name="Google Shape;585;p60"/>
          <p:cNvCxnSpPr/>
          <p:nvPr/>
        </p:nvCxnSpPr>
        <p:spPr>
          <a:xfrm>
            <a:off x="2301000" y="1730800"/>
            <a:ext cx="1454700" cy="2409000"/>
          </a:xfrm>
          <a:prstGeom prst="straightConnector1">
            <a:avLst/>
          </a:prstGeom>
          <a:noFill/>
          <a:ln w="38100" cap="flat" cmpd="sng">
            <a:solidFill>
              <a:schemeClr val="dk2"/>
            </a:solidFill>
            <a:prstDash val="solid"/>
            <a:round/>
            <a:headEnd type="none" w="med" len="med"/>
            <a:tailEnd type="triangle" w="med" len="med"/>
          </a:ln>
        </p:spPr>
      </p:cxnSp>
      <p:sp>
        <p:nvSpPr>
          <p:cNvPr id="586" name="Google Shape;586;p60"/>
          <p:cNvSpPr/>
          <p:nvPr/>
        </p:nvSpPr>
        <p:spPr>
          <a:xfrm>
            <a:off x="6958949" y="2208650"/>
            <a:ext cx="2062200" cy="3936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t>Constant Time</a:t>
            </a:r>
            <a:endParaRPr sz="2200"/>
          </a:p>
        </p:txBody>
      </p:sp>
      <p:sp>
        <p:nvSpPr>
          <p:cNvPr id="587" name="Google Shape;587;p60"/>
          <p:cNvSpPr txBox="1"/>
          <p:nvPr/>
        </p:nvSpPr>
        <p:spPr>
          <a:xfrm>
            <a:off x="3244650" y="4200700"/>
            <a:ext cx="2654700" cy="615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200"/>
              </a:spcAft>
              <a:buNone/>
            </a:pPr>
            <a:r>
              <a:rPr lang="en" sz="2800">
                <a:solidFill>
                  <a:schemeClr val="dk2"/>
                </a:solidFill>
              </a:rPr>
              <a:t>Outside World</a:t>
            </a:r>
            <a:endParaRPr/>
          </a:p>
        </p:txBody>
      </p:sp>
      <p:cxnSp>
        <p:nvCxnSpPr>
          <p:cNvPr id="588" name="Google Shape;588;p60"/>
          <p:cNvCxnSpPr/>
          <p:nvPr/>
        </p:nvCxnSpPr>
        <p:spPr>
          <a:xfrm flipH="1">
            <a:off x="5425200" y="1730800"/>
            <a:ext cx="1454700" cy="2409000"/>
          </a:xfrm>
          <a:prstGeom prst="straightConnector1">
            <a:avLst/>
          </a:prstGeom>
          <a:noFill/>
          <a:ln w="38100" cap="flat" cmpd="sng">
            <a:solidFill>
              <a:schemeClr val="dk2"/>
            </a:solidFill>
            <a:prstDash val="solid"/>
            <a:round/>
            <a:headEnd type="none" w="med" len="med"/>
            <a:tailEnd type="triangle" w="med" len="med"/>
          </a:ln>
        </p:spPr>
      </p:cxnSp>
      <p:sp>
        <p:nvSpPr>
          <p:cNvPr id="589" name="Google Shape;589;p60"/>
          <p:cNvSpPr/>
          <p:nvPr/>
        </p:nvSpPr>
        <p:spPr>
          <a:xfrm>
            <a:off x="5694050" y="2571750"/>
            <a:ext cx="1033200" cy="535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chemeClr val="lt1"/>
              </a:highlight>
            </a:endParaRPr>
          </a:p>
        </p:txBody>
      </p:sp>
      <p:cxnSp>
        <p:nvCxnSpPr>
          <p:cNvPr id="590" name="Google Shape;590;p60"/>
          <p:cNvCxnSpPr/>
          <p:nvPr/>
        </p:nvCxnSpPr>
        <p:spPr>
          <a:xfrm>
            <a:off x="5899350" y="2640775"/>
            <a:ext cx="687900" cy="397200"/>
          </a:xfrm>
          <a:prstGeom prst="straightConnector1">
            <a:avLst/>
          </a:prstGeom>
          <a:noFill/>
          <a:ln w="76200" cap="flat" cmpd="sng">
            <a:solidFill>
              <a:srgbClr val="FF9900"/>
            </a:solidFill>
            <a:prstDash val="solid"/>
            <a:round/>
            <a:headEnd type="none" w="med" len="med"/>
            <a:tailEnd type="none" w="med" len="med"/>
          </a:ln>
        </p:spPr>
      </p:cxnSp>
      <p:sp>
        <p:nvSpPr>
          <p:cNvPr id="591" name="Google Shape;591;p60"/>
          <p:cNvSpPr/>
          <p:nvPr/>
        </p:nvSpPr>
        <p:spPr>
          <a:xfrm>
            <a:off x="3293375" y="338250"/>
            <a:ext cx="2481300" cy="3936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solidFill>
                  <a:schemeClr val="dk1"/>
                </a:solidFill>
              </a:rPr>
              <a:t>Fenced declassify</a:t>
            </a:r>
            <a:endParaRPr sz="2200"/>
          </a:p>
        </p:txBody>
      </p:sp>
      <p:cxnSp>
        <p:nvCxnSpPr>
          <p:cNvPr id="592" name="Google Shape;592;p60"/>
          <p:cNvCxnSpPr/>
          <p:nvPr/>
        </p:nvCxnSpPr>
        <p:spPr>
          <a:xfrm>
            <a:off x="2301000" y="1730800"/>
            <a:ext cx="1454700" cy="2409000"/>
          </a:xfrm>
          <a:prstGeom prst="straightConnector1">
            <a:avLst/>
          </a:prstGeom>
          <a:noFill/>
          <a:ln w="38100" cap="flat" cmpd="sng">
            <a:solidFill>
              <a:srgbClr val="00FFFF"/>
            </a:solidFill>
            <a:prstDash val="dash"/>
            <a:round/>
            <a:headEnd type="none" w="med" len="med"/>
            <a:tailEnd type="triangle" w="med" len="med"/>
          </a:ln>
        </p:spPr>
      </p:cxnSp>
      <p:pic>
        <p:nvPicPr>
          <p:cNvPr id="593" name="Google Shape;593;p60"/>
          <p:cNvPicPr preferRelativeResize="0"/>
          <p:nvPr/>
        </p:nvPicPr>
        <p:blipFill rotWithShape="1">
          <a:blip r:embed="rId4">
            <a:alphaModFix/>
          </a:blip>
          <a:srcRect r="46489" b="1777"/>
          <a:stretch/>
        </p:blipFill>
        <p:spPr>
          <a:xfrm>
            <a:off x="4106775" y="-219793"/>
            <a:ext cx="792000" cy="1453694"/>
          </a:xfrm>
          <a:prstGeom prst="rect">
            <a:avLst/>
          </a:prstGeom>
          <a:noFill/>
          <a:ln>
            <a:noFill/>
          </a:ln>
        </p:spPr>
      </p:pic>
      <p:sp>
        <p:nvSpPr>
          <p:cNvPr id="594" name="Google Shape;594;p60"/>
          <p:cNvSpPr txBox="1">
            <a:spLocks noGrp="1"/>
          </p:cNvSpPr>
          <p:nvPr>
            <p:ph type="body" idx="1"/>
          </p:nvPr>
        </p:nvSpPr>
        <p:spPr>
          <a:xfrm>
            <a:off x="311700" y="1152475"/>
            <a:ext cx="3360300" cy="572700"/>
          </a:xfrm>
          <a:prstGeom prst="rect">
            <a:avLst/>
          </a:prstGeom>
        </p:spPr>
        <p:txBody>
          <a:bodyPr spcFirstLastPara="1" wrap="square" lIns="91425" tIns="91425" rIns="91425" bIns="91425" anchor="t" anchorCtr="0">
            <a:noAutofit/>
          </a:bodyPr>
          <a:lstStyle/>
          <a:p>
            <a:pPr marL="0" lvl="0" indent="0" algn="ctr" rtl="0">
              <a:lnSpc>
                <a:spcPct val="95000"/>
              </a:lnSpc>
              <a:spcBef>
                <a:spcPts val="0"/>
              </a:spcBef>
              <a:spcAft>
                <a:spcPts val="1200"/>
              </a:spcAft>
              <a:buSzPts val="523"/>
              <a:buNone/>
            </a:pPr>
            <a:r>
              <a:rPr lang="en" sz="2530"/>
              <a:t>Public-Typed Values</a:t>
            </a:r>
            <a:endParaRPr sz="2530"/>
          </a:p>
        </p:txBody>
      </p:sp>
      <p:sp>
        <p:nvSpPr>
          <p:cNvPr id="595" name="Google Shape;595;p60"/>
          <p:cNvSpPr txBox="1">
            <a:spLocks noGrp="1"/>
          </p:cNvSpPr>
          <p:nvPr>
            <p:ph type="body" idx="2"/>
          </p:nvPr>
        </p:nvSpPr>
        <p:spPr>
          <a:xfrm>
            <a:off x="5596300" y="1152475"/>
            <a:ext cx="32361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2530" dirty="0"/>
              <a:t>Secret-Typed Values</a:t>
            </a:r>
            <a:endParaRPr sz="2530" dirty="0"/>
          </a:p>
        </p:txBody>
      </p:sp>
      <p:pic>
        <p:nvPicPr>
          <p:cNvPr id="27" name="Picture 2">
            <a:extLst>
              <a:ext uri="{FF2B5EF4-FFF2-40B4-BE49-F238E27FC236}">
                <a16:creationId xmlns:a16="http://schemas.microsoft.com/office/drawing/2014/main" id="{DB36778E-3066-9694-FB7A-449797ACA5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6502" y="2602250"/>
            <a:ext cx="1484498" cy="14844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Motivating Example</a:t>
            </a:r>
            <a:endParaRPr/>
          </a:p>
        </p:txBody>
      </p:sp>
      <p:sp>
        <p:nvSpPr>
          <p:cNvPr id="95" name="Google Shape;95;p17"/>
          <p:cNvSpPr txBox="1">
            <a:spLocks noGrp="1"/>
          </p:cNvSpPr>
          <p:nvPr>
            <p:ph type="body" idx="1"/>
          </p:nvPr>
        </p:nvSpPr>
        <p:spPr>
          <a:xfrm>
            <a:off x="311700" y="1152475"/>
            <a:ext cx="8520600" cy="3416400"/>
          </a:xfrm>
          <a:prstGeom prst="rect">
            <a:avLst/>
          </a:prstGeom>
          <a:ln>
            <a:noFill/>
          </a:ln>
        </p:spPr>
        <p:txBody>
          <a:bodyPr spcFirstLastPara="1" wrap="square" lIns="91425" tIns="91425" rIns="91425" bIns="91425" anchor="t" anchorCtr="0">
            <a:noAutofit/>
          </a:bodyPr>
          <a:lstStyle/>
          <a:p>
            <a:pPr marL="0" lvl="0" indent="0" algn="l" rtl="0">
              <a:lnSpc>
                <a:spcPct val="95000"/>
              </a:lnSpc>
              <a:spcBef>
                <a:spcPts val="0"/>
              </a:spcBef>
              <a:spcAft>
                <a:spcPts val="0"/>
              </a:spcAft>
              <a:buClr>
                <a:schemeClr val="dk1"/>
              </a:buClr>
              <a:buSzPts val="275"/>
              <a:buFont typeface="Arial"/>
              <a:buNone/>
            </a:pPr>
            <a:r>
              <a:rPr lang="en" sz="2700" dirty="0">
                <a:solidFill>
                  <a:schemeClr val="dk1"/>
                </a:solidFill>
                <a:latin typeface="Lucida Console" panose="020B0609040504020204" pitchFamily="49" charset="0"/>
                <a:ea typeface="Roboto Mono"/>
                <a:cs typeface="Courier New" panose="02070309020205020404" pitchFamily="49" charset="0"/>
                <a:sym typeface="Roboto Mono"/>
              </a:rPr>
              <a:t>key = ...</a:t>
            </a:r>
            <a:br>
              <a:rPr lang="en" sz="2700" dirty="0">
                <a:solidFill>
                  <a:schemeClr val="dk1"/>
                </a:solidFill>
                <a:latin typeface="Lucida Console" panose="020B0609040504020204" pitchFamily="49" charset="0"/>
                <a:ea typeface="Roboto Mono"/>
                <a:cs typeface="Courier New" panose="02070309020205020404" pitchFamily="49" charset="0"/>
                <a:sym typeface="Roboto Mono"/>
              </a:rPr>
            </a:br>
            <a:r>
              <a:rPr lang="en" sz="2700" dirty="0">
                <a:solidFill>
                  <a:schemeClr val="dk1"/>
                </a:solidFill>
                <a:latin typeface="Lucida Console" panose="020B0609040504020204" pitchFamily="49" charset="0"/>
                <a:ea typeface="Roboto Mono"/>
                <a:cs typeface="Courier New" panose="02070309020205020404" pitchFamily="49" charset="0"/>
                <a:sym typeface="Roboto Mono"/>
              </a:rPr>
              <a:t>state </a:t>
            </a:r>
            <a:r>
              <a:rPr lang="en" sz="2700" dirty="0">
                <a:solidFill>
                  <a:srgbClr val="999999"/>
                </a:solidFill>
                <a:latin typeface="Lucida Console" panose="020B0609040504020204" pitchFamily="49" charset="0"/>
                <a:ea typeface="Roboto Mono"/>
                <a:cs typeface="Courier New" panose="02070309020205020404" pitchFamily="49" charset="0"/>
                <a:sym typeface="Roboto Mono"/>
              </a:rPr>
              <a:t>=</a:t>
            </a:r>
            <a:r>
              <a:rPr lang="en" sz="2700" dirty="0">
                <a:solidFill>
                  <a:schemeClr val="dk1"/>
                </a:solidFill>
                <a:latin typeface="Lucida Console" panose="020B0609040504020204" pitchFamily="49" charset="0"/>
                <a:ea typeface="Roboto Mono"/>
                <a:cs typeface="Courier New" panose="02070309020205020404" pitchFamily="49" charset="0"/>
                <a:sym typeface="Roboto Mono"/>
              </a:rPr>
              <a:t> message</a:t>
            </a:r>
            <a:br>
              <a:rPr lang="en" sz="2700" dirty="0">
                <a:solidFill>
                  <a:schemeClr val="dk1"/>
                </a:solidFill>
                <a:latin typeface="Lucida Console" panose="020B0609040504020204" pitchFamily="49" charset="0"/>
                <a:ea typeface="Roboto Mono"/>
                <a:cs typeface="Courier New" panose="02070309020205020404" pitchFamily="49" charset="0"/>
                <a:sym typeface="Roboto Mono"/>
              </a:rPr>
            </a:br>
            <a:r>
              <a:rPr lang="en" sz="2700" dirty="0">
                <a:solidFill>
                  <a:srgbClr val="4A86E8"/>
                </a:solidFill>
                <a:latin typeface="Lucida Console" panose="020B0609040504020204" pitchFamily="49" charset="0"/>
                <a:ea typeface="Roboto Mono"/>
                <a:cs typeface="Courier New" panose="02070309020205020404" pitchFamily="49" charset="0"/>
                <a:sym typeface="Roboto Mono"/>
              </a:rPr>
              <a:t>for </a:t>
            </a:r>
            <a:r>
              <a:rPr lang="en" sz="2700" dirty="0">
                <a:solidFill>
                  <a:srgbClr val="999999"/>
                </a:solidFill>
                <a:latin typeface="Lucida Console" panose="020B0609040504020204" pitchFamily="49" charset="0"/>
                <a:ea typeface="Roboto Mono"/>
                <a:cs typeface="Courier New" panose="02070309020205020404" pitchFamily="49" charset="0"/>
                <a:sym typeface="Roboto Mono"/>
              </a:rPr>
              <a:t>(</a:t>
            </a:r>
            <a:r>
              <a:rPr lang="en" sz="2700" dirty="0">
                <a:solidFill>
                  <a:schemeClr val="dk1"/>
                </a:solidFill>
                <a:latin typeface="Lucida Console" panose="020B0609040504020204" pitchFamily="49" charset="0"/>
                <a:ea typeface="Roboto Mono"/>
                <a:cs typeface="Courier New" panose="02070309020205020404" pitchFamily="49" charset="0"/>
                <a:sym typeface="Roboto Mono"/>
              </a:rPr>
              <a:t>i </a:t>
            </a:r>
            <a:r>
              <a:rPr lang="en" sz="2700" dirty="0">
                <a:solidFill>
                  <a:srgbClr val="4A86E8"/>
                </a:solidFill>
                <a:latin typeface="Lucida Console" panose="020B0609040504020204" pitchFamily="49" charset="0"/>
                <a:ea typeface="Roboto Mono"/>
                <a:cs typeface="Courier New" panose="02070309020205020404" pitchFamily="49" charset="0"/>
                <a:sym typeface="Roboto Mono"/>
              </a:rPr>
              <a:t>from </a:t>
            </a:r>
            <a:r>
              <a:rPr lang="en" sz="2700" dirty="0">
                <a:solidFill>
                  <a:srgbClr val="C53929"/>
                </a:solidFill>
                <a:latin typeface="Lucida Console" panose="020B0609040504020204" pitchFamily="49" charset="0"/>
                <a:ea typeface="Roboto Mono"/>
                <a:cs typeface="Courier New" panose="02070309020205020404" pitchFamily="49" charset="0"/>
                <a:sym typeface="Roboto Mono"/>
              </a:rPr>
              <a:t>0</a:t>
            </a:r>
            <a:r>
              <a:rPr lang="en" sz="2700" dirty="0">
                <a:solidFill>
                  <a:schemeClr val="dk1"/>
                </a:solidFill>
                <a:latin typeface="Lucida Console" panose="020B0609040504020204" pitchFamily="49" charset="0"/>
                <a:ea typeface="Roboto Mono"/>
                <a:cs typeface="Courier New" panose="02070309020205020404" pitchFamily="49" charset="0"/>
                <a:sym typeface="Roboto Mono"/>
              </a:rPr>
              <a:t> </a:t>
            </a:r>
            <a:r>
              <a:rPr lang="en" sz="2700" dirty="0">
                <a:solidFill>
                  <a:srgbClr val="4A86E8"/>
                </a:solidFill>
                <a:latin typeface="Lucida Console" panose="020B0609040504020204" pitchFamily="49" charset="0"/>
                <a:ea typeface="Roboto Mono"/>
                <a:cs typeface="Courier New" panose="02070309020205020404" pitchFamily="49" charset="0"/>
                <a:sym typeface="Roboto Mono"/>
              </a:rPr>
              <a:t>to </a:t>
            </a:r>
            <a:r>
              <a:rPr lang="en" sz="2700" dirty="0">
                <a:solidFill>
                  <a:srgbClr val="C53929"/>
                </a:solidFill>
                <a:latin typeface="Lucida Console" panose="020B0609040504020204" pitchFamily="49" charset="0"/>
                <a:ea typeface="Roboto Mono"/>
                <a:cs typeface="Courier New" panose="02070309020205020404" pitchFamily="49" charset="0"/>
                <a:sym typeface="Roboto Mono"/>
              </a:rPr>
              <a:t>8</a:t>
            </a:r>
            <a:r>
              <a:rPr lang="en" sz="2700" dirty="0">
                <a:solidFill>
                  <a:srgbClr val="999999"/>
                </a:solidFill>
                <a:latin typeface="Lucida Console" panose="020B0609040504020204" pitchFamily="49" charset="0"/>
                <a:ea typeface="Roboto Mono"/>
                <a:cs typeface="Courier New" panose="02070309020205020404" pitchFamily="49" charset="0"/>
                <a:sym typeface="Roboto Mono"/>
              </a:rPr>
              <a:t>) {</a:t>
            </a:r>
            <a:br>
              <a:rPr lang="en" sz="2700" dirty="0">
                <a:solidFill>
                  <a:schemeClr val="dk1"/>
                </a:solidFill>
                <a:latin typeface="Lucida Console" panose="020B0609040504020204" pitchFamily="49" charset="0"/>
                <a:ea typeface="Roboto Mono"/>
                <a:cs typeface="Courier New" panose="02070309020205020404" pitchFamily="49" charset="0"/>
                <a:sym typeface="Roboto Mono"/>
              </a:rPr>
            </a:br>
            <a:r>
              <a:rPr lang="en" sz="2700" dirty="0">
                <a:solidFill>
                  <a:schemeClr val="dk1"/>
                </a:solidFill>
                <a:latin typeface="Lucida Console" panose="020B0609040504020204" pitchFamily="49" charset="0"/>
                <a:ea typeface="Roboto Mono"/>
                <a:cs typeface="Courier New" panose="02070309020205020404" pitchFamily="49" charset="0"/>
                <a:sym typeface="Roboto Mono"/>
              </a:rPr>
              <a:t>    bit = </a:t>
            </a:r>
            <a:r>
              <a:rPr lang="en" sz="2700" dirty="0">
                <a:solidFill>
                  <a:srgbClr val="C53929"/>
                </a:solidFill>
                <a:latin typeface="Lucida Console" panose="020B0609040504020204" pitchFamily="49" charset="0"/>
                <a:ea typeface="Roboto Mono"/>
                <a:cs typeface="Courier New" panose="02070309020205020404" pitchFamily="49" charset="0"/>
                <a:sym typeface="Roboto Mono"/>
              </a:rPr>
              <a:t>1</a:t>
            </a:r>
            <a:r>
              <a:rPr lang="en" sz="2700" dirty="0">
                <a:solidFill>
                  <a:schemeClr val="dk1"/>
                </a:solidFill>
                <a:latin typeface="Lucida Console" panose="020B0609040504020204" pitchFamily="49" charset="0"/>
                <a:ea typeface="Roboto Mono"/>
                <a:cs typeface="Courier New" panose="02070309020205020404" pitchFamily="49" charset="0"/>
                <a:sym typeface="Roboto Mono"/>
              </a:rPr>
              <a:t> </a:t>
            </a:r>
            <a:r>
              <a:rPr lang="en" sz="2700" dirty="0">
                <a:solidFill>
                  <a:srgbClr val="999999"/>
                </a:solidFill>
                <a:latin typeface="Lucida Console" panose="020B0609040504020204" pitchFamily="49" charset="0"/>
                <a:ea typeface="Roboto Mono"/>
                <a:cs typeface="Courier New" panose="02070309020205020404" pitchFamily="49" charset="0"/>
                <a:sym typeface="Roboto Mono"/>
              </a:rPr>
              <a:t>&lt;&lt;</a:t>
            </a:r>
            <a:r>
              <a:rPr lang="en" sz="2700" dirty="0">
                <a:solidFill>
                  <a:schemeClr val="dk1"/>
                </a:solidFill>
                <a:latin typeface="Lucida Console" panose="020B0609040504020204" pitchFamily="49" charset="0"/>
                <a:ea typeface="Roboto Mono"/>
                <a:cs typeface="Courier New" panose="02070309020205020404" pitchFamily="49" charset="0"/>
                <a:sym typeface="Roboto Mono"/>
              </a:rPr>
              <a:t> i</a:t>
            </a:r>
            <a:br>
              <a:rPr lang="en" sz="2700" dirty="0">
                <a:solidFill>
                  <a:schemeClr val="dk1"/>
                </a:solidFill>
                <a:latin typeface="Lucida Console" panose="020B0609040504020204" pitchFamily="49" charset="0"/>
                <a:ea typeface="Roboto Mono"/>
                <a:cs typeface="Courier New" panose="02070309020205020404" pitchFamily="49" charset="0"/>
                <a:sym typeface="Roboto Mono"/>
              </a:rPr>
            </a:br>
            <a:r>
              <a:rPr lang="en" sz="2700" dirty="0">
                <a:solidFill>
                  <a:schemeClr val="dk1"/>
                </a:solidFill>
                <a:latin typeface="Lucida Console" panose="020B0609040504020204" pitchFamily="49" charset="0"/>
                <a:ea typeface="Roboto Mono"/>
                <a:cs typeface="Courier New" panose="02070309020205020404" pitchFamily="49" charset="0"/>
                <a:sym typeface="Roboto Mono"/>
              </a:rPr>
              <a:t>    </a:t>
            </a:r>
            <a:r>
              <a:rPr lang="en" sz="2700" dirty="0">
                <a:solidFill>
                  <a:srgbClr val="4A86E8"/>
                </a:solidFill>
                <a:latin typeface="Lucida Console" panose="020B0609040504020204" pitchFamily="49" charset="0"/>
                <a:ea typeface="Roboto Mono"/>
                <a:cs typeface="Courier New" panose="02070309020205020404" pitchFamily="49" charset="0"/>
                <a:sym typeface="Roboto Mono"/>
              </a:rPr>
              <a:t>if</a:t>
            </a:r>
            <a:r>
              <a:rPr lang="en" sz="2700" dirty="0">
                <a:solidFill>
                  <a:schemeClr val="dk1"/>
                </a:solidFill>
                <a:latin typeface="Lucida Console" panose="020B0609040504020204" pitchFamily="49" charset="0"/>
                <a:ea typeface="Roboto Mono"/>
                <a:cs typeface="Courier New" panose="02070309020205020404" pitchFamily="49" charset="0"/>
                <a:sym typeface="Roboto Mono"/>
              </a:rPr>
              <a:t> </a:t>
            </a:r>
            <a:r>
              <a:rPr lang="en" sz="2700" dirty="0">
                <a:solidFill>
                  <a:srgbClr val="999999"/>
                </a:solidFill>
                <a:latin typeface="Lucida Console" panose="020B0609040504020204" pitchFamily="49" charset="0"/>
                <a:ea typeface="Roboto Mono"/>
                <a:cs typeface="Courier New" panose="02070309020205020404" pitchFamily="49" charset="0"/>
                <a:sym typeface="Roboto Mono"/>
              </a:rPr>
              <a:t>(</a:t>
            </a:r>
            <a:r>
              <a:rPr lang="en" sz="2700" dirty="0">
                <a:solidFill>
                  <a:schemeClr val="dk1"/>
                </a:solidFill>
                <a:latin typeface="Lucida Console" panose="020B0609040504020204" pitchFamily="49" charset="0"/>
                <a:ea typeface="Roboto Mono"/>
                <a:cs typeface="Courier New" panose="02070309020205020404" pitchFamily="49" charset="0"/>
                <a:sym typeface="Roboto Mono"/>
              </a:rPr>
              <a:t>key </a:t>
            </a:r>
            <a:r>
              <a:rPr lang="en" sz="2700" dirty="0">
                <a:solidFill>
                  <a:srgbClr val="999999"/>
                </a:solidFill>
                <a:latin typeface="Lucida Console" panose="020B0609040504020204" pitchFamily="49" charset="0"/>
                <a:ea typeface="Roboto Mono"/>
                <a:cs typeface="Courier New" panose="02070309020205020404" pitchFamily="49" charset="0"/>
                <a:sym typeface="Roboto Mono"/>
              </a:rPr>
              <a:t>&amp;</a:t>
            </a:r>
            <a:r>
              <a:rPr lang="en" sz="2700" dirty="0">
                <a:solidFill>
                  <a:schemeClr val="dk1"/>
                </a:solidFill>
                <a:latin typeface="Lucida Console" panose="020B0609040504020204" pitchFamily="49" charset="0"/>
                <a:ea typeface="Roboto Mono"/>
                <a:cs typeface="Courier New" panose="02070309020205020404" pitchFamily="49" charset="0"/>
                <a:sym typeface="Roboto Mono"/>
              </a:rPr>
              <a:t> bit</a:t>
            </a:r>
            <a:r>
              <a:rPr lang="en" sz="2700" dirty="0">
                <a:solidFill>
                  <a:srgbClr val="999999"/>
                </a:solidFill>
                <a:latin typeface="Lucida Console" panose="020B0609040504020204" pitchFamily="49" charset="0"/>
                <a:ea typeface="Roboto Mono"/>
                <a:cs typeface="Courier New" panose="02070309020205020404" pitchFamily="49" charset="0"/>
                <a:sym typeface="Roboto Mono"/>
              </a:rPr>
              <a:t>) { </a:t>
            </a:r>
            <a:r>
              <a:rPr lang="en" sz="2700" dirty="0">
                <a:solidFill>
                  <a:schemeClr val="dk1"/>
                </a:solidFill>
                <a:latin typeface="Lucida Console" panose="020B0609040504020204" pitchFamily="49" charset="0"/>
                <a:ea typeface="Roboto Mono"/>
                <a:cs typeface="Courier New" panose="02070309020205020404" pitchFamily="49" charset="0"/>
                <a:sym typeface="Roboto Mono"/>
              </a:rPr>
              <a:t>state </a:t>
            </a:r>
            <a:r>
              <a:rPr lang="en" sz="2700" dirty="0">
                <a:solidFill>
                  <a:srgbClr val="999999"/>
                </a:solidFill>
                <a:latin typeface="Lucida Console" panose="020B0609040504020204" pitchFamily="49" charset="0"/>
                <a:ea typeface="Roboto Mono"/>
                <a:cs typeface="Courier New" panose="02070309020205020404" pitchFamily="49" charset="0"/>
                <a:sym typeface="Roboto Mono"/>
              </a:rPr>
              <a:t>^= </a:t>
            </a:r>
            <a:r>
              <a:rPr lang="en" sz="2700" dirty="0">
                <a:solidFill>
                  <a:schemeClr val="dk1"/>
                </a:solidFill>
                <a:latin typeface="Lucida Console" panose="020B0609040504020204" pitchFamily="49" charset="0"/>
                <a:ea typeface="Roboto Mono"/>
                <a:cs typeface="Courier New" panose="02070309020205020404" pitchFamily="49" charset="0"/>
                <a:sym typeface="Roboto Mono"/>
              </a:rPr>
              <a:t>bit </a:t>
            </a:r>
            <a:r>
              <a:rPr lang="en" sz="2700" dirty="0">
                <a:solidFill>
                  <a:srgbClr val="999999"/>
                </a:solidFill>
                <a:latin typeface="Lucida Console" panose="020B0609040504020204" pitchFamily="49" charset="0"/>
                <a:ea typeface="Roboto Mono"/>
                <a:cs typeface="Courier New" panose="02070309020205020404" pitchFamily="49" charset="0"/>
                <a:sym typeface="Roboto Mono"/>
              </a:rPr>
              <a:t>}</a:t>
            </a:r>
            <a:br>
              <a:rPr lang="en" sz="2700" dirty="0">
                <a:solidFill>
                  <a:schemeClr val="dk1"/>
                </a:solidFill>
                <a:latin typeface="Lucida Console" panose="020B0609040504020204" pitchFamily="49" charset="0"/>
                <a:ea typeface="Roboto Mono"/>
                <a:cs typeface="Courier New" panose="02070309020205020404" pitchFamily="49" charset="0"/>
                <a:sym typeface="Roboto Mono"/>
              </a:rPr>
            </a:br>
            <a:r>
              <a:rPr lang="en" sz="2700" dirty="0">
                <a:solidFill>
                  <a:srgbClr val="999999"/>
                </a:solidFill>
                <a:latin typeface="Lucida Console" panose="020B0609040504020204" pitchFamily="49" charset="0"/>
                <a:ea typeface="Roboto Mono"/>
                <a:cs typeface="Courier New" panose="02070309020205020404" pitchFamily="49" charset="0"/>
                <a:sym typeface="Roboto Mono"/>
              </a:rPr>
              <a:t>}</a:t>
            </a:r>
            <a:br>
              <a:rPr lang="en" sz="2700" dirty="0">
                <a:solidFill>
                  <a:schemeClr val="dk1"/>
                </a:solidFill>
                <a:highlight>
                  <a:srgbClr val="FCE5CD"/>
                </a:highlight>
                <a:latin typeface="Lucida Console" panose="020B0609040504020204" pitchFamily="49" charset="0"/>
                <a:ea typeface="Roboto Mono"/>
                <a:cs typeface="Courier New" panose="02070309020205020404" pitchFamily="49" charset="0"/>
                <a:sym typeface="Roboto Mono"/>
              </a:rPr>
            </a:br>
            <a:r>
              <a:rPr lang="en" sz="2700" dirty="0">
                <a:solidFill>
                  <a:schemeClr val="bg1"/>
                </a:solidFill>
                <a:latin typeface="Lucida Console" panose="020B0609040504020204" pitchFamily="49" charset="0"/>
                <a:ea typeface="Roboto Mono"/>
                <a:cs typeface="Courier New" panose="02070309020205020404" pitchFamily="49" charset="0"/>
                <a:sym typeface="Roboto Mono"/>
              </a:rPr>
              <a:t>ciphertext = state</a:t>
            </a:r>
            <a:endParaRPr sz="2700" dirty="0">
              <a:solidFill>
                <a:schemeClr val="bg1"/>
              </a:solidFill>
              <a:latin typeface="Lucida Console" panose="020B0609040504020204" pitchFamily="49" charset="0"/>
              <a:ea typeface="Roboto Mono"/>
              <a:cs typeface="Courier New" panose="02070309020205020404" pitchFamily="49" charset="0"/>
              <a:sym typeface="Roboto Mono"/>
            </a:endParaRPr>
          </a:p>
          <a:p>
            <a:pPr marL="0" lvl="0" indent="0" algn="l" rtl="0">
              <a:lnSpc>
                <a:spcPct val="95000"/>
              </a:lnSpc>
              <a:spcBef>
                <a:spcPts val="1200"/>
              </a:spcBef>
              <a:spcAft>
                <a:spcPts val="1200"/>
              </a:spcAft>
              <a:buSzPts val="275"/>
              <a:buNone/>
            </a:pPr>
            <a:endParaRPr sz="2700" dirty="0">
              <a:solidFill>
                <a:schemeClr val="dk1"/>
              </a:solidFill>
              <a:latin typeface="Lucida Console" panose="020B0609040504020204" pitchFamily="49" charset="0"/>
              <a:ea typeface="Roboto Mono"/>
              <a:cs typeface="Courier New" panose="02070309020205020404" pitchFamily="49" charset="0"/>
              <a:sym typeface="Roboto Mono"/>
            </a:endParaRPr>
          </a:p>
        </p:txBody>
      </p:sp>
      <p:sp>
        <p:nvSpPr>
          <p:cNvPr id="96" name="Google Shape;96;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a:t>
            </a:fld>
            <a:endParaRPr/>
          </a:p>
        </p:txBody>
      </p:sp>
      <p:sp>
        <p:nvSpPr>
          <p:cNvPr id="97" name="Google Shape;97;p17"/>
          <p:cNvSpPr/>
          <p:nvPr/>
        </p:nvSpPr>
        <p:spPr>
          <a:xfrm>
            <a:off x="4954950" y="852225"/>
            <a:ext cx="4066200" cy="923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900" dirty="0"/>
              <a:t>Applies a one-time-pad one bit a time</a:t>
            </a:r>
            <a:endParaRPr sz="29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61"/>
          <p:cNvSpPr txBox="1">
            <a:spLocks noGrp="1"/>
          </p:cNvSpPr>
          <p:nvPr>
            <p:ph type="title"/>
          </p:nvPr>
        </p:nvSpPr>
        <p:spPr>
          <a:xfrm>
            <a:off x="254700" y="218625"/>
            <a:ext cx="2165100" cy="11115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Performance </a:t>
            </a:r>
            <a:endParaRPr/>
          </a:p>
          <a:p>
            <a:pPr marL="0" lvl="0" indent="0" algn="l" rtl="0">
              <a:spcBef>
                <a:spcPts val="0"/>
              </a:spcBef>
              <a:spcAft>
                <a:spcPts val="0"/>
              </a:spcAft>
              <a:buNone/>
            </a:pPr>
            <a:r>
              <a:rPr lang="en"/>
              <a:t>Impact</a:t>
            </a:r>
            <a:endParaRPr/>
          </a:p>
        </p:txBody>
      </p:sp>
      <p:sp>
        <p:nvSpPr>
          <p:cNvPr id="601" name="Google Shape;601;p6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50</a:t>
            </a:fld>
            <a:endParaRPr/>
          </a:p>
        </p:txBody>
      </p:sp>
      <p:pic>
        <p:nvPicPr>
          <p:cNvPr id="602" name="Google Shape;602;p61"/>
          <p:cNvPicPr preferRelativeResize="0"/>
          <p:nvPr/>
        </p:nvPicPr>
        <p:blipFill>
          <a:blip r:embed="rId3">
            <a:alphaModFix/>
          </a:blip>
          <a:stretch>
            <a:fillRect/>
          </a:stretch>
        </p:blipFill>
        <p:spPr>
          <a:xfrm>
            <a:off x="2162650" y="31225"/>
            <a:ext cx="6928674" cy="508105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62"/>
          <p:cNvSpPr txBox="1">
            <a:spLocks noGrp="1"/>
          </p:cNvSpPr>
          <p:nvPr>
            <p:ph type="body" idx="1"/>
          </p:nvPr>
        </p:nvSpPr>
        <p:spPr>
          <a:xfrm>
            <a:off x="311700" y="1017725"/>
            <a:ext cx="8316000" cy="3856075"/>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SzPts val="852"/>
              <a:buNone/>
            </a:pPr>
            <a:r>
              <a:rPr lang="en-AU" sz="2000" dirty="0">
                <a:solidFill>
                  <a:schemeClr val="bg1"/>
                </a:solidFill>
                <a:latin typeface="Lucida Console" panose="020B0609040504020204" pitchFamily="49" charset="0"/>
                <a:ea typeface="Roboto Mono"/>
                <a:cs typeface="Roboto Mono"/>
                <a:sym typeface="Roboto Mono"/>
              </a:rPr>
              <a:t>p</a:t>
            </a:r>
            <a:r>
              <a:rPr lang="en" sz="2000" dirty="0">
                <a:solidFill>
                  <a:schemeClr val="bg1"/>
                </a:solidFill>
                <a:latin typeface="Lucida Console" panose="020B0609040504020204" pitchFamily="49" charset="0"/>
                <a:ea typeface="Roboto Mono"/>
                <a:cs typeface="Roboto Mono"/>
                <a:sym typeface="Roboto Mono"/>
              </a:rPr>
              <a:t>ublic array[]</a:t>
            </a:r>
          </a:p>
          <a:p>
            <a:pPr marL="0" lvl="0" indent="0" algn="l" rtl="0">
              <a:lnSpc>
                <a:spcPct val="150000"/>
              </a:lnSpc>
              <a:spcBef>
                <a:spcPts val="0"/>
              </a:spcBef>
              <a:spcAft>
                <a:spcPts val="0"/>
              </a:spcAft>
              <a:buSzPts val="852"/>
              <a:buNone/>
            </a:pPr>
            <a:br>
              <a:rPr lang="en" sz="2000" dirty="0">
                <a:solidFill>
                  <a:schemeClr val="accent1"/>
                </a:solidFill>
                <a:latin typeface="Lucida Console" panose="020B0609040504020204" pitchFamily="49" charset="0"/>
                <a:ea typeface="Roboto Mono"/>
                <a:cs typeface="Roboto Mono"/>
                <a:sym typeface="Roboto Mono"/>
              </a:rPr>
            </a:br>
            <a:r>
              <a:rPr lang="en" sz="2000" dirty="0">
                <a:solidFill>
                  <a:schemeClr val="accent1"/>
                </a:solidFill>
                <a:latin typeface="Lucida Console" panose="020B0609040504020204" pitchFamily="49" charset="0"/>
                <a:ea typeface="Roboto Mono"/>
                <a:cs typeface="Roboto Mono"/>
                <a:sym typeface="Roboto Mono"/>
              </a:rPr>
              <a:t>if</a:t>
            </a:r>
            <a:r>
              <a:rPr lang="en" sz="2000" dirty="0">
                <a:solidFill>
                  <a:schemeClr val="dk1"/>
                </a:solidFill>
                <a:latin typeface="Lucida Console" panose="020B0609040504020204" pitchFamily="49" charset="0"/>
                <a:ea typeface="Roboto Mono"/>
                <a:cs typeface="Roboto Mono"/>
                <a:sym typeface="Roboto Mono"/>
              </a:rPr>
              <a:t> </a:t>
            </a:r>
            <a:r>
              <a:rPr lang="en" sz="2000" dirty="0">
                <a:solidFill>
                  <a:srgbClr val="A3A3A3"/>
                </a:solidFill>
                <a:latin typeface="Lucida Console" panose="020B0609040504020204" pitchFamily="49" charset="0"/>
                <a:ea typeface="Roboto Mono"/>
                <a:cs typeface="Roboto Mono"/>
                <a:sym typeface="Roboto Mono"/>
              </a:rPr>
              <a:t>(</a:t>
            </a:r>
            <a:r>
              <a:rPr lang="en" sz="2000" dirty="0">
                <a:solidFill>
                  <a:schemeClr val="dk1"/>
                </a:solidFill>
                <a:latin typeface="Lucida Console" panose="020B0609040504020204" pitchFamily="49" charset="0"/>
                <a:ea typeface="Roboto Mono"/>
                <a:cs typeface="Roboto Mono"/>
                <a:sym typeface="Roboto Mono"/>
              </a:rPr>
              <a:t>index </a:t>
            </a:r>
            <a:r>
              <a:rPr lang="en" sz="2000" dirty="0">
                <a:solidFill>
                  <a:srgbClr val="A3A3A3"/>
                </a:solidFill>
                <a:latin typeface="Lucida Console" panose="020B0609040504020204" pitchFamily="49" charset="0"/>
                <a:ea typeface="Roboto Mono"/>
                <a:cs typeface="Roboto Mono"/>
                <a:sym typeface="Roboto Mono"/>
              </a:rPr>
              <a:t>&lt;</a:t>
            </a:r>
            <a:r>
              <a:rPr lang="en" sz="2000" dirty="0">
                <a:solidFill>
                  <a:schemeClr val="dk1"/>
                </a:solidFill>
                <a:latin typeface="Lucida Console" panose="020B0609040504020204" pitchFamily="49" charset="0"/>
                <a:ea typeface="Roboto Mono"/>
                <a:cs typeface="Roboto Mono"/>
                <a:sym typeface="Roboto Mono"/>
              </a:rPr>
              <a:t> array</a:t>
            </a:r>
            <a:r>
              <a:rPr lang="en" sz="2000" dirty="0">
                <a:solidFill>
                  <a:srgbClr val="A3A3A3"/>
                </a:solidFill>
                <a:latin typeface="Lucida Console" panose="020B0609040504020204" pitchFamily="49" charset="0"/>
                <a:ea typeface="Roboto Mono"/>
                <a:cs typeface="Roboto Mono"/>
                <a:sym typeface="Roboto Mono"/>
              </a:rPr>
              <a:t>.</a:t>
            </a:r>
            <a:r>
              <a:rPr lang="en" sz="2000" dirty="0">
                <a:solidFill>
                  <a:schemeClr val="dk1"/>
                </a:solidFill>
                <a:latin typeface="Lucida Console" panose="020B0609040504020204" pitchFamily="49" charset="0"/>
                <a:ea typeface="Roboto Mono"/>
                <a:cs typeface="Roboto Mono"/>
                <a:sym typeface="Roboto Mono"/>
              </a:rPr>
              <a:t>length</a:t>
            </a:r>
            <a:r>
              <a:rPr lang="en" sz="2000" dirty="0">
                <a:solidFill>
                  <a:srgbClr val="A3A3A3"/>
                </a:solidFill>
                <a:latin typeface="Lucida Console" panose="020B0609040504020204" pitchFamily="49" charset="0"/>
                <a:ea typeface="Roboto Mono"/>
                <a:cs typeface="Roboto Mono"/>
                <a:sym typeface="Roboto Mono"/>
              </a:rPr>
              <a:t>)</a:t>
            </a:r>
            <a:r>
              <a:rPr lang="en" sz="2000" dirty="0">
                <a:solidFill>
                  <a:schemeClr val="dk1"/>
                </a:solidFill>
                <a:latin typeface="Lucida Console" panose="020B0609040504020204" pitchFamily="49" charset="0"/>
                <a:ea typeface="Roboto Mono"/>
                <a:cs typeface="Roboto Mono"/>
                <a:sym typeface="Roboto Mono"/>
              </a:rPr>
              <a:t> </a:t>
            </a:r>
            <a:r>
              <a:rPr lang="en" sz="2000" dirty="0">
                <a:solidFill>
                  <a:srgbClr val="A3A3A3"/>
                </a:solidFill>
                <a:latin typeface="Lucida Console" panose="020B0609040504020204" pitchFamily="49" charset="0"/>
                <a:ea typeface="Roboto Mono"/>
                <a:cs typeface="Roboto Mono"/>
                <a:sym typeface="Roboto Mono"/>
              </a:rPr>
              <a:t>{</a:t>
            </a:r>
            <a:endParaRPr sz="2000" dirty="0">
              <a:solidFill>
                <a:srgbClr val="A3A3A3"/>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SzPts val="852"/>
              <a:buNone/>
            </a:pPr>
            <a:endParaRPr sz="2000" dirty="0">
              <a:solidFill>
                <a:srgbClr val="A3A3A3"/>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SzPts val="852"/>
              <a:buNone/>
            </a:pPr>
            <a:r>
              <a:rPr lang="en" sz="2000" dirty="0">
                <a:solidFill>
                  <a:srgbClr val="A3A3A3"/>
                </a:solidFill>
                <a:latin typeface="Lucida Console" panose="020B0609040504020204" pitchFamily="49" charset="0"/>
                <a:ea typeface="Roboto Mono"/>
                <a:cs typeface="Roboto Mono"/>
                <a:sym typeface="Roboto Mono"/>
              </a:rPr>
              <a:t>    ...</a:t>
            </a:r>
            <a:endParaRPr sz="2000" dirty="0">
              <a:solidFill>
                <a:srgbClr val="A3A3A3"/>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SzPts val="852"/>
              <a:buNone/>
            </a:pPr>
            <a:r>
              <a:rPr lang="en" sz="2000" dirty="0">
                <a:solidFill>
                  <a:schemeClr val="dk1"/>
                </a:solidFill>
                <a:latin typeface="Lucida Console" panose="020B0609040504020204" pitchFamily="49" charset="0"/>
                <a:ea typeface="Roboto Mono"/>
                <a:cs typeface="Roboto Mono"/>
                <a:sym typeface="Roboto Mono"/>
              </a:rPr>
              <a:t>    </a:t>
            </a:r>
            <a:r>
              <a:rPr lang="en" sz="2000" dirty="0">
                <a:solidFill>
                  <a:srgbClr val="9900FF"/>
                </a:solidFill>
                <a:latin typeface="Lucida Console" panose="020B0609040504020204" pitchFamily="49" charset="0"/>
                <a:ea typeface="Roboto Mono"/>
                <a:cs typeface="Roboto Mono"/>
                <a:sym typeface="Roboto Mono"/>
              </a:rPr>
              <a:t>public</a:t>
            </a:r>
            <a:r>
              <a:rPr lang="en" sz="2000" dirty="0">
                <a:solidFill>
                  <a:schemeClr val="dk1"/>
                </a:solidFill>
                <a:latin typeface="Lucida Console" panose="020B0609040504020204" pitchFamily="49" charset="0"/>
                <a:ea typeface="Roboto Mono"/>
                <a:cs typeface="Roboto Mono"/>
                <a:sym typeface="Roboto Mono"/>
              </a:rPr>
              <a:t> value </a:t>
            </a:r>
            <a:r>
              <a:rPr lang="en" sz="2000" dirty="0">
                <a:solidFill>
                  <a:srgbClr val="A3A3A3"/>
                </a:solidFill>
                <a:latin typeface="Lucida Console" panose="020B0609040504020204" pitchFamily="49" charset="0"/>
                <a:ea typeface="Roboto Mono"/>
                <a:cs typeface="Roboto Mono"/>
                <a:sym typeface="Roboto Mono"/>
              </a:rPr>
              <a:t>=</a:t>
            </a:r>
            <a:r>
              <a:rPr lang="en" sz="2000" dirty="0">
                <a:solidFill>
                  <a:schemeClr val="dk1"/>
                </a:solidFill>
                <a:latin typeface="Lucida Console" panose="020B0609040504020204" pitchFamily="49" charset="0"/>
                <a:ea typeface="Roboto Mono"/>
                <a:cs typeface="Roboto Mono"/>
                <a:sym typeface="Roboto Mono"/>
              </a:rPr>
              <a:t> array</a:t>
            </a:r>
            <a:r>
              <a:rPr lang="en" sz="2000" dirty="0">
                <a:solidFill>
                  <a:srgbClr val="A3A3A3"/>
                </a:solidFill>
                <a:latin typeface="Lucida Console" panose="020B0609040504020204" pitchFamily="49" charset="0"/>
                <a:ea typeface="Roboto Mono"/>
                <a:cs typeface="Roboto Mono"/>
                <a:sym typeface="Roboto Mono"/>
              </a:rPr>
              <a:t>[</a:t>
            </a:r>
            <a:r>
              <a:rPr lang="en" sz="2000" dirty="0">
                <a:solidFill>
                  <a:schemeClr val="dk1"/>
                </a:solidFill>
                <a:latin typeface="Lucida Console" panose="020B0609040504020204" pitchFamily="49" charset="0"/>
                <a:ea typeface="Roboto Mono"/>
                <a:cs typeface="Roboto Mono"/>
                <a:sym typeface="Roboto Mono"/>
              </a:rPr>
              <a:t>index</a:t>
            </a:r>
            <a:r>
              <a:rPr lang="en" sz="2000" dirty="0">
                <a:solidFill>
                  <a:srgbClr val="A3A3A3"/>
                </a:solidFill>
                <a:latin typeface="Lucida Console" panose="020B0609040504020204" pitchFamily="49" charset="0"/>
                <a:ea typeface="Roboto Mono"/>
                <a:cs typeface="Roboto Mono"/>
                <a:sym typeface="Roboto Mono"/>
              </a:rPr>
              <a:t>]</a:t>
            </a:r>
            <a:endParaRPr sz="2000" dirty="0">
              <a:solidFill>
                <a:srgbClr val="A3A3A3"/>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SzPts val="852"/>
              <a:buNone/>
            </a:pPr>
            <a:r>
              <a:rPr lang="en" sz="2000" dirty="0">
                <a:solidFill>
                  <a:srgbClr val="A3A3A3"/>
                </a:solidFill>
                <a:latin typeface="Lucida Console" panose="020B0609040504020204" pitchFamily="49" charset="0"/>
                <a:ea typeface="Roboto Mono"/>
                <a:cs typeface="Roboto Mono"/>
                <a:sym typeface="Roboto Mono"/>
              </a:rPr>
              <a:t>    ...</a:t>
            </a:r>
            <a:endParaRPr sz="2000" dirty="0">
              <a:solidFill>
                <a:srgbClr val="A3A3A3"/>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SzPts val="852"/>
              <a:buNone/>
            </a:pPr>
            <a:r>
              <a:rPr lang="en" sz="2000" dirty="0">
                <a:solidFill>
                  <a:schemeClr val="dk1"/>
                </a:solidFill>
                <a:latin typeface="Lucida Console" panose="020B0609040504020204" pitchFamily="49" charset="0"/>
                <a:ea typeface="Roboto Mono"/>
                <a:cs typeface="Roboto Mono"/>
                <a:sym typeface="Roboto Mono"/>
              </a:rPr>
              <a:t>    </a:t>
            </a:r>
            <a:r>
              <a:rPr lang="en" sz="2000" dirty="0">
                <a:solidFill>
                  <a:srgbClr val="4A86E8"/>
                </a:solidFill>
                <a:latin typeface="Lucida Console" panose="020B0609040504020204" pitchFamily="49" charset="0"/>
                <a:ea typeface="Roboto Mono"/>
                <a:cs typeface="Roboto Mono"/>
                <a:sym typeface="Roboto Mono"/>
              </a:rPr>
              <a:t>leak</a:t>
            </a:r>
            <a:r>
              <a:rPr lang="en" sz="2000" dirty="0">
                <a:solidFill>
                  <a:srgbClr val="A3A3A3"/>
                </a:solidFill>
                <a:latin typeface="Lucida Console" panose="020B0609040504020204" pitchFamily="49" charset="0"/>
                <a:ea typeface="Roboto Mono"/>
                <a:cs typeface="Roboto Mono"/>
                <a:sym typeface="Roboto Mono"/>
              </a:rPr>
              <a:t>(</a:t>
            </a:r>
            <a:r>
              <a:rPr lang="en" sz="2000" dirty="0">
                <a:solidFill>
                  <a:schemeClr val="dk1"/>
                </a:solidFill>
                <a:latin typeface="Lucida Console" panose="020B0609040504020204" pitchFamily="49" charset="0"/>
                <a:ea typeface="Roboto Mono"/>
                <a:cs typeface="Roboto Mono"/>
                <a:sym typeface="Roboto Mono"/>
              </a:rPr>
              <a:t>value</a:t>
            </a:r>
            <a:r>
              <a:rPr lang="en" sz="2000" dirty="0">
                <a:solidFill>
                  <a:srgbClr val="A3A3A3"/>
                </a:solidFill>
                <a:latin typeface="Lucida Console" panose="020B0609040504020204" pitchFamily="49" charset="0"/>
                <a:ea typeface="Roboto Mono"/>
                <a:cs typeface="Roboto Mono"/>
                <a:sym typeface="Roboto Mono"/>
              </a:rPr>
              <a:t>)</a:t>
            </a:r>
            <a:endParaRPr sz="2000" dirty="0">
              <a:solidFill>
                <a:schemeClr val="dk1"/>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SzPts val="852"/>
              <a:buNone/>
            </a:pPr>
            <a:r>
              <a:rPr lang="en" sz="2000" dirty="0">
                <a:solidFill>
                  <a:srgbClr val="A3A3A3"/>
                </a:solidFill>
                <a:latin typeface="Lucida Console" panose="020B0609040504020204" pitchFamily="49" charset="0"/>
                <a:ea typeface="Roboto Mono"/>
                <a:cs typeface="Roboto Mono"/>
                <a:sym typeface="Roboto Mono"/>
              </a:rPr>
              <a:t>}</a:t>
            </a:r>
            <a:endParaRPr sz="2400" dirty="0">
              <a:solidFill>
                <a:schemeClr val="dk1"/>
              </a:solidFill>
              <a:latin typeface="Lucida Console" panose="020B0609040504020204" pitchFamily="49" charset="0"/>
              <a:ea typeface="Roboto Mono"/>
              <a:cs typeface="Roboto Mono"/>
              <a:sym typeface="Roboto Mono"/>
            </a:endParaRPr>
          </a:p>
        </p:txBody>
      </p:sp>
      <p:sp>
        <p:nvSpPr>
          <p:cNvPr id="608" name="Google Shape;608;p6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Selective SLH</a:t>
            </a:r>
            <a:endParaRPr/>
          </a:p>
        </p:txBody>
      </p:sp>
      <p:sp>
        <p:nvSpPr>
          <p:cNvPr id="609" name="Google Shape;609;p6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51</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63"/>
          <p:cNvSpPr txBox="1">
            <a:spLocks noGrp="1"/>
          </p:cNvSpPr>
          <p:nvPr>
            <p:ph type="body" idx="1"/>
          </p:nvPr>
        </p:nvSpPr>
        <p:spPr>
          <a:xfrm>
            <a:off x="311700" y="1017725"/>
            <a:ext cx="8316000" cy="3856075"/>
          </a:xfrm>
          <a:prstGeom prst="rect">
            <a:avLst/>
          </a:prstGeom>
        </p:spPr>
        <p:txBody>
          <a:bodyPr spcFirstLastPara="1" wrap="square" lIns="91425" tIns="91425" rIns="91425" bIns="91425" anchor="t" anchorCtr="0">
            <a:noAutofit/>
          </a:bodyPr>
          <a:lstStyle/>
          <a:p>
            <a:pPr marL="0" indent="0">
              <a:lnSpc>
                <a:spcPct val="150000"/>
              </a:lnSpc>
              <a:buClr>
                <a:schemeClr val="dk1"/>
              </a:buClr>
              <a:buSzPts val="852"/>
              <a:buNone/>
            </a:pPr>
            <a:r>
              <a:rPr lang="en-AU" sz="2000" dirty="0">
                <a:solidFill>
                  <a:schemeClr val="bg1"/>
                </a:solidFill>
                <a:latin typeface="Lucida Console" panose="020B0609040504020204" pitchFamily="49" charset="0"/>
                <a:ea typeface="Roboto Mono"/>
                <a:cs typeface="Roboto Mono"/>
                <a:sym typeface="Roboto Mono"/>
              </a:rPr>
              <a:t>p</a:t>
            </a:r>
            <a:r>
              <a:rPr lang="en" sz="2000" dirty="0">
                <a:solidFill>
                  <a:schemeClr val="bg1"/>
                </a:solidFill>
                <a:latin typeface="Lucida Console" panose="020B0609040504020204" pitchFamily="49" charset="0"/>
                <a:ea typeface="Roboto Mono"/>
                <a:cs typeface="Roboto Mono"/>
                <a:sym typeface="Roboto Mono"/>
              </a:rPr>
              <a:t>ublic array[]</a:t>
            </a:r>
          </a:p>
          <a:p>
            <a:pPr marL="0" lvl="0" indent="0" algn="l" rtl="0">
              <a:lnSpc>
                <a:spcPct val="150000"/>
              </a:lnSpc>
              <a:spcBef>
                <a:spcPts val="0"/>
              </a:spcBef>
              <a:spcAft>
                <a:spcPts val="0"/>
              </a:spcAft>
              <a:buClr>
                <a:schemeClr val="dk1"/>
              </a:buClr>
              <a:buSzPts val="852"/>
              <a:buFont typeface="Arial"/>
              <a:buNone/>
            </a:pPr>
            <a:r>
              <a:rPr lang="en" sz="2000" dirty="0">
                <a:solidFill>
                  <a:schemeClr val="dk1"/>
                </a:solidFill>
                <a:highlight>
                  <a:srgbClr val="D9EAD3"/>
                </a:highlight>
                <a:latin typeface="Lucida Console" panose="020B0609040504020204" pitchFamily="49" charset="0"/>
                <a:ea typeface="Roboto Mono"/>
                <a:cs typeface="Roboto Mono"/>
                <a:sym typeface="Roboto Mono"/>
              </a:rPr>
              <a:t>mask </a:t>
            </a:r>
            <a:r>
              <a:rPr lang="en" sz="2000" dirty="0">
                <a:solidFill>
                  <a:srgbClr val="A3A3A3"/>
                </a:solidFill>
                <a:highlight>
                  <a:srgbClr val="D9EAD3"/>
                </a:highlight>
                <a:latin typeface="Lucida Console" panose="020B0609040504020204" pitchFamily="49" charset="0"/>
                <a:ea typeface="Roboto Mono"/>
                <a:cs typeface="Roboto Mono"/>
                <a:sym typeface="Roboto Mono"/>
              </a:rPr>
              <a:t>=</a:t>
            </a:r>
            <a:r>
              <a:rPr lang="en" sz="2000" dirty="0">
                <a:solidFill>
                  <a:schemeClr val="dk1"/>
                </a:solidFill>
                <a:highlight>
                  <a:srgbClr val="D9EAD3"/>
                </a:highlight>
                <a:latin typeface="Lucida Console" panose="020B0609040504020204" pitchFamily="49" charset="0"/>
                <a:ea typeface="Roboto Mono"/>
                <a:cs typeface="Roboto Mono"/>
                <a:sym typeface="Roboto Mono"/>
              </a:rPr>
              <a:t> 0</a:t>
            </a:r>
            <a:br>
              <a:rPr lang="en" sz="2000" dirty="0">
                <a:solidFill>
                  <a:schemeClr val="accent1"/>
                </a:solidFill>
                <a:latin typeface="Lucida Console" panose="020B0609040504020204" pitchFamily="49" charset="0"/>
                <a:ea typeface="Roboto Mono"/>
                <a:cs typeface="Roboto Mono"/>
                <a:sym typeface="Roboto Mono"/>
              </a:rPr>
            </a:br>
            <a:r>
              <a:rPr lang="en" sz="2000" dirty="0">
                <a:solidFill>
                  <a:schemeClr val="accent1"/>
                </a:solidFill>
                <a:latin typeface="Lucida Console" panose="020B0609040504020204" pitchFamily="49" charset="0"/>
                <a:ea typeface="Roboto Mono"/>
                <a:cs typeface="Roboto Mono"/>
                <a:sym typeface="Roboto Mono"/>
              </a:rPr>
              <a:t>if</a:t>
            </a:r>
            <a:r>
              <a:rPr lang="en" sz="2000" dirty="0">
                <a:solidFill>
                  <a:schemeClr val="dk1"/>
                </a:solidFill>
                <a:latin typeface="Lucida Console" panose="020B0609040504020204" pitchFamily="49" charset="0"/>
                <a:ea typeface="Roboto Mono"/>
                <a:cs typeface="Roboto Mono"/>
                <a:sym typeface="Roboto Mono"/>
              </a:rPr>
              <a:t> </a:t>
            </a:r>
            <a:r>
              <a:rPr lang="en" sz="2000" dirty="0">
                <a:solidFill>
                  <a:srgbClr val="A3A3A3"/>
                </a:solidFill>
                <a:latin typeface="Lucida Console" panose="020B0609040504020204" pitchFamily="49" charset="0"/>
                <a:ea typeface="Roboto Mono"/>
                <a:cs typeface="Roboto Mono"/>
                <a:sym typeface="Roboto Mono"/>
              </a:rPr>
              <a:t>(</a:t>
            </a:r>
            <a:r>
              <a:rPr lang="en" sz="2000" dirty="0">
                <a:solidFill>
                  <a:schemeClr val="dk1"/>
                </a:solidFill>
                <a:latin typeface="Lucida Console" panose="020B0609040504020204" pitchFamily="49" charset="0"/>
                <a:ea typeface="Roboto Mono"/>
                <a:cs typeface="Roboto Mono"/>
                <a:sym typeface="Roboto Mono"/>
              </a:rPr>
              <a:t>index </a:t>
            </a:r>
            <a:r>
              <a:rPr lang="en" sz="2000" dirty="0">
                <a:solidFill>
                  <a:srgbClr val="A3A3A3"/>
                </a:solidFill>
                <a:latin typeface="Lucida Console" panose="020B0609040504020204" pitchFamily="49" charset="0"/>
                <a:ea typeface="Roboto Mono"/>
                <a:cs typeface="Roboto Mono"/>
                <a:sym typeface="Roboto Mono"/>
              </a:rPr>
              <a:t>&lt;</a:t>
            </a:r>
            <a:r>
              <a:rPr lang="en" sz="2000" dirty="0">
                <a:solidFill>
                  <a:schemeClr val="dk1"/>
                </a:solidFill>
                <a:latin typeface="Lucida Console" panose="020B0609040504020204" pitchFamily="49" charset="0"/>
                <a:ea typeface="Roboto Mono"/>
                <a:cs typeface="Roboto Mono"/>
                <a:sym typeface="Roboto Mono"/>
              </a:rPr>
              <a:t> array</a:t>
            </a:r>
            <a:r>
              <a:rPr lang="en" sz="2000" dirty="0">
                <a:solidFill>
                  <a:srgbClr val="A3A3A3"/>
                </a:solidFill>
                <a:latin typeface="Lucida Console" panose="020B0609040504020204" pitchFamily="49" charset="0"/>
                <a:ea typeface="Roboto Mono"/>
                <a:cs typeface="Roboto Mono"/>
                <a:sym typeface="Roboto Mono"/>
              </a:rPr>
              <a:t>.</a:t>
            </a:r>
            <a:r>
              <a:rPr lang="en" sz="2000" dirty="0">
                <a:solidFill>
                  <a:schemeClr val="dk1"/>
                </a:solidFill>
                <a:latin typeface="Lucida Console" panose="020B0609040504020204" pitchFamily="49" charset="0"/>
                <a:ea typeface="Roboto Mono"/>
                <a:cs typeface="Roboto Mono"/>
                <a:sym typeface="Roboto Mono"/>
              </a:rPr>
              <a:t>length</a:t>
            </a:r>
            <a:r>
              <a:rPr lang="en" sz="2000" dirty="0">
                <a:solidFill>
                  <a:srgbClr val="A3A3A3"/>
                </a:solidFill>
                <a:latin typeface="Lucida Console" panose="020B0609040504020204" pitchFamily="49" charset="0"/>
                <a:ea typeface="Roboto Mono"/>
                <a:cs typeface="Roboto Mono"/>
                <a:sym typeface="Roboto Mono"/>
              </a:rPr>
              <a:t>)</a:t>
            </a:r>
            <a:r>
              <a:rPr lang="en" sz="2000" dirty="0">
                <a:solidFill>
                  <a:schemeClr val="dk1"/>
                </a:solidFill>
                <a:latin typeface="Lucida Console" panose="020B0609040504020204" pitchFamily="49" charset="0"/>
                <a:ea typeface="Roboto Mono"/>
                <a:cs typeface="Roboto Mono"/>
                <a:sym typeface="Roboto Mono"/>
              </a:rPr>
              <a:t> </a:t>
            </a:r>
            <a:r>
              <a:rPr lang="en" sz="2000" dirty="0">
                <a:solidFill>
                  <a:srgbClr val="A3A3A3"/>
                </a:solidFill>
                <a:latin typeface="Lucida Console" panose="020B0609040504020204" pitchFamily="49" charset="0"/>
                <a:ea typeface="Roboto Mono"/>
                <a:cs typeface="Roboto Mono"/>
                <a:sym typeface="Roboto Mono"/>
              </a:rPr>
              <a:t>{</a:t>
            </a:r>
            <a:endParaRPr sz="2000" dirty="0">
              <a:solidFill>
                <a:srgbClr val="A3A3A3"/>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Clr>
                <a:schemeClr val="dk1"/>
              </a:buClr>
              <a:buSzPts val="852"/>
              <a:buFont typeface="Arial"/>
              <a:buNone/>
            </a:pPr>
            <a:r>
              <a:rPr lang="en" sz="2000" dirty="0">
                <a:solidFill>
                  <a:schemeClr val="dk1"/>
                </a:solidFill>
                <a:highlight>
                  <a:srgbClr val="D9EAD3"/>
                </a:highlight>
                <a:latin typeface="Lucida Console" panose="020B0609040504020204" pitchFamily="49" charset="0"/>
                <a:ea typeface="Roboto Mono"/>
                <a:cs typeface="Roboto Mono"/>
                <a:sym typeface="Roboto Mono"/>
              </a:rPr>
              <a:t>    mask </a:t>
            </a:r>
            <a:r>
              <a:rPr lang="en" sz="2000" dirty="0">
                <a:solidFill>
                  <a:srgbClr val="A3A3A3"/>
                </a:solidFill>
                <a:highlight>
                  <a:srgbClr val="D9EAD3"/>
                </a:highlight>
                <a:latin typeface="Lucida Console" panose="020B0609040504020204" pitchFamily="49" charset="0"/>
                <a:ea typeface="Roboto Mono"/>
                <a:cs typeface="Roboto Mono"/>
                <a:sym typeface="Roboto Mono"/>
              </a:rPr>
              <a:t>=</a:t>
            </a:r>
            <a:r>
              <a:rPr lang="en" sz="2000" dirty="0">
                <a:solidFill>
                  <a:schemeClr val="dk1"/>
                </a:solidFill>
                <a:highlight>
                  <a:srgbClr val="D9EAD3"/>
                </a:highlight>
                <a:latin typeface="Lucida Console" panose="020B0609040504020204" pitchFamily="49" charset="0"/>
                <a:ea typeface="Roboto Mono"/>
                <a:cs typeface="Roboto Mono"/>
                <a:sym typeface="Roboto Mono"/>
              </a:rPr>
              <a:t> index </a:t>
            </a:r>
            <a:r>
              <a:rPr lang="en" sz="2000" dirty="0">
                <a:solidFill>
                  <a:srgbClr val="A3A3A3"/>
                </a:solidFill>
                <a:highlight>
                  <a:srgbClr val="D9EAD3"/>
                </a:highlight>
                <a:latin typeface="Lucida Console" panose="020B0609040504020204" pitchFamily="49" charset="0"/>
                <a:ea typeface="Roboto Mono"/>
                <a:cs typeface="Roboto Mono"/>
                <a:sym typeface="Roboto Mono"/>
              </a:rPr>
              <a:t>&lt;</a:t>
            </a:r>
            <a:r>
              <a:rPr lang="en" sz="2000" dirty="0">
                <a:solidFill>
                  <a:schemeClr val="dk1"/>
                </a:solidFill>
                <a:highlight>
                  <a:srgbClr val="D9EAD3"/>
                </a:highlight>
                <a:latin typeface="Lucida Console" panose="020B0609040504020204" pitchFamily="49" charset="0"/>
                <a:ea typeface="Roboto Mono"/>
                <a:cs typeface="Roboto Mono"/>
                <a:sym typeface="Roboto Mono"/>
              </a:rPr>
              <a:t> array</a:t>
            </a:r>
            <a:r>
              <a:rPr lang="en" sz="2000" dirty="0">
                <a:solidFill>
                  <a:srgbClr val="A3A3A3"/>
                </a:solidFill>
                <a:highlight>
                  <a:srgbClr val="D9EAD3"/>
                </a:highlight>
                <a:latin typeface="Lucida Console" panose="020B0609040504020204" pitchFamily="49" charset="0"/>
                <a:ea typeface="Roboto Mono"/>
                <a:cs typeface="Roboto Mono"/>
                <a:sym typeface="Roboto Mono"/>
              </a:rPr>
              <a:t>.</a:t>
            </a:r>
            <a:r>
              <a:rPr lang="en" sz="2000" dirty="0">
                <a:solidFill>
                  <a:schemeClr val="dk1"/>
                </a:solidFill>
                <a:highlight>
                  <a:srgbClr val="D9EAD3"/>
                </a:highlight>
                <a:latin typeface="Lucida Console" panose="020B0609040504020204" pitchFamily="49" charset="0"/>
                <a:ea typeface="Roboto Mono"/>
                <a:cs typeface="Roboto Mono"/>
                <a:sym typeface="Roboto Mono"/>
              </a:rPr>
              <a:t>length </a:t>
            </a:r>
            <a:r>
              <a:rPr lang="en" sz="2000" dirty="0">
                <a:solidFill>
                  <a:srgbClr val="A3A3A3"/>
                </a:solidFill>
                <a:highlight>
                  <a:srgbClr val="D9EAD3"/>
                </a:highlight>
                <a:latin typeface="Lucida Console" panose="020B0609040504020204" pitchFamily="49" charset="0"/>
                <a:ea typeface="Roboto Mono"/>
                <a:cs typeface="Roboto Mono"/>
                <a:sym typeface="Roboto Mono"/>
              </a:rPr>
              <a:t>?</a:t>
            </a:r>
            <a:r>
              <a:rPr lang="en" sz="2000" dirty="0">
                <a:solidFill>
                  <a:schemeClr val="dk1"/>
                </a:solidFill>
                <a:highlight>
                  <a:srgbClr val="D9EAD3"/>
                </a:highlight>
                <a:latin typeface="Lucida Console" panose="020B0609040504020204" pitchFamily="49" charset="0"/>
                <a:ea typeface="Roboto Mono"/>
                <a:cs typeface="Roboto Mono"/>
                <a:sym typeface="Roboto Mono"/>
              </a:rPr>
              <a:t> mask </a:t>
            </a:r>
            <a:r>
              <a:rPr lang="en" sz="2000" dirty="0">
                <a:solidFill>
                  <a:srgbClr val="A3A3A3"/>
                </a:solidFill>
                <a:highlight>
                  <a:srgbClr val="D9EAD3"/>
                </a:highlight>
                <a:latin typeface="Lucida Console" panose="020B0609040504020204" pitchFamily="49" charset="0"/>
                <a:ea typeface="Roboto Mono"/>
                <a:cs typeface="Roboto Mono"/>
                <a:sym typeface="Roboto Mono"/>
              </a:rPr>
              <a:t>:</a:t>
            </a:r>
            <a:r>
              <a:rPr lang="en" sz="2000" dirty="0">
                <a:solidFill>
                  <a:schemeClr val="dk1"/>
                </a:solidFill>
                <a:highlight>
                  <a:srgbClr val="D9EAD3"/>
                </a:highlight>
                <a:latin typeface="Lucida Console" panose="020B0609040504020204" pitchFamily="49" charset="0"/>
                <a:ea typeface="Roboto Mono"/>
                <a:cs typeface="Roboto Mono"/>
                <a:sym typeface="Roboto Mono"/>
              </a:rPr>
              <a:t> -1</a:t>
            </a:r>
            <a:endParaRPr sz="2000" dirty="0">
              <a:solidFill>
                <a:srgbClr val="A3A3A3"/>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Clr>
                <a:schemeClr val="dk1"/>
              </a:buClr>
              <a:buSzPts val="852"/>
              <a:buFont typeface="Arial"/>
              <a:buNone/>
            </a:pPr>
            <a:r>
              <a:rPr lang="en" sz="2000" dirty="0">
                <a:solidFill>
                  <a:srgbClr val="A3A3A3"/>
                </a:solidFill>
                <a:latin typeface="Lucida Console" panose="020B0609040504020204" pitchFamily="49" charset="0"/>
                <a:ea typeface="Roboto Mono"/>
                <a:cs typeface="Roboto Mono"/>
                <a:sym typeface="Roboto Mono"/>
              </a:rPr>
              <a:t>    ...</a:t>
            </a:r>
            <a:endParaRPr sz="2000" dirty="0">
              <a:solidFill>
                <a:srgbClr val="A3A3A3"/>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Clr>
                <a:schemeClr val="dk1"/>
              </a:buClr>
              <a:buSzPts val="852"/>
              <a:buFont typeface="Arial"/>
              <a:buNone/>
            </a:pPr>
            <a:r>
              <a:rPr lang="en" sz="2000" dirty="0">
                <a:solidFill>
                  <a:schemeClr val="dk1"/>
                </a:solidFill>
                <a:latin typeface="Lucida Console" panose="020B0609040504020204" pitchFamily="49" charset="0"/>
                <a:ea typeface="Roboto Mono"/>
                <a:cs typeface="Roboto Mono"/>
                <a:sym typeface="Roboto Mono"/>
              </a:rPr>
              <a:t>    </a:t>
            </a:r>
            <a:r>
              <a:rPr lang="en" sz="2000" dirty="0">
                <a:solidFill>
                  <a:srgbClr val="9900FF"/>
                </a:solidFill>
                <a:latin typeface="Lucida Console" panose="020B0609040504020204" pitchFamily="49" charset="0"/>
                <a:ea typeface="Roboto Mono"/>
                <a:cs typeface="Roboto Mono"/>
                <a:sym typeface="Roboto Mono"/>
              </a:rPr>
              <a:t>public</a:t>
            </a:r>
            <a:r>
              <a:rPr lang="en" sz="2000" dirty="0">
                <a:solidFill>
                  <a:schemeClr val="dk1"/>
                </a:solidFill>
                <a:latin typeface="Lucida Console" panose="020B0609040504020204" pitchFamily="49" charset="0"/>
                <a:ea typeface="Roboto Mono"/>
                <a:cs typeface="Roboto Mono"/>
                <a:sym typeface="Roboto Mono"/>
              </a:rPr>
              <a:t> value </a:t>
            </a:r>
            <a:r>
              <a:rPr lang="en" sz="2000" dirty="0">
                <a:solidFill>
                  <a:srgbClr val="A3A3A3"/>
                </a:solidFill>
                <a:latin typeface="Lucida Console" panose="020B0609040504020204" pitchFamily="49" charset="0"/>
                <a:ea typeface="Roboto Mono"/>
                <a:cs typeface="Roboto Mono"/>
                <a:sym typeface="Roboto Mono"/>
              </a:rPr>
              <a:t>=</a:t>
            </a:r>
            <a:r>
              <a:rPr lang="en" sz="2000" dirty="0">
                <a:solidFill>
                  <a:schemeClr val="dk1"/>
                </a:solidFill>
                <a:latin typeface="Lucida Console" panose="020B0609040504020204" pitchFamily="49" charset="0"/>
                <a:ea typeface="Roboto Mono"/>
                <a:cs typeface="Roboto Mono"/>
                <a:sym typeface="Roboto Mono"/>
              </a:rPr>
              <a:t> array</a:t>
            </a:r>
            <a:r>
              <a:rPr lang="en" sz="2000" dirty="0">
                <a:solidFill>
                  <a:srgbClr val="A3A3A3"/>
                </a:solidFill>
                <a:latin typeface="Lucida Console" panose="020B0609040504020204" pitchFamily="49" charset="0"/>
                <a:ea typeface="Roboto Mono"/>
                <a:cs typeface="Roboto Mono"/>
                <a:sym typeface="Roboto Mono"/>
              </a:rPr>
              <a:t>[</a:t>
            </a:r>
            <a:r>
              <a:rPr lang="en" sz="2000" dirty="0">
                <a:solidFill>
                  <a:schemeClr val="dk1"/>
                </a:solidFill>
                <a:latin typeface="Lucida Console" panose="020B0609040504020204" pitchFamily="49" charset="0"/>
                <a:ea typeface="Roboto Mono"/>
                <a:cs typeface="Roboto Mono"/>
                <a:sym typeface="Roboto Mono"/>
              </a:rPr>
              <a:t>index</a:t>
            </a:r>
            <a:r>
              <a:rPr lang="en" sz="2000" dirty="0">
                <a:solidFill>
                  <a:srgbClr val="A3A3A3"/>
                </a:solidFill>
                <a:latin typeface="Lucida Console" panose="020B0609040504020204" pitchFamily="49" charset="0"/>
                <a:ea typeface="Roboto Mono"/>
                <a:cs typeface="Roboto Mono"/>
                <a:sym typeface="Roboto Mono"/>
              </a:rPr>
              <a:t>] </a:t>
            </a:r>
            <a:r>
              <a:rPr lang="en" sz="2000" dirty="0">
                <a:solidFill>
                  <a:srgbClr val="A3A3A3"/>
                </a:solidFill>
                <a:highlight>
                  <a:srgbClr val="D9EAD3"/>
                </a:highlight>
                <a:latin typeface="Lucida Console" panose="020B0609040504020204" pitchFamily="49" charset="0"/>
                <a:ea typeface="Roboto Mono"/>
                <a:cs typeface="Roboto Mono"/>
                <a:sym typeface="Roboto Mono"/>
              </a:rPr>
              <a:t>| </a:t>
            </a:r>
            <a:r>
              <a:rPr lang="en" sz="2000" dirty="0">
                <a:solidFill>
                  <a:schemeClr val="dk1"/>
                </a:solidFill>
                <a:highlight>
                  <a:srgbClr val="D9EAD3"/>
                </a:highlight>
                <a:latin typeface="Lucida Console" panose="020B0609040504020204" pitchFamily="49" charset="0"/>
                <a:ea typeface="Roboto Mono"/>
                <a:cs typeface="Roboto Mono"/>
                <a:sym typeface="Roboto Mono"/>
              </a:rPr>
              <a:t>mask</a:t>
            </a:r>
            <a:endParaRPr sz="2000" dirty="0">
              <a:solidFill>
                <a:srgbClr val="A3A3A3"/>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Clr>
                <a:schemeClr val="dk1"/>
              </a:buClr>
              <a:buSzPts val="852"/>
              <a:buFont typeface="Arial"/>
              <a:buNone/>
            </a:pPr>
            <a:r>
              <a:rPr lang="en" sz="2000" dirty="0">
                <a:solidFill>
                  <a:srgbClr val="A3A3A3"/>
                </a:solidFill>
                <a:latin typeface="Lucida Console" panose="020B0609040504020204" pitchFamily="49" charset="0"/>
                <a:ea typeface="Roboto Mono"/>
                <a:cs typeface="Roboto Mono"/>
                <a:sym typeface="Roboto Mono"/>
              </a:rPr>
              <a:t>    ...</a:t>
            </a:r>
            <a:endParaRPr sz="2000" dirty="0">
              <a:solidFill>
                <a:srgbClr val="A3A3A3"/>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Clr>
                <a:schemeClr val="dk1"/>
              </a:buClr>
              <a:buSzPts val="852"/>
              <a:buFont typeface="Arial"/>
              <a:buNone/>
            </a:pPr>
            <a:r>
              <a:rPr lang="en" sz="2000" dirty="0">
                <a:solidFill>
                  <a:schemeClr val="dk1"/>
                </a:solidFill>
                <a:latin typeface="Lucida Console" panose="020B0609040504020204" pitchFamily="49" charset="0"/>
                <a:ea typeface="Roboto Mono"/>
                <a:cs typeface="Roboto Mono"/>
                <a:sym typeface="Roboto Mono"/>
              </a:rPr>
              <a:t>    </a:t>
            </a:r>
            <a:r>
              <a:rPr lang="en" sz="2000" dirty="0">
                <a:solidFill>
                  <a:srgbClr val="4A86E8"/>
                </a:solidFill>
                <a:latin typeface="Lucida Console" panose="020B0609040504020204" pitchFamily="49" charset="0"/>
                <a:ea typeface="Roboto Mono"/>
                <a:cs typeface="Roboto Mono"/>
                <a:sym typeface="Roboto Mono"/>
              </a:rPr>
              <a:t>leak</a:t>
            </a:r>
            <a:r>
              <a:rPr lang="en" sz="2000" dirty="0">
                <a:solidFill>
                  <a:srgbClr val="A3A3A3"/>
                </a:solidFill>
                <a:latin typeface="Lucida Console" panose="020B0609040504020204" pitchFamily="49" charset="0"/>
                <a:ea typeface="Roboto Mono"/>
                <a:cs typeface="Roboto Mono"/>
                <a:sym typeface="Roboto Mono"/>
              </a:rPr>
              <a:t>(</a:t>
            </a:r>
            <a:r>
              <a:rPr lang="en" sz="2000" dirty="0">
                <a:solidFill>
                  <a:schemeClr val="dk1"/>
                </a:solidFill>
                <a:latin typeface="Lucida Console" panose="020B0609040504020204" pitchFamily="49" charset="0"/>
                <a:ea typeface="Roboto Mono"/>
                <a:cs typeface="Roboto Mono"/>
                <a:sym typeface="Roboto Mono"/>
              </a:rPr>
              <a:t>value</a:t>
            </a:r>
            <a:r>
              <a:rPr lang="en" sz="2000" dirty="0">
                <a:solidFill>
                  <a:srgbClr val="A3A3A3"/>
                </a:solidFill>
                <a:latin typeface="Lucida Console" panose="020B0609040504020204" pitchFamily="49" charset="0"/>
                <a:ea typeface="Roboto Mono"/>
                <a:cs typeface="Roboto Mono"/>
                <a:sym typeface="Roboto Mono"/>
              </a:rPr>
              <a:t>)</a:t>
            </a:r>
            <a:endParaRPr sz="2000" dirty="0">
              <a:solidFill>
                <a:schemeClr val="dk1"/>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SzPts val="852"/>
              <a:buNone/>
            </a:pPr>
            <a:r>
              <a:rPr lang="en" sz="2000" dirty="0">
                <a:solidFill>
                  <a:srgbClr val="A3A3A3"/>
                </a:solidFill>
                <a:latin typeface="Lucida Console" panose="020B0609040504020204" pitchFamily="49" charset="0"/>
                <a:ea typeface="Roboto Mono"/>
                <a:cs typeface="Roboto Mono"/>
                <a:sym typeface="Roboto Mono"/>
              </a:rPr>
              <a:t>}</a:t>
            </a:r>
            <a:endParaRPr sz="2400" dirty="0">
              <a:solidFill>
                <a:schemeClr val="accent1"/>
              </a:solidFill>
              <a:latin typeface="Lucida Console" panose="020B0609040504020204" pitchFamily="49" charset="0"/>
              <a:ea typeface="Roboto Mono"/>
              <a:cs typeface="Roboto Mono"/>
              <a:sym typeface="Roboto Mono"/>
            </a:endParaRPr>
          </a:p>
        </p:txBody>
      </p:sp>
      <p:sp>
        <p:nvSpPr>
          <p:cNvPr id="615" name="Google Shape;615;p6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Selective SLH</a:t>
            </a:r>
            <a:endParaRPr/>
          </a:p>
        </p:txBody>
      </p:sp>
      <p:sp>
        <p:nvSpPr>
          <p:cNvPr id="616" name="Google Shape;616;p6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52</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64"/>
          <p:cNvSpPr txBox="1">
            <a:spLocks noGrp="1"/>
          </p:cNvSpPr>
          <p:nvPr>
            <p:ph type="body" idx="1"/>
          </p:nvPr>
        </p:nvSpPr>
        <p:spPr>
          <a:xfrm>
            <a:off x="311700" y="1017725"/>
            <a:ext cx="8316000" cy="3856075"/>
          </a:xfrm>
          <a:prstGeom prst="rect">
            <a:avLst/>
          </a:prstGeom>
        </p:spPr>
        <p:txBody>
          <a:bodyPr spcFirstLastPara="1" wrap="square" lIns="91425" tIns="91425" rIns="91425" bIns="91425" anchor="t" anchorCtr="0">
            <a:noAutofit/>
          </a:bodyPr>
          <a:lstStyle/>
          <a:p>
            <a:pPr marL="0" indent="0">
              <a:lnSpc>
                <a:spcPct val="150000"/>
              </a:lnSpc>
              <a:buSzPts val="852"/>
              <a:buNone/>
            </a:pPr>
            <a:r>
              <a:rPr lang="en-AU" sz="2000" dirty="0">
                <a:solidFill>
                  <a:schemeClr val="bg1"/>
                </a:solidFill>
                <a:latin typeface="Lucida Console" panose="020B0609040504020204" pitchFamily="49" charset="0"/>
                <a:ea typeface="Roboto Mono"/>
                <a:cs typeface="Roboto Mono"/>
                <a:sym typeface="Roboto Mono"/>
              </a:rPr>
              <a:t>secret</a:t>
            </a:r>
            <a:r>
              <a:rPr lang="en" sz="2000" dirty="0">
                <a:solidFill>
                  <a:schemeClr val="bg1"/>
                </a:solidFill>
                <a:latin typeface="Lucida Console" panose="020B0609040504020204" pitchFamily="49" charset="0"/>
                <a:ea typeface="Roboto Mono"/>
                <a:cs typeface="Roboto Mono"/>
                <a:sym typeface="Roboto Mono"/>
              </a:rPr>
              <a:t> array[]</a:t>
            </a:r>
          </a:p>
          <a:p>
            <a:pPr marL="0" lvl="0" indent="0" algn="l" rtl="0">
              <a:lnSpc>
                <a:spcPct val="150000"/>
              </a:lnSpc>
              <a:spcBef>
                <a:spcPts val="0"/>
              </a:spcBef>
              <a:spcAft>
                <a:spcPts val="0"/>
              </a:spcAft>
              <a:buSzPts val="852"/>
              <a:buNone/>
            </a:pPr>
            <a:r>
              <a:rPr lang="en" sz="2000" dirty="0">
                <a:solidFill>
                  <a:schemeClr val="dk1"/>
                </a:solidFill>
                <a:highlight>
                  <a:srgbClr val="D9EAD3"/>
                </a:highlight>
                <a:latin typeface="Lucida Console" panose="020B0609040504020204" pitchFamily="49" charset="0"/>
                <a:ea typeface="Roboto Mono"/>
                <a:cs typeface="Roboto Mono"/>
                <a:sym typeface="Roboto Mono"/>
              </a:rPr>
              <a:t>mask </a:t>
            </a:r>
            <a:r>
              <a:rPr lang="en" sz="2000" dirty="0">
                <a:solidFill>
                  <a:srgbClr val="A3A3A3"/>
                </a:solidFill>
                <a:highlight>
                  <a:srgbClr val="D9EAD3"/>
                </a:highlight>
                <a:latin typeface="Lucida Console" panose="020B0609040504020204" pitchFamily="49" charset="0"/>
                <a:ea typeface="Roboto Mono"/>
                <a:cs typeface="Roboto Mono"/>
                <a:sym typeface="Roboto Mono"/>
              </a:rPr>
              <a:t>=</a:t>
            </a:r>
            <a:r>
              <a:rPr lang="en" sz="2000" dirty="0">
                <a:solidFill>
                  <a:schemeClr val="dk1"/>
                </a:solidFill>
                <a:highlight>
                  <a:srgbClr val="D9EAD3"/>
                </a:highlight>
                <a:latin typeface="Lucida Console" panose="020B0609040504020204" pitchFamily="49" charset="0"/>
                <a:ea typeface="Roboto Mono"/>
                <a:cs typeface="Roboto Mono"/>
                <a:sym typeface="Roboto Mono"/>
              </a:rPr>
              <a:t> 0</a:t>
            </a:r>
            <a:br>
              <a:rPr lang="en" sz="2000" dirty="0">
                <a:solidFill>
                  <a:schemeClr val="accent1"/>
                </a:solidFill>
                <a:latin typeface="Lucida Console" panose="020B0609040504020204" pitchFamily="49" charset="0"/>
                <a:ea typeface="Roboto Mono"/>
                <a:cs typeface="Roboto Mono"/>
                <a:sym typeface="Roboto Mono"/>
              </a:rPr>
            </a:br>
            <a:r>
              <a:rPr lang="en" sz="2000" dirty="0">
                <a:solidFill>
                  <a:schemeClr val="accent1"/>
                </a:solidFill>
                <a:latin typeface="Lucida Console" panose="020B0609040504020204" pitchFamily="49" charset="0"/>
                <a:ea typeface="Roboto Mono"/>
                <a:cs typeface="Roboto Mono"/>
                <a:sym typeface="Roboto Mono"/>
              </a:rPr>
              <a:t>if</a:t>
            </a:r>
            <a:r>
              <a:rPr lang="en" sz="2000" dirty="0">
                <a:solidFill>
                  <a:schemeClr val="dk1"/>
                </a:solidFill>
                <a:latin typeface="Lucida Console" panose="020B0609040504020204" pitchFamily="49" charset="0"/>
                <a:ea typeface="Roboto Mono"/>
                <a:cs typeface="Roboto Mono"/>
                <a:sym typeface="Roboto Mono"/>
              </a:rPr>
              <a:t> </a:t>
            </a:r>
            <a:r>
              <a:rPr lang="en" sz="2000" dirty="0">
                <a:solidFill>
                  <a:srgbClr val="A3A3A3"/>
                </a:solidFill>
                <a:latin typeface="Lucida Console" panose="020B0609040504020204" pitchFamily="49" charset="0"/>
                <a:ea typeface="Roboto Mono"/>
                <a:cs typeface="Roboto Mono"/>
                <a:sym typeface="Roboto Mono"/>
              </a:rPr>
              <a:t>(</a:t>
            </a:r>
            <a:r>
              <a:rPr lang="en" sz="2000" dirty="0">
                <a:solidFill>
                  <a:schemeClr val="dk1"/>
                </a:solidFill>
                <a:latin typeface="Lucida Console" panose="020B0609040504020204" pitchFamily="49" charset="0"/>
                <a:ea typeface="Roboto Mono"/>
                <a:cs typeface="Roboto Mono"/>
                <a:sym typeface="Roboto Mono"/>
              </a:rPr>
              <a:t>index </a:t>
            </a:r>
            <a:r>
              <a:rPr lang="en" sz="2000" dirty="0">
                <a:solidFill>
                  <a:srgbClr val="A3A3A3"/>
                </a:solidFill>
                <a:latin typeface="Lucida Console" panose="020B0609040504020204" pitchFamily="49" charset="0"/>
                <a:ea typeface="Roboto Mono"/>
                <a:cs typeface="Roboto Mono"/>
                <a:sym typeface="Roboto Mono"/>
              </a:rPr>
              <a:t>&lt;</a:t>
            </a:r>
            <a:r>
              <a:rPr lang="en" sz="2000" dirty="0">
                <a:solidFill>
                  <a:schemeClr val="dk1"/>
                </a:solidFill>
                <a:latin typeface="Lucida Console" panose="020B0609040504020204" pitchFamily="49" charset="0"/>
                <a:ea typeface="Roboto Mono"/>
                <a:cs typeface="Roboto Mono"/>
                <a:sym typeface="Roboto Mono"/>
              </a:rPr>
              <a:t> array</a:t>
            </a:r>
            <a:r>
              <a:rPr lang="en" sz="2000" dirty="0">
                <a:solidFill>
                  <a:srgbClr val="A3A3A3"/>
                </a:solidFill>
                <a:latin typeface="Lucida Console" panose="020B0609040504020204" pitchFamily="49" charset="0"/>
                <a:ea typeface="Roboto Mono"/>
                <a:cs typeface="Roboto Mono"/>
                <a:sym typeface="Roboto Mono"/>
              </a:rPr>
              <a:t>.</a:t>
            </a:r>
            <a:r>
              <a:rPr lang="en" sz="2000" dirty="0">
                <a:solidFill>
                  <a:schemeClr val="dk1"/>
                </a:solidFill>
                <a:latin typeface="Lucida Console" panose="020B0609040504020204" pitchFamily="49" charset="0"/>
                <a:ea typeface="Roboto Mono"/>
                <a:cs typeface="Roboto Mono"/>
                <a:sym typeface="Roboto Mono"/>
              </a:rPr>
              <a:t>length</a:t>
            </a:r>
            <a:r>
              <a:rPr lang="en" sz="2000" dirty="0">
                <a:solidFill>
                  <a:srgbClr val="A3A3A3"/>
                </a:solidFill>
                <a:latin typeface="Lucida Console" panose="020B0609040504020204" pitchFamily="49" charset="0"/>
                <a:ea typeface="Roboto Mono"/>
                <a:cs typeface="Roboto Mono"/>
                <a:sym typeface="Roboto Mono"/>
              </a:rPr>
              <a:t>)</a:t>
            </a:r>
            <a:r>
              <a:rPr lang="en" sz="2000" dirty="0">
                <a:solidFill>
                  <a:schemeClr val="dk1"/>
                </a:solidFill>
                <a:latin typeface="Lucida Console" panose="020B0609040504020204" pitchFamily="49" charset="0"/>
                <a:ea typeface="Roboto Mono"/>
                <a:cs typeface="Roboto Mono"/>
                <a:sym typeface="Roboto Mono"/>
              </a:rPr>
              <a:t> </a:t>
            </a:r>
            <a:r>
              <a:rPr lang="en" sz="2000" dirty="0">
                <a:solidFill>
                  <a:srgbClr val="A3A3A3"/>
                </a:solidFill>
                <a:latin typeface="Lucida Console" panose="020B0609040504020204" pitchFamily="49" charset="0"/>
                <a:ea typeface="Roboto Mono"/>
                <a:cs typeface="Roboto Mono"/>
                <a:sym typeface="Roboto Mono"/>
              </a:rPr>
              <a:t>{</a:t>
            </a:r>
            <a:endParaRPr sz="2000" dirty="0">
              <a:solidFill>
                <a:srgbClr val="A3A3A3"/>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SzPts val="852"/>
              <a:buNone/>
            </a:pPr>
            <a:r>
              <a:rPr lang="en" sz="2000" dirty="0">
                <a:solidFill>
                  <a:schemeClr val="dk1"/>
                </a:solidFill>
                <a:highlight>
                  <a:srgbClr val="D9EAD3"/>
                </a:highlight>
                <a:latin typeface="Lucida Console" panose="020B0609040504020204" pitchFamily="49" charset="0"/>
                <a:ea typeface="Roboto Mono"/>
                <a:cs typeface="Roboto Mono"/>
                <a:sym typeface="Roboto Mono"/>
              </a:rPr>
              <a:t>    mask </a:t>
            </a:r>
            <a:r>
              <a:rPr lang="en" sz="2000" dirty="0">
                <a:solidFill>
                  <a:srgbClr val="A3A3A3"/>
                </a:solidFill>
                <a:highlight>
                  <a:srgbClr val="D9EAD3"/>
                </a:highlight>
                <a:latin typeface="Lucida Console" panose="020B0609040504020204" pitchFamily="49" charset="0"/>
                <a:ea typeface="Roboto Mono"/>
                <a:cs typeface="Roboto Mono"/>
                <a:sym typeface="Roboto Mono"/>
              </a:rPr>
              <a:t>=</a:t>
            </a:r>
            <a:r>
              <a:rPr lang="en" sz="2000" dirty="0">
                <a:solidFill>
                  <a:schemeClr val="dk1"/>
                </a:solidFill>
                <a:highlight>
                  <a:srgbClr val="D9EAD3"/>
                </a:highlight>
                <a:latin typeface="Lucida Console" panose="020B0609040504020204" pitchFamily="49" charset="0"/>
                <a:ea typeface="Roboto Mono"/>
                <a:cs typeface="Roboto Mono"/>
                <a:sym typeface="Roboto Mono"/>
              </a:rPr>
              <a:t> index </a:t>
            </a:r>
            <a:r>
              <a:rPr lang="en" sz="2000" dirty="0">
                <a:solidFill>
                  <a:srgbClr val="A3A3A3"/>
                </a:solidFill>
                <a:highlight>
                  <a:srgbClr val="D9EAD3"/>
                </a:highlight>
                <a:latin typeface="Lucida Console" panose="020B0609040504020204" pitchFamily="49" charset="0"/>
                <a:ea typeface="Roboto Mono"/>
                <a:cs typeface="Roboto Mono"/>
                <a:sym typeface="Roboto Mono"/>
              </a:rPr>
              <a:t>&lt;</a:t>
            </a:r>
            <a:r>
              <a:rPr lang="en" sz="2000" dirty="0">
                <a:solidFill>
                  <a:schemeClr val="dk1"/>
                </a:solidFill>
                <a:highlight>
                  <a:srgbClr val="D9EAD3"/>
                </a:highlight>
                <a:latin typeface="Lucida Console" panose="020B0609040504020204" pitchFamily="49" charset="0"/>
                <a:ea typeface="Roboto Mono"/>
                <a:cs typeface="Roboto Mono"/>
                <a:sym typeface="Roboto Mono"/>
              </a:rPr>
              <a:t> array</a:t>
            </a:r>
            <a:r>
              <a:rPr lang="en" sz="2000" dirty="0">
                <a:solidFill>
                  <a:srgbClr val="A3A3A3"/>
                </a:solidFill>
                <a:highlight>
                  <a:srgbClr val="D9EAD3"/>
                </a:highlight>
                <a:latin typeface="Lucida Console" panose="020B0609040504020204" pitchFamily="49" charset="0"/>
                <a:ea typeface="Roboto Mono"/>
                <a:cs typeface="Roboto Mono"/>
                <a:sym typeface="Roboto Mono"/>
              </a:rPr>
              <a:t>.</a:t>
            </a:r>
            <a:r>
              <a:rPr lang="en" sz="2000" dirty="0">
                <a:solidFill>
                  <a:schemeClr val="dk1"/>
                </a:solidFill>
                <a:highlight>
                  <a:srgbClr val="D9EAD3"/>
                </a:highlight>
                <a:latin typeface="Lucida Console" panose="020B0609040504020204" pitchFamily="49" charset="0"/>
                <a:ea typeface="Roboto Mono"/>
                <a:cs typeface="Roboto Mono"/>
                <a:sym typeface="Roboto Mono"/>
              </a:rPr>
              <a:t>length </a:t>
            </a:r>
            <a:r>
              <a:rPr lang="en" sz="2000" dirty="0">
                <a:solidFill>
                  <a:srgbClr val="A3A3A3"/>
                </a:solidFill>
                <a:highlight>
                  <a:srgbClr val="D9EAD3"/>
                </a:highlight>
                <a:latin typeface="Lucida Console" panose="020B0609040504020204" pitchFamily="49" charset="0"/>
                <a:ea typeface="Roboto Mono"/>
                <a:cs typeface="Roboto Mono"/>
                <a:sym typeface="Roboto Mono"/>
              </a:rPr>
              <a:t>?</a:t>
            </a:r>
            <a:r>
              <a:rPr lang="en" sz="2000" dirty="0">
                <a:solidFill>
                  <a:schemeClr val="dk1"/>
                </a:solidFill>
                <a:highlight>
                  <a:srgbClr val="D9EAD3"/>
                </a:highlight>
                <a:latin typeface="Lucida Console" panose="020B0609040504020204" pitchFamily="49" charset="0"/>
                <a:ea typeface="Roboto Mono"/>
                <a:cs typeface="Roboto Mono"/>
                <a:sym typeface="Roboto Mono"/>
              </a:rPr>
              <a:t> mask </a:t>
            </a:r>
            <a:r>
              <a:rPr lang="en" sz="2000" dirty="0">
                <a:solidFill>
                  <a:srgbClr val="A3A3A3"/>
                </a:solidFill>
                <a:highlight>
                  <a:srgbClr val="D9EAD3"/>
                </a:highlight>
                <a:latin typeface="Lucida Console" panose="020B0609040504020204" pitchFamily="49" charset="0"/>
                <a:ea typeface="Roboto Mono"/>
                <a:cs typeface="Roboto Mono"/>
                <a:sym typeface="Roboto Mono"/>
              </a:rPr>
              <a:t>:</a:t>
            </a:r>
            <a:r>
              <a:rPr lang="en" sz="2000" dirty="0">
                <a:solidFill>
                  <a:schemeClr val="dk1"/>
                </a:solidFill>
                <a:highlight>
                  <a:srgbClr val="D9EAD3"/>
                </a:highlight>
                <a:latin typeface="Lucida Console" panose="020B0609040504020204" pitchFamily="49" charset="0"/>
                <a:ea typeface="Roboto Mono"/>
                <a:cs typeface="Roboto Mono"/>
                <a:sym typeface="Roboto Mono"/>
              </a:rPr>
              <a:t> -1</a:t>
            </a:r>
            <a:endParaRPr sz="2000" dirty="0">
              <a:solidFill>
                <a:srgbClr val="A3A3A3"/>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SzPts val="852"/>
              <a:buNone/>
            </a:pPr>
            <a:r>
              <a:rPr lang="en" sz="2000" dirty="0">
                <a:solidFill>
                  <a:srgbClr val="A3A3A3"/>
                </a:solidFill>
                <a:latin typeface="Lucida Console" panose="020B0609040504020204" pitchFamily="49" charset="0"/>
                <a:ea typeface="Roboto Mono"/>
                <a:cs typeface="Roboto Mono"/>
                <a:sym typeface="Roboto Mono"/>
              </a:rPr>
              <a:t>    ...</a:t>
            </a:r>
            <a:endParaRPr sz="2000" dirty="0">
              <a:solidFill>
                <a:srgbClr val="A3A3A3"/>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SzPts val="852"/>
              <a:buNone/>
            </a:pPr>
            <a:r>
              <a:rPr lang="en" sz="2000" dirty="0">
                <a:solidFill>
                  <a:schemeClr val="dk1"/>
                </a:solidFill>
                <a:latin typeface="Lucida Console" panose="020B0609040504020204" pitchFamily="49" charset="0"/>
                <a:ea typeface="Roboto Mono"/>
                <a:cs typeface="Roboto Mono"/>
                <a:sym typeface="Roboto Mono"/>
              </a:rPr>
              <a:t>    </a:t>
            </a:r>
            <a:r>
              <a:rPr lang="en" sz="2000" dirty="0">
                <a:solidFill>
                  <a:srgbClr val="9900FF"/>
                </a:solidFill>
                <a:latin typeface="Lucida Console" panose="020B0609040504020204" pitchFamily="49" charset="0"/>
                <a:ea typeface="Roboto Mono"/>
                <a:cs typeface="Roboto Mono"/>
                <a:sym typeface="Roboto Mono"/>
              </a:rPr>
              <a:t>secret </a:t>
            </a:r>
            <a:r>
              <a:rPr lang="en" sz="2000" dirty="0">
                <a:solidFill>
                  <a:schemeClr val="dk1"/>
                </a:solidFill>
                <a:latin typeface="Lucida Console" panose="020B0609040504020204" pitchFamily="49" charset="0"/>
                <a:ea typeface="Roboto Mono"/>
                <a:cs typeface="Roboto Mono"/>
                <a:sym typeface="Roboto Mono"/>
              </a:rPr>
              <a:t>value </a:t>
            </a:r>
            <a:r>
              <a:rPr lang="en" sz="2000" dirty="0">
                <a:solidFill>
                  <a:srgbClr val="A3A3A3"/>
                </a:solidFill>
                <a:latin typeface="Lucida Console" panose="020B0609040504020204" pitchFamily="49" charset="0"/>
                <a:ea typeface="Roboto Mono"/>
                <a:cs typeface="Roboto Mono"/>
                <a:sym typeface="Roboto Mono"/>
              </a:rPr>
              <a:t>=</a:t>
            </a:r>
            <a:r>
              <a:rPr lang="en" sz="2000" dirty="0">
                <a:solidFill>
                  <a:schemeClr val="dk1"/>
                </a:solidFill>
                <a:latin typeface="Lucida Console" panose="020B0609040504020204" pitchFamily="49" charset="0"/>
                <a:ea typeface="Roboto Mono"/>
                <a:cs typeface="Roboto Mono"/>
                <a:sym typeface="Roboto Mono"/>
              </a:rPr>
              <a:t> array</a:t>
            </a:r>
            <a:r>
              <a:rPr lang="en" sz="2000" dirty="0">
                <a:solidFill>
                  <a:srgbClr val="A3A3A3"/>
                </a:solidFill>
                <a:latin typeface="Lucida Console" panose="020B0609040504020204" pitchFamily="49" charset="0"/>
                <a:ea typeface="Roboto Mono"/>
                <a:cs typeface="Roboto Mono"/>
                <a:sym typeface="Roboto Mono"/>
              </a:rPr>
              <a:t>[</a:t>
            </a:r>
            <a:r>
              <a:rPr lang="en" sz="2000" dirty="0">
                <a:solidFill>
                  <a:schemeClr val="dk1"/>
                </a:solidFill>
                <a:latin typeface="Lucida Console" panose="020B0609040504020204" pitchFamily="49" charset="0"/>
                <a:ea typeface="Roboto Mono"/>
                <a:cs typeface="Roboto Mono"/>
                <a:sym typeface="Roboto Mono"/>
              </a:rPr>
              <a:t>index</a:t>
            </a:r>
            <a:r>
              <a:rPr lang="en" sz="2000" dirty="0">
                <a:solidFill>
                  <a:srgbClr val="A3A3A3"/>
                </a:solidFill>
                <a:latin typeface="Lucida Console" panose="020B0609040504020204" pitchFamily="49" charset="0"/>
                <a:ea typeface="Roboto Mono"/>
                <a:cs typeface="Roboto Mono"/>
                <a:sym typeface="Roboto Mono"/>
              </a:rPr>
              <a:t>] </a:t>
            </a:r>
            <a:r>
              <a:rPr lang="en" sz="2000" dirty="0">
                <a:solidFill>
                  <a:srgbClr val="A3A3A3"/>
                </a:solidFill>
                <a:highlight>
                  <a:srgbClr val="D9EAD3"/>
                </a:highlight>
                <a:latin typeface="Lucida Console" panose="020B0609040504020204" pitchFamily="49" charset="0"/>
                <a:ea typeface="Roboto Mono"/>
                <a:cs typeface="Roboto Mono"/>
                <a:sym typeface="Roboto Mono"/>
              </a:rPr>
              <a:t>| </a:t>
            </a:r>
            <a:r>
              <a:rPr lang="en" sz="2000" dirty="0">
                <a:solidFill>
                  <a:schemeClr val="dk1"/>
                </a:solidFill>
                <a:highlight>
                  <a:srgbClr val="D9EAD3"/>
                </a:highlight>
                <a:latin typeface="Lucida Console" panose="020B0609040504020204" pitchFamily="49" charset="0"/>
                <a:ea typeface="Roboto Mono"/>
                <a:cs typeface="Roboto Mono"/>
                <a:sym typeface="Roboto Mono"/>
              </a:rPr>
              <a:t>mask</a:t>
            </a:r>
            <a:endParaRPr sz="2000" dirty="0">
              <a:solidFill>
                <a:srgbClr val="A3A3A3"/>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SzPts val="852"/>
              <a:buNone/>
            </a:pPr>
            <a:r>
              <a:rPr lang="en" sz="2000" dirty="0">
                <a:solidFill>
                  <a:srgbClr val="A3A3A3"/>
                </a:solidFill>
                <a:latin typeface="Lucida Console" panose="020B0609040504020204" pitchFamily="49" charset="0"/>
                <a:ea typeface="Roboto Mono"/>
                <a:cs typeface="Roboto Mono"/>
                <a:sym typeface="Roboto Mono"/>
              </a:rPr>
              <a:t>    ...</a:t>
            </a:r>
            <a:endParaRPr sz="2000" dirty="0">
              <a:solidFill>
                <a:srgbClr val="A3A3A3"/>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SzPts val="852"/>
              <a:buNone/>
            </a:pPr>
            <a:r>
              <a:rPr lang="en" sz="2000" dirty="0">
                <a:solidFill>
                  <a:schemeClr val="dk1"/>
                </a:solidFill>
                <a:latin typeface="Lucida Console" panose="020B0609040504020204" pitchFamily="49" charset="0"/>
                <a:ea typeface="Roboto Mono"/>
                <a:cs typeface="Roboto Mono"/>
                <a:sym typeface="Roboto Mono"/>
              </a:rPr>
              <a:t>    </a:t>
            </a:r>
            <a:r>
              <a:rPr lang="en" sz="2000" dirty="0">
                <a:solidFill>
                  <a:srgbClr val="4A86E8"/>
                </a:solidFill>
                <a:latin typeface="Lucida Console" panose="020B0609040504020204" pitchFamily="49" charset="0"/>
                <a:ea typeface="Roboto Mono"/>
                <a:cs typeface="Roboto Mono"/>
                <a:sym typeface="Roboto Mono"/>
              </a:rPr>
              <a:t>leak</a:t>
            </a:r>
            <a:r>
              <a:rPr lang="en" sz="2000" dirty="0">
                <a:solidFill>
                  <a:srgbClr val="A3A3A3"/>
                </a:solidFill>
                <a:latin typeface="Lucida Console" panose="020B0609040504020204" pitchFamily="49" charset="0"/>
                <a:ea typeface="Roboto Mono"/>
                <a:cs typeface="Roboto Mono"/>
                <a:sym typeface="Roboto Mono"/>
              </a:rPr>
              <a:t>(</a:t>
            </a:r>
            <a:r>
              <a:rPr lang="en" sz="2000" dirty="0">
                <a:solidFill>
                  <a:schemeClr val="dk1"/>
                </a:solidFill>
                <a:latin typeface="Lucida Console" panose="020B0609040504020204" pitchFamily="49" charset="0"/>
                <a:ea typeface="Roboto Mono"/>
                <a:cs typeface="Roboto Mono"/>
                <a:sym typeface="Roboto Mono"/>
              </a:rPr>
              <a:t>value</a:t>
            </a:r>
            <a:r>
              <a:rPr lang="en" sz="2000" dirty="0">
                <a:solidFill>
                  <a:srgbClr val="A3A3A3"/>
                </a:solidFill>
                <a:latin typeface="Lucida Console" panose="020B0609040504020204" pitchFamily="49" charset="0"/>
                <a:ea typeface="Roboto Mono"/>
                <a:cs typeface="Roboto Mono"/>
                <a:sym typeface="Roboto Mono"/>
              </a:rPr>
              <a:t>)</a:t>
            </a:r>
            <a:endParaRPr sz="2000" dirty="0">
              <a:solidFill>
                <a:schemeClr val="dk1"/>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SzPts val="852"/>
              <a:buNone/>
            </a:pPr>
            <a:r>
              <a:rPr lang="en" sz="2000" dirty="0">
                <a:solidFill>
                  <a:srgbClr val="A3A3A3"/>
                </a:solidFill>
                <a:latin typeface="Lucida Console" panose="020B0609040504020204" pitchFamily="49" charset="0"/>
                <a:ea typeface="Roboto Mono"/>
                <a:cs typeface="Roboto Mono"/>
                <a:sym typeface="Roboto Mono"/>
              </a:rPr>
              <a:t>}</a:t>
            </a:r>
            <a:endParaRPr sz="2000" dirty="0">
              <a:solidFill>
                <a:schemeClr val="dk1"/>
              </a:solidFill>
              <a:highlight>
                <a:srgbClr val="D9EAD3"/>
              </a:highlight>
              <a:latin typeface="Lucida Console" panose="020B0609040504020204" pitchFamily="49" charset="0"/>
              <a:ea typeface="Roboto Mono"/>
              <a:cs typeface="Roboto Mono"/>
              <a:sym typeface="Roboto Mono"/>
            </a:endParaRPr>
          </a:p>
        </p:txBody>
      </p:sp>
      <p:sp>
        <p:nvSpPr>
          <p:cNvPr id="622" name="Google Shape;622;p6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Selective SLH</a:t>
            </a:r>
            <a:endParaRPr/>
          </a:p>
        </p:txBody>
      </p:sp>
      <p:sp>
        <p:nvSpPr>
          <p:cNvPr id="623" name="Google Shape;623;p6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53</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65"/>
          <p:cNvSpPr txBox="1">
            <a:spLocks noGrp="1"/>
          </p:cNvSpPr>
          <p:nvPr>
            <p:ph type="body" idx="1"/>
          </p:nvPr>
        </p:nvSpPr>
        <p:spPr>
          <a:xfrm>
            <a:off x="311700" y="1017725"/>
            <a:ext cx="8316000" cy="3856075"/>
          </a:xfrm>
          <a:prstGeom prst="rect">
            <a:avLst/>
          </a:prstGeom>
        </p:spPr>
        <p:txBody>
          <a:bodyPr spcFirstLastPara="1" wrap="square" lIns="91425" tIns="91425" rIns="91425" bIns="91425" anchor="t" anchorCtr="0">
            <a:noAutofit/>
          </a:bodyPr>
          <a:lstStyle/>
          <a:p>
            <a:pPr marL="0" indent="0">
              <a:lnSpc>
                <a:spcPct val="150000"/>
              </a:lnSpc>
              <a:buClr>
                <a:schemeClr val="dk1"/>
              </a:buClr>
              <a:buSzPts val="852"/>
              <a:buNone/>
            </a:pPr>
            <a:r>
              <a:rPr lang="en-AU" sz="2000" dirty="0">
                <a:solidFill>
                  <a:schemeClr val="bg1"/>
                </a:solidFill>
                <a:latin typeface="Lucida Console" panose="020B0609040504020204" pitchFamily="49" charset="0"/>
                <a:ea typeface="Roboto Mono"/>
                <a:cs typeface="Roboto Mono"/>
                <a:sym typeface="Roboto Mono"/>
              </a:rPr>
              <a:t>secret</a:t>
            </a:r>
            <a:r>
              <a:rPr lang="en" sz="2000" dirty="0">
                <a:solidFill>
                  <a:schemeClr val="bg1"/>
                </a:solidFill>
                <a:latin typeface="Lucida Console" panose="020B0609040504020204" pitchFamily="49" charset="0"/>
                <a:ea typeface="Roboto Mono"/>
                <a:cs typeface="Roboto Mono"/>
                <a:sym typeface="Roboto Mono"/>
              </a:rPr>
              <a:t> array[]</a:t>
            </a:r>
          </a:p>
          <a:p>
            <a:pPr marL="0" lvl="0" indent="0" algn="l" rtl="0">
              <a:lnSpc>
                <a:spcPct val="150000"/>
              </a:lnSpc>
              <a:spcBef>
                <a:spcPts val="0"/>
              </a:spcBef>
              <a:spcAft>
                <a:spcPts val="0"/>
              </a:spcAft>
              <a:buClr>
                <a:schemeClr val="dk1"/>
              </a:buClr>
              <a:buSzPts val="852"/>
              <a:buFont typeface="Arial"/>
              <a:buNone/>
            </a:pPr>
            <a:r>
              <a:rPr lang="en" sz="2000" dirty="0">
                <a:solidFill>
                  <a:schemeClr val="dk1"/>
                </a:solidFill>
                <a:highlight>
                  <a:srgbClr val="D9EAD3"/>
                </a:highlight>
                <a:latin typeface="Lucida Console" panose="020B0609040504020204" pitchFamily="49" charset="0"/>
                <a:ea typeface="Roboto Mono"/>
                <a:cs typeface="Roboto Mono"/>
                <a:sym typeface="Roboto Mono"/>
              </a:rPr>
              <a:t>mask </a:t>
            </a:r>
            <a:r>
              <a:rPr lang="en" sz="2000" dirty="0">
                <a:solidFill>
                  <a:srgbClr val="A3A3A3"/>
                </a:solidFill>
                <a:highlight>
                  <a:srgbClr val="D9EAD3"/>
                </a:highlight>
                <a:latin typeface="Lucida Console" panose="020B0609040504020204" pitchFamily="49" charset="0"/>
                <a:ea typeface="Roboto Mono"/>
                <a:cs typeface="Roboto Mono"/>
                <a:sym typeface="Roboto Mono"/>
              </a:rPr>
              <a:t>=</a:t>
            </a:r>
            <a:r>
              <a:rPr lang="en" sz="2000" dirty="0">
                <a:solidFill>
                  <a:schemeClr val="dk1"/>
                </a:solidFill>
                <a:highlight>
                  <a:srgbClr val="D9EAD3"/>
                </a:highlight>
                <a:latin typeface="Lucida Console" panose="020B0609040504020204" pitchFamily="49" charset="0"/>
                <a:ea typeface="Roboto Mono"/>
                <a:cs typeface="Roboto Mono"/>
                <a:sym typeface="Roboto Mono"/>
              </a:rPr>
              <a:t> 0</a:t>
            </a:r>
            <a:br>
              <a:rPr lang="en" sz="2000" dirty="0">
                <a:solidFill>
                  <a:schemeClr val="accent1"/>
                </a:solidFill>
                <a:latin typeface="Lucida Console" panose="020B0609040504020204" pitchFamily="49" charset="0"/>
                <a:ea typeface="Roboto Mono"/>
                <a:cs typeface="Roboto Mono"/>
                <a:sym typeface="Roboto Mono"/>
              </a:rPr>
            </a:br>
            <a:r>
              <a:rPr lang="en" sz="2000" dirty="0">
                <a:solidFill>
                  <a:schemeClr val="accent1"/>
                </a:solidFill>
                <a:latin typeface="Lucida Console" panose="020B0609040504020204" pitchFamily="49" charset="0"/>
                <a:ea typeface="Roboto Mono"/>
                <a:cs typeface="Roboto Mono"/>
                <a:sym typeface="Roboto Mono"/>
              </a:rPr>
              <a:t>if</a:t>
            </a:r>
            <a:r>
              <a:rPr lang="en" sz="2000" dirty="0">
                <a:solidFill>
                  <a:schemeClr val="dk1"/>
                </a:solidFill>
                <a:latin typeface="Lucida Console" panose="020B0609040504020204" pitchFamily="49" charset="0"/>
                <a:ea typeface="Roboto Mono"/>
                <a:cs typeface="Roboto Mono"/>
                <a:sym typeface="Roboto Mono"/>
              </a:rPr>
              <a:t> </a:t>
            </a:r>
            <a:r>
              <a:rPr lang="en" sz="2000" dirty="0">
                <a:solidFill>
                  <a:srgbClr val="A3A3A3"/>
                </a:solidFill>
                <a:latin typeface="Lucida Console" panose="020B0609040504020204" pitchFamily="49" charset="0"/>
                <a:ea typeface="Roboto Mono"/>
                <a:cs typeface="Roboto Mono"/>
                <a:sym typeface="Roboto Mono"/>
              </a:rPr>
              <a:t>(</a:t>
            </a:r>
            <a:r>
              <a:rPr lang="en" sz="2000" dirty="0">
                <a:solidFill>
                  <a:schemeClr val="dk1"/>
                </a:solidFill>
                <a:latin typeface="Lucida Console" panose="020B0609040504020204" pitchFamily="49" charset="0"/>
                <a:ea typeface="Roboto Mono"/>
                <a:cs typeface="Roboto Mono"/>
                <a:sym typeface="Roboto Mono"/>
              </a:rPr>
              <a:t>index </a:t>
            </a:r>
            <a:r>
              <a:rPr lang="en" sz="2000" dirty="0">
                <a:solidFill>
                  <a:srgbClr val="A3A3A3"/>
                </a:solidFill>
                <a:latin typeface="Lucida Console" panose="020B0609040504020204" pitchFamily="49" charset="0"/>
                <a:ea typeface="Roboto Mono"/>
                <a:cs typeface="Roboto Mono"/>
                <a:sym typeface="Roboto Mono"/>
              </a:rPr>
              <a:t>&lt;</a:t>
            </a:r>
            <a:r>
              <a:rPr lang="en" sz="2000" dirty="0">
                <a:solidFill>
                  <a:schemeClr val="dk1"/>
                </a:solidFill>
                <a:latin typeface="Lucida Console" panose="020B0609040504020204" pitchFamily="49" charset="0"/>
                <a:ea typeface="Roboto Mono"/>
                <a:cs typeface="Roboto Mono"/>
                <a:sym typeface="Roboto Mono"/>
              </a:rPr>
              <a:t> array</a:t>
            </a:r>
            <a:r>
              <a:rPr lang="en" sz="2000" dirty="0">
                <a:solidFill>
                  <a:srgbClr val="A3A3A3"/>
                </a:solidFill>
                <a:latin typeface="Lucida Console" panose="020B0609040504020204" pitchFamily="49" charset="0"/>
                <a:ea typeface="Roboto Mono"/>
                <a:cs typeface="Roboto Mono"/>
                <a:sym typeface="Roboto Mono"/>
              </a:rPr>
              <a:t>.</a:t>
            </a:r>
            <a:r>
              <a:rPr lang="en" sz="2000" dirty="0">
                <a:solidFill>
                  <a:schemeClr val="dk1"/>
                </a:solidFill>
                <a:latin typeface="Lucida Console" panose="020B0609040504020204" pitchFamily="49" charset="0"/>
                <a:ea typeface="Roboto Mono"/>
                <a:cs typeface="Roboto Mono"/>
                <a:sym typeface="Roboto Mono"/>
              </a:rPr>
              <a:t>length</a:t>
            </a:r>
            <a:r>
              <a:rPr lang="en" sz="2000" dirty="0">
                <a:solidFill>
                  <a:srgbClr val="A3A3A3"/>
                </a:solidFill>
                <a:latin typeface="Lucida Console" panose="020B0609040504020204" pitchFamily="49" charset="0"/>
                <a:ea typeface="Roboto Mono"/>
                <a:cs typeface="Roboto Mono"/>
                <a:sym typeface="Roboto Mono"/>
              </a:rPr>
              <a:t>)</a:t>
            </a:r>
            <a:r>
              <a:rPr lang="en" sz="2000" dirty="0">
                <a:solidFill>
                  <a:schemeClr val="dk1"/>
                </a:solidFill>
                <a:latin typeface="Lucida Console" panose="020B0609040504020204" pitchFamily="49" charset="0"/>
                <a:ea typeface="Roboto Mono"/>
                <a:cs typeface="Roboto Mono"/>
                <a:sym typeface="Roboto Mono"/>
              </a:rPr>
              <a:t> </a:t>
            </a:r>
            <a:r>
              <a:rPr lang="en" sz="2000" dirty="0">
                <a:solidFill>
                  <a:srgbClr val="A3A3A3"/>
                </a:solidFill>
                <a:latin typeface="Lucida Console" panose="020B0609040504020204" pitchFamily="49" charset="0"/>
                <a:ea typeface="Roboto Mono"/>
                <a:cs typeface="Roboto Mono"/>
                <a:sym typeface="Roboto Mono"/>
              </a:rPr>
              <a:t>{</a:t>
            </a:r>
            <a:endParaRPr sz="2000" dirty="0">
              <a:solidFill>
                <a:srgbClr val="A3A3A3"/>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Clr>
                <a:schemeClr val="dk1"/>
              </a:buClr>
              <a:buSzPts val="852"/>
              <a:buFont typeface="Arial"/>
              <a:buNone/>
            </a:pPr>
            <a:r>
              <a:rPr lang="en" sz="2000" dirty="0">
                <a:solidFill>
                  <a:schemeClr val="dk1"/>
                </a:solidFill>
                <a:highlight>
                  <a:srgbClr val="D9EAD3"/>
                </a:highlight>
                <a:latin typeface="Lucida Console" panose="020B0609040504020204" pitchFamily="49" charset="0"/>
                <a:ea typeface="Roboto Mono"/>
                <a:cs typeface="Roboto Mono"/>
                <a:sym typeface="Roboto Mono"/>
              </a:rPr>
              <a:t>    mask </a:t>
            </a:r>
            <a:r>
              <a:rPr lang="en" sz="2000" dirty="0">
                <a:solidFill>
                  <a:srgbClr val="A3A3A3"/>
                </a:solidFill>
                <a:highlight>
                  <a:srgbClr val="D9EAD3"/>
                </a:highlight>
                <a:latin typeface="Lucida Console" panose="020B0609040504020204" pitchFamily="49" charset="0"/>
                <a:ea typeface="Roboto Mono"/>
                <a:cs typeface="Roboto Mono"/>
                <a:sym typeface="Roboto Mono"/>
              </a:rPr>
              <a:t>=</a:t>
            </a:r>
            <a:r>
              <a:rPr lang="en" sz="2000" dirty="0">
                <a:solidFill>
                  <a:schemeClr val="dk1"/>
                </a:solidFill>
                <a:highlight>
                  <a:srgbClr val="D9EAD3"/>
                </a:highlight>
                <a:latin typeface="Lucida Console" panose="020B0609040504020204" pitchFamily="49" charset="0"/>
                <a:ea typeface="Roboto Mono"/>
                <a:cs typeface="Roboto Mono"/>
                <a:sym typeface="Roboto Mono"/>
              </a:rPr>
              <a:t> index </a:t>
            </a:r>
            <a:r>
              <a:rPr lang="en" sz="2000" dirty="0">
                <a:solidFill>
                  <a:srgbClr val="A3A3A3"/>
                </a:solidFill>
                <a:highlight>
                  <a:srgbClr val="D9EAD3"/>
                </a:highlight>
                <a:latin typeface="Lucida Console" panose="020B0609040504020204" pitchFamily="49" charset="0"/>
                <a:ea typeface="Roboto Mono"/>
                <a:cs typeface="Roboto Mono"/>
                <a:sym typeface="Roboto Mono"/>
              </a:rPr>
              <a:t>&lt;</a:t>
            </a:r>
            <a:r>
              <a:rPr lang="en" sz="2000" dirty="0">
                <a:solidFill>
                  <a:schemeClr val="dk1"/>
                </a:solidFill>
                <a:highlight>
                  <a:srgbClr val="D9EAD3"/>
                </a:highlight>
                <a:latin typeface="Lucida Console" panose="020B0609040504020204" pitchFamily="49" charset="0"/>
                <a:ea typeface="Roboto Mono"/>
                <a:cs typeface="Roboto Mono"/>
                <a:sym typeface="Roboto Mono"/>
              </a:rPr>
              <a:t> array</a:t>
            </a:r>
            <a:r>
              <a:rPr lang="en" sz="2000" dirty="0">
                <a:solidFill>
                  <a:srgbClr val="A3A3A3"/>
                </a:solidFill>
                <a:highlight>
                  <a:srgbClr val="D9EAD3"/>
                </a:highlight>
                <a:latin typeface="Lucida Console" panose="020B0609040504020204" pitchFamily="49" charset="0"/>
                <a:ea typeface="Roboto Mono"/>
                <a:cs typeface="Roboto Mono"/>
                <a:sym typeface="Roboto Mono"/>
              </a:rPr>
              <a:t>.</a:t>
            </a:r>
            <a:r>
              <a:rPr lang="en" sz="2000" dirty="0">
                <a:solidFill>
                  <a:schemeClr val="dk1"/>
                </a:solidFill>
                <a:highlight>
                  <a:srgbClr val="D9EAD3"/>
                </a:highlight>
                <a:latin typeface="Lucida Console" panose="020B0609040504020204" pitchFamily="49" charset="0"/>
                <a:ea typeface="Roboto Mono"/>
                <a:cs typeface="Roboto Mono"/>
                <a:sym typeface="Roboto Mono"/>
              </a:rPr>
              <a:t>length </a:t>
            </a:r>
            <a:r>
              <a:rPr lang="en" sz="2000" dirty="0">
                <a:solidFill>
                  <a:srgbClr val="A3A3A3"/>
                </a:solidFill>
                <a:highlight>
                  <a:srgbClr val="D9EAD3"/>
                </a:highlight>
                <a:latin typeface="Lucida Console" panose="020B0609040504020204" pitchFamily="49" charset="0"/>
                <a:ea typeface="Roboto Mono"/>
                <a:cs typeface="Roboto Mono"/>
                <a:sym typeface="Roboto Mono"/>
              </a:rPr>
              <a:t>?</a:t>
            </a:r>
            <a:r>
              <a:rPr lang="en" sz="2000" dirty="0">
                <a:solidFill>
                  <a:schemeClr val="dk1"/>
                </a:solidFill>
                <a:highlight>
                  <a:srgbClr val="D9EAD3"/>
                </a:highlight>
                <a:latin typeface="Lucida Console" panose="020B0609040504020204" pitchFamily="49" charset="0"/>
                <a:ea typeface="Roboto Mono"/>
                <a:cs typeface="Roboto Mono"/>
                <a:sym typeface="Roboto Mono"/>
              </a:rPr>
              <a:t> mask </a:t>
            </a:r>
            <a:r>
              <a:rPr lang="en" sz="2000" dirty="0">
                <a:solidFill>
                  <a:srgbClr val="A3A3A3"/>
                </a:solidFill>
                <a:highlight>
                  <a:srgbClr val="D9EAD3"/>
                </a:highlight>
                <a:latin typeface="Lucida Console" panose="020B0609040504020204" pitchFamily="49" charset="0"/>
                <a:ea typeface="Roboto Mono"/>
                <a:cs typeface="Roboto Mono"/>
                <a:sym typeface="Roboto Mono"/>
              </a:rPr>
              <a:t>:</a:t>
            </a:r>
            <a:r>
              <a:rPr lang="en" sz="2000" dirty="0">
                <a:solidFill>
                  <a:schemeClr val="dk1"/>
                </a:solidFill>
                <a:highlight>
                  <a:srgbClr val="D9EAD3"/>
                </a:highlight>
                <a:latin typeface="Lucida Console" panose="020B0609040504020204" pitchFamily="49" charset="0"/>
                <a:ea typeface="Roboto Mono"/>
                <a:cs typeface="Roboto Mono"/>
                <a:sym typeface="Roboto Mono"/>
              </a:rPr>
              <a:t> -1</a:t>
            </a:r>
            <a:endParaRPr sz="2000" dirty="0">
              <a:solidFill>
                <a:srgbClr val="A3A3A3"/>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Clr>
                <a:schemeClr val="dk1"/>
              </a:buClr>
              <a:buSzPts val="852"/>
              <a:buFont typeface="Arial"/>
              <a:buNone/>
            </a:pPr>
            <a:r>
              <a:rPr lang="en" sz="2000" dirty="0">
                <a:solidFill>
                  <a:srgbClr val="A3A3A3"/>
                </a:solidFill>
                <a:latin typeface="Lucida Console" panose="020B0609040504020204" pitchFamily="49" charset="0"/>
                <a:ea typeface="Roboto Mono"/>
                <a:cs typeface="Roboto Mono"/>
                <a:sym typeface="Roboto Mono"/>
              </a:rPr>
              <a:t>    ...</a:t>
            </a:r>
            <a:endParaRPr sz="2000" dirty="0">
              <a:solidFill>
                <a:srgbClr val="A3A3A3"/>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Clr>
                <a:schemeClr val="dk1"/>
              </a:buClr>
              <a:buSzPts val="852"/>
              <a:buFont typeface="Arial"/>
              <a:buNone/>
            </a:pPr>
            <a:r>
              <a:rPr lang="en" sz="2000" dirty="0">
                <a:solidFill>
                  <a:schemeClr val="dk1"/>
                </a:solidFill>
                <a:latin typeface="Lucida Console" panose="020B0609040504020204" pitchFamily="49" charset="0"/>
                <a:ea typeface="Roboto Mono"/>
                <a:cs typeface="Roboto Mono"/>
                <a:sym typeface="Roboto Mono"/>
              </a:rPr>
              <a:t>    </a:t>
            </a:r>
            <a:r>
              <a:rPr lang="en" sz="2000" dirty="0">
                <a:solidFill>
                  <a:srgbClr val="9900FF"/>
                </a:solidFill>
                <a:latin typeface="Lucida Console" panose="020B0609040504020204" pitchFamily="49" charset="0"/>
                <a:ea typeface="Roboto Mono"/>
                <a:cs typeface="Roboto Mono"/>
                <a:sym typeface="Roboto Mono"/>
              </a:rPr>
              <a:t>secret </a:t>
            </a:r>
            <a:r>
              <a:rPr lang="en" sz="2000" dirty="0">
                <a:solidFill>
                  <a:schemeClr val="dk1"/>
                </a:solidFill>
                <a:latin typeface="Lucida Console" panose="020B0609040504020204" pitchFamily="49" charset="0"/>
                <a:ea typeface="Roboto Mono"/>
                <a:cs typeface="Roboto Mono"/>
                <a:sym typeface="Roboto Mono"/>
              </a:rPr>
              <a:t>value </a:t>
            </a:r>
            <a:r>
              <a:rPr lang="en" sz="2000" dirty="0">
                <a:solidFill>
                  <a:srgbClr val="A3A3A3"/>
                </a:solidFill>
                <a:latin typeface="Lucida Console" panose="020B0609040504020204" pitchFamily="49" charset="0"/>
                <a:ea typeface="Roboto Mono"/>
                <a:cs typeface="Roboto Mono"/>
                <a:sym typeface="Roboto Mono"/>
              </a:rPr>
              <a:t>=</a:t>
            </a:r>
            <a:r>
              <a:rPr lang="en" sz="2000" dirty="0">
                <a:solidFill>
                  <a:schemeClr val="dk1"/>
                </a:solidFill>
                <a:latin typeface="Lucida Console" panose="020B0609040504020204" pitchFamily="49" charset="0"/>
                <a:ea typeface="Roboto Mono"/>
                <a:cs typeface="Roboto Mono"/>
                <a:sym typeface="Roboto Mono"/>
              </a:rPr>
              <a:t> array</a:t>
            </a:r>
            <a:r>
              <a:rPr lang="en" sz="2000" dirty="0">
                <a:solidFill>
                  <a:srgbClr val="A3A3A3"/>
                </a:solidFill>
                <a:latin typeface="Lucida Console" panose="020B0609040504020204" pitchFamily="49" charset="0"/>
                <a:ea typeface="Roboto Mono"/>
                <a:cs typeface="Roboto Mono"/>
                <a:sym typeface="Roboto Mono"/>
              </a:rPr>
              <a:t>[</a:t>
            </a:r>
            <a:r>
              <a:rPr lang="en" sz="2000" dirty="0">
                <a:solidFill>
                  <a:schemeClr val="dk1"/>
                </a:solidFill>
                <a:latin typeface="Lucida Console" panose="020B0609040504020204" pitchFamily="49" charset="0"/>
                <a:ea typeface="Roboto Mono"/>
                <a:cs typeface="Roboto Mono"/>
                <a:sym typeface="Roboto Mono"/>
              </a:rPr>
              <a:t>index</a:t>
            </a:r>
            <a:r>
              <a:rPr lang="en" sz="2000" dirty="0">
                <a:solidFill>
                  <a:srgbClr val="A3A3A3"/>
                </a:solidFill>
                <a:latin typeface="Lucida Console" panose="020B0609040504020204" pitchFamily="49" charset="0"/>
                <a:ea typeface="Roboto Mono"/>
                <a:cs typeface="Roboto Mono"/>
                <a:sym typeface="Roboto Mono"/>
              </a:rPr>
              <a:t>] </a:t>
            </a:r>
            <a:r>
              <a:rPr lang="en" sz="2000" dirty="0">
                <a:solidFill>
                  <a:srgbClr val="A3A3A3"/>
                </a:solidFill>
                <a:highlight>
                  <a:srgbClr val="D9EAD3"/>
                </a:highlight>
                <a:latin typeface="Lucida Console" panose="020B0609040504020204" pitchFamily="49" charset="0"/>
                <a:ea typeface="Roboto Mono"/>
                <a:cs typeface="Roboto Mono"/>
                <a:sym typeface="Roboto Mono"/>
              </a:rPr>
              <a:t>| </a:t>
            </a:r>
            <a:r>
              <a:rPr lang="en" sz="2000" dirty="0">
                <a:solidFill>
                  <a:schemeClr val="dk1"/>
                </a:solidFill>
                <a:highlight>
                  <a:srgbClr val="D9EAD3"/>
                </a:highlight>
                <a:latin typeface="Lucida Console" panose="020B0609040504020204" pitchFamily="49" charset="0"/>
                <a:ea typeface="Roboto Mono"/>
                <a:cs typeface="Roboto Mono"/>
                <a:sym typeface="Roboto Mono"/>
              </a:rPr>
              <a:t>mask</a:t>
            </a:r>
            <a:endParaRPr sz="2000" dirty="0">
              <a:solidFill>
                <a:srgbClr val="A3A3A3"/>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Clr>
                <a:schemeClr val="dk1"/>
              </a:buClr>
              <a:buSzPts val="852"/>
              <a:buFont typeface="Arial"/>
              <a:buNone/>
            </a:pPr>
            <a:r>
              <a:rPr lang="en" sz="2000" dirty="0">
                <a:solidFill>
                  <a:srgbClr val="A3A3A3"/>
                </a:solidFill>
                <a:latin typeface="Lucida Console" panose="020B0609040504020204" pitchFamily="49" charset="0"/>
                <a:ea typeface="Roboto Mono"/>
                <a:cs typeface="Roboto Mono"/>
                <a:sym typeface="Roboto Mono"/>
              </a:rPr>
              <a:t>    ...</a:t>
            </a:r>
            <a:endParaRPr sz="2000" dirty="0">
              <a:solidFill>
                <a:srgbClr val="A3A3A3"/>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Clr>
                <a:schemeClr val="dk1"/>
              </a:buClr>
              <a:buSzPts val="852"/>
              <a:buFont typeface="Arial"/>
              <a:buNone/>
            </a:pPr>
            <a:r>
              <a:rPr lang="en" sz="2000" dirty="0">
                <a:solidFill>
                  <a:schemeClr val="dk1"/>
                </a:solidFill>
                <a:latin typeface="Lucida Console" panose="020B0609040504020204" pitchFamily="49" charset="0"/>
                <a:ea typeface="Roboto Mono"/>
                <a:cs typeface="Roboto Mono"/>
                <a:sym typeface="Roboto Mono"/>
              </a:rPr>
              <a:t>    </a:t>
            </a:r>
            <a:r>
              <a:rPr lang="en" sz="2000" strike="sngStrike" dirty="0">
                <a:solidFill>
                  <a:srgbClr val="4A86E8"/>
                </a:solidFill>
                <a:latin typeface="Lucida Console" panose="020B0609040504020204" pitchFamily="49" charset="0"/>
                <a:ea typeface="Roboto Mono"/>
                <a:cs typeface="Roboto Mono"/>
                <a:sym typeface="Roboto Mono"/>
              </a:rPr>
              <a:t>leak</a:t>
            </a:r>
            <a:r>
              <a:rPr lang="en" sz="2000" strike="sngStrike" dirty="0">
                <a:solidFill>
                  <a:srgbClr val="A3A3A3"/>
                </a:solidFill>
                <a:latin typeface="Lucida Console" panose="020B0609040504020204" pitchFamily="49" charset="0"/>
                <a:ea typeface="Roboto Mono"/>
                <a:cs typeface="Roboto Mono"/>
                <a:sym typeface="Roboto Mono"/>
              </a:rPr>
              <a:t>(</a:t>
            </a:r>
            <a:r>
              <a:rPr lang="en" sz="2000" strike="sngStrike" dirty="0">
                <a:solidFill>
                  <a:schemeClr val="dk1"/>
                </a:solidFill>
                <a:latin typeface="Lucida Console" panose="020B0609040504020204" pitchFamily="49" charset="0"/>
                <a:ea typeface="Roboto Mono"/>
                <a:cs typeface="Roboto Mono"/>
                <a:sym typeface="Roboto Mono"/>
              </a:rPr>
              <a:t>value</a:t>
            </a:r>
            <a:r>
              <a:rPr lang="en" sz="2000" strike="sngStrike" dirty="0">
                <a:solidFill>
                  <a:srgbClr val="A3A3A3"/>
                </a:solidFill>
                <a:latin typeface="Lucida Console" panose="020B0609040504020204" pitchFamily="49" charset="0"/>
                <a:ea typeface="Roboto Mono"/>
                <a:cs typeface="Roboto Mono"/>
                <a:sym typeface="Roboto Mono"/>
              </a:rPr>
              <a:t>)</a:t>
            </a:r>
            <a:endParaRPr sz="2000" strike="sngStrike" dirty="0">
              <a:solidFill>
                <a:schemeClr val="dk1"/>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SzPts val="852"/>
              <a:buNone/>
            </a:pPr>
            <a:r>
              <a:rPr lang="en" sz="2000" dirty="0">
                <a:solidFill>
                  <a:srgbClr val="A3A3A3"/>
                </a:solidFill>
                <a:latin typeface="Lucida Console" panose="020B0609040504020204" pitchFamily="49" charset="0"/>
                <a:ea typeface="Roboto Mono"/>
                <a:cs typeface="Roboto Mono"/>
                <a:sym typeface="Roboto Mono"/>
              </a:rPr>
              <a:t>}</a:t>
            </a:r>
            <a:endParaRPr sz="2000" dirty="0">
              <a:solidFill>
                <a:schemeClr val="dk1"/>
              </a:solidFill>
              <a:highlight>
                <a:srgbClr val="D9EAD3"/>
              </a:highlight>
              <a:latin typeface="Lucida Console" panose="020B0609040504020204" pitchFamily="49" charset="0"/>
              <a:ea typeface="Roboto Mono"/>
              <a:cs typeface="Roboto Mono"/>
              <a:sym typeface="Roboto Mono"/>
            </a:endParaRPr>
          </a:p>
        </p:txBody>
      </p:sp>
      <p:sp>
        <p:nvSpPr>
          <p:cNvPr id="629" name="Google Shape;629;p6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Selective SLH</a:t>
            </a:r>
            <a:endParaRPr/>
          </a:p>
        </p:txBody>
      </p:sp>
      <p:sp>
        <p:nvSpPr>
          <p:cNvPr id="630" name="Google Shape;630;p6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54</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66"/>
          <p:cNvSpPr txBox="1">
            <a:spLocks noGrp="1"/>
          </p:cNvSpPr>
          <p:nvPr>
            <p:ph type="body" idx="1"/>
          </p:nvPr>
        </p:nvSpPr>
        <p:spPr>
          <a:xfrm>
            <a:off x="311700" y="1017725"/>
            <a:ext cx="8316000" cy="3856075"/>
          </a:xfrm>
          <a:prstGeom prst="rect">
            <a:avLst/>
          </a:prstGeom>
        </p:spPr>
        <p:txBody>
          <a:bodyPr spcFirstLastPara="1" wrap="square" lIns="91425" tIns="91425" rIns="91425" bIns="91425" anchor="t" anchorCtr="0">
            <a:noAutofit/>
          </a:bodyPr>
          <a:lstStyle/>
          <a:p>
            <a:pPr marL="0" indent="0">
              <a:lnSpc>
                <a:spcPct val="150000"/>
              </a:lnSpc>
              <a:buClr>
                <a:schemeClr val="dk1"/>
              </a:buClr>
              <a:buSzPts val="852"/>
              <a:buNone/>
            </a:pPr>
            <a:r>
              <a:rPr lang="en-AU" sz="2000" dirty="0">
                <a:solidFill>
                  <a:schemeClr val="bg1"/>
                </a:solidFill>
                <a:latin typeface="Lucida Console" panose="020B0609040504020204" pitchFamily="49" charset="0"/>
                <a:ea typeface="Roboto Mono"/>
                <a:cs typeface="Roboto Mono"/>
                <a:sym typeface="Roboto Mono"/>
              </a:rPr>
              <a:t>secret</a:t>
            </a:r>
            <a:r>
              <a:rPr lang="en" sz="2000" dirty="0">
                <a:solidFill>
                  <a:schemeClr val="bg1"/>
                </a:solidFill>
                <a:latin typeface="Lucida Console" panose="020B0609040504020204" pitchFamily="49" charset="0"/>
                <a:ea typeface="Roboto Mono"/>
                <a:cs typeface="Roboto Mono"/>
                <a:sym typeface="Roboto Mono"/>
              </a:rPr>
              <a:t> array[]</a:t>
            </a:r>
          </a:p>
          <a:p>
            <a:pPr marL="0" lvl="0" indent="0" algn="l" rtl="0">
              <a:lnSpc>
                <a:spcPct val="150000"/>
              </a:lnSpc>
              <a:spcBef>
                <a:spcPts val="0"/>
              </a:spcBef>
              <a:spcAft>
                <a:spcPts val="0"/>
              </a:spcAft>
              <a:buClr>
                <a:schemeClr val="dk1"/>
              </a:buClr>
              <a:buSzPts val="852"/>
              <a:buFont typeface="Arial"/>
              <a:buNone/>
            </a:pPr>
            <a:r>
              <a:rPr lang="en" sz="2000" dirty="0">
                <a:solidFill>
                  <a:schemeClr val="dk1"/>
                </a:solidFill>
                <a:highlight>
                  <a:srgbClr val="D9EAD3"/>
                </a:highlight>
                <a:latin typeface="Lucida Console" panose="020B0609040504020204" pitchFamily="49" charset="0"/>
                <a:ea typeface="Roboto Mono"/>
                <a:cs typeface="Roboto Mono"/>
                <a:sym typeface="Roboto Mono"/>
              </a:rPr>
              <a:t>mask </a:t>
            </a:r>
            <a:r>
              <a:rPr lang="en" sz="2000" dirty="0">
                <a:solidFill>
                  <a:srgbClr val="A3A3A3"/>
                </a:solidFill>
                <a:highlight>
                  <a:srgbClr val="D9EAD3"/>
                </a:highlight>
                <a:latin typeface="Lucida Console" panose="020B0609040504020204" pitchFamily="49" charset="0"/>
                <a:ea typeface="Roboto Mono"/>
                <a:cs typeface="Roboto Mono"/>
                <a:sym typeface="Roboto Mono"/>
              </a:rPr>
              <a:t>=</a:t>
            </a:r>
            <a:r>
              <a:rPr lang="en" sz="2000" dirty="0">
                <a:solidFill>
                  <a:schemeClr val="dk1"/>
                </a:solidFill>
                <a:highlight>
                  <a:srgbClr val="D9EAD3"/>
                </a:highlight>
                <a:latin typeface="Lucida Console" panose="020B0609040504020204" pitchFamily="49" charset="0"/>
                <a:ea typeface="Roboto Mono"/>
                <a:cs typeface="Roboto Mono"/>
                <a:sym typeface="Roboto Mono"/>
              </a:rPr>
              <a:t> 0</a:t>
            </a:r>
            <a:br>
              <a:rPr lang="en" sz="2000" dirty="0">
                <a:solidFill>
                  <a:schemeClr val="accent1"/>
                </a:solidFill>
                <a:latin typeface="Lucida Console" panose="020B0609040504020204" pitchFamily="49" charset="0"/>
                <a:ea typeface="Roboto Mono"/>
                <a:cs typeface="Roboto Mono"/>
                <a:sym typeface="Roboto Mono"/>
              </a:rPr>
            </a:br>
            <a:r>
              <a:rPr lang="en" sz="2000" dirty="0">
                <a:solidFill>
                  <a:schemeClr val="accent1"/>
                </a:solidFill>
                <a:latin typeface="Lucida Console" panose="020B0609040504020204" pitchFamily="49" charset="0"/>
                <a:ea typeface="Roboto Mono"/>
                <a:cs typeface="Roboto Mono"/>
                <a:sym typeface="Roboto Mono"/>
              </a:rPr>
              <a:t>if</a:t>
            </a:r>
            <a:r>
              <a:rPr lang="en" sz="2000" dirty="0">
                <a:solidFill>
                  <a:schemeClr val="dk1"/>
                </a:solidFill>
                <a:latin typeface="Lucida Console" panose="020B0609040504020204" pitchFamily="49" charset="0"/>
                <a:ea typeface="Roboto Mono"/>
                <a:cs typeface="Roboto Mono"/>
                <a:sym typeface="Roboto Mono"/>
              </a:rPr>
              <a:t> </a:t>
            </a:r>
            <a:r>
              <a:rPr lang="en" sz="2000" dirty="0">
                <a:solidFill>
                  <a:srgbClr val="A3A3A3"/>
                </a:solidFill>
                <a:latin typeface="Lucida Console" panose="020B0609040504020204" pitchFamily="49" charset="0"/>
                <a:ea typeface="Roboto Mono"/>
                <a:cs typeface="Roboto Mono"/>
                <a:sym typeface="Roboto Mono"/>
              </a:rPr>
              <a:t>(</a:t>
            </a:r>
            <a:r>
              <a:rPr lang="en" sz="2000" dirty="0">
                <a:solidFill>
                  <a:schemeClr val="dk1"/>
                </a:solidFill>
                <a:latin typeface="Lucida Console" panose="020B0609040504020204" pitchFamily="49" charset="0"/>
                <a:ea typeface="Roboto Mono"/>
                <a:cs typeface="Roboto Mono"/>
                <a:sym typeface="Roboto Mono"/>
              </a:rPr>
              <a:t>index </a:t>
            </a:r>
            <a:r>
              <a:rPr lang="en" sz="2000" dirty="0">
                <a:solidFill>
                  <a:srgbClr val="A3A3A3"/>
                </a:solidFill>
                <a:latin typeface="Lucida Console" panose="020B0609040504020204" pitchFamily="49" charset="0"/>
                <a:ea typeface="Roboto Mono"/>
                <a:cs typeface="Roboto Mono"/>
                <a:sym typeface="Roboto Mono"/>
              </a:rPr>
              <a:t>&lt;</a:t>
            </a:r>
            <a:r>
              <a:rPr lang="en" sz="2000" dirty="0">
                <a:solidFill>
                  <a:schemeClr val="dk1"/>
                </a:solidFill>
                <a:latin typeface="Lucida Console" panose="020B0609040504020204" pitchFamily="49" charset="0"/>
                <a:ea typeface="Roboto Mono"/>
                <a:cs typeface="Roboto Mono"/>
                <a:sym typeface="Roboto Mono"/>
              </a:rPr>
              <a:t> array</a:t>
            </a:r>
            <a:r>
              <a:rPr lang="en" sz="2000" dirty="0">
                <a:solidFill>
                  <a:srgbClr val="A3A3A3"/>
                </a:solidFill>
                <a:latin typeface="Lucida Console" panose="020B0609040504020204" pitchFamily="49" charset="0"/>
                <a:ea typeface="Roboto Mono"/>
                <a:cs typeface="Roboto Mono"/>
                <a:sym typeface="Roboto Mono"/>
              </a:rPr>
              <a:t>.</a:t>
            </a:r>
            <a:r>
              <a:rPr lang="en" sz="2000" dirty="0">
                <a:solidFill>
                  <a:schemeClr val="dk1"/>
                </a:solidFill>
                <a:latin typeface="Lucida Console" panose="020B0609040504020204" pitchFamily="49" charset="0"/>
                <a:ea typeface="Roboto Mono"/>
                <a:cs typeface="Roboto Mono"/>
                <a:sym typeface="Roboto Mono"/>
              </a:rPr>
              <a:t>length</a:t>
            </a:r>
            <a:r>
              <a:rPr lang="en" sz="2000" dirty="0">
                <a:solidFill>
                  <a:srgbClr val="A3A3A3"/>
                </a:solidFill>
                <a:latin typeface="Lucida Console" panose="020B0609040504020204" pitchFamily="49" charset="0"/>
                <a:ea typeface="Roboto Mono"/>
                <a:cs typeface="Roboto Mono"/>
                <a:sym typeface="Roboto Mono"/>
              </a:rPr>
              <a:t>)</a:t>
            </a:r>
            <a:r>
              <a:rPr lang="en" sz="2000" dirty="0">
                <a:solidFill>
                  <a:schemeClr val="dk1"/>
                </a:solidFill>
                <a:latin typeface="Lucida Console" panose="020B0609040504020204" pitchFamily="49" charset="0"/>
                <a:ea typeface="Roboto Mono"/>
                <a:cs typeface="Roboto Mono"/>
                <a:sym typeface="Roboto Mono"/>
              </a:rPr>
              <a:t> </a:t>
            </a:r>
            <a:r>
              <a:rPr lang="en" sz="2000" dirty="0">
                <a:solidFill>
                  <a:srgbClr val="A3A3A3"/>
                </a:solidFill>
                <a:latin typeface="Lucida Console" panose="020B0609040504020204" pitchFamily="49" charset="0"/>
                <a:ea typeface="Roboto Mono"/>
                <a:cs typeface="Roboto Mono"/>
                <a:sym typeface="Roboto Mono"/>
              </a:rPr>
              <a:t>{</a:t>
            </a:r>
            <a:endParaRPr sz="2000" dirty="0">
              <a:solidFill>
                <a:srgbClr val="A3A3A3"/>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Clr>
                <a:schemeClr val="dk1"/>
              </a:buClr>
              <a:buSzPts val="852"/>
              <a:buFont typeface="Arial"/>
              <a:buNone/>
            </a:pPr>
            <a:r>
              <a:rPr lang="en" sz="2000" dirty="0">
                <a:solidFill>
                  <a:schemeClr val="dk1"/>
                </a:solidFill>
                <a:highlight>
                  <a:srgbClr val="D9EAD3"/>
                </a:highlight>
                <a:latin typeface="Lucida Console" panose="020B0609040504020204" pitchFamily="49" charset="0"/>
                <a:ea typeface="Roboto Mono"/>
                <a:cs typeface="Roboto Mono"/>
                <a:sym typeface="Roboto Mono"/>
              </a:rPr>
              <a:t>    mask </a:t>
            </a:r>
            <a:r>
              <a:rPr lang="en" sz="2000" dirty="0">
                <a:solidFill>
                  <a:srgbClr val="A3A3A3"/>
                </a:solidFill>
                <a:highlight>
                  <a:srgbClr val="D9EAD3"/>
                </a:highlight>
                <a:latin typeface="Lucida Console" panose="020B0609040504020204" pitchFamily="49" charset="0"/>
                <a:ea typeface="Roboto Mono"/>
                <a:cs typeface="Roboto Mono"/>
                <a:sym typeface="Roboto Mono"/>
              </a:rPr>
              <a:t>=</a:t>
            </a:r>
            <a:r>
              <a:rPr lang="en" sz="2000" dirty="0">
                <a:solidFill>
                  <a:schemeClr val="dk1"/>
                </a:solidFill>
                <a:highlight>
                  <a:srgbClr val="D9EAD3"/>
                </a:highlight>
                <a:latin typeface="Lucida Console" panose="020B0609040504020204" pitchFamily="49" charset="0"/>
                <a:ea typeface="Roboto Mono"/>
                <a:cs typeface="Roboto Mono"/>
                <a:sym typeface="Roboto Mono"/>
              </a:rPr>
              <a:t> index </a:t>
            </a:r>
            <a:r>
              <a:rPr lang="en" sz="2000" dirty="0">
                <a:solidFill>
                  <a:srgbClr val="A3A3A3"/>
                </a:solidFill>
                <a:highlight>
                  <a:srgbClr val="D9EAD3"/>
                </a:highlight>
                <a:latin typeface="Lucida Console" panose="020B0609040504020204" pitchFamily="49" charset="0"/>
                <a:ea typeface="Roboto Mono"/>
                <a:cs typeface="Roboto Mono"/>
                <a:sym typeface="Roboto Mono"/>
              </a:rPr>
              <a:t>&lt;</a:t>
            </a:r>
            <a:r>
              <a:rPr lang="en" sz="2000" dirty="0">
                <a:solidFill>
                  <a:schemeClr val="dk1"/>
                </a:solidFill>
                <a:highlight>
                  <a:srgbClr val="D9EAD3"/>
                </a:highlight>
                <a:latin typeface="Lucida Console" panose="020B0609040504020204" pitchFamily="49" charset="0"/>
                <a:ea typeface="Roboto Mono"/>
                <a:cs typeface="Roboto Mono"/>
                <a:sym typeface="Roboto Mono"/>
              </a:rPr>
              <a:t> array</a:t>
            </a:r>
            <a:r>
              <a:rPr lang="en" sz="2000" dirty="0">
                <a:solidFill>
                  <a:srgbClr val="A3A3A3"/>
                </a:solidFill>
                <a:highlight>
                  <a:srgbClr val="D9EAD3"/>
                </a:highlight>
                <a:latin typeface="Lucida Console" panose="020B0609040504020204" pitchFamily="49" charset="0"/>
                <a:ea typeface="Roboto Mono"/>
                <a:cs typeface="Roboto Mono"/>
                <a:sym typeface="Roboto Mono"/>
              </a:rPr>
              <a:t>.</a:t>
            </a:r>
            <a:r>
              <a:rPr lang="en" sz="2000" dirty="0">
                <a:solidFill>
                  <a:schemeClr val="dk1"/>
                </a:solidFill>
                <a:highlight>
                  <a:srgbClr val="D9EAD3"/>
                </a:highlight>
                <a:latin typeface="Lucida Console" panose="020B0609040504020204" pitchFamily="49" charset="0"/>
                <a:ea typeface="Roboto Mono"/>
                <a:cs typeface="Roboto Mono"/>
                <a:sym typeface="Roboto Mono"/>
              </a:rPr>
              <a:t>length </a:t>
            </a:r>
            <a:r>
              <a:rPr lang="en" sz="2000" dirty="0">
                <a:solidFill>
                  <a:srgbClr val="A3A3A3"/>
                </a:solidFill>
                <a:highlight>
                  <a:srgbClr val="D9EAD3"/>
                </a:highlight>
                <a:latin typeface="Lucida Console" panose="020B0609040504020204" pitchFamily="49" charset="0"/>
                <a:ea typeface="Roboto Mono"/>
                <a:cs typeface="Roboto Mono"/>
                <a:sym typeface="Roboto Mono"/>
              </a:rPr>
              <a:t>?</a:t>
            </a:r>
            <a:r>
              <a:rPr lang="en" sz="2000" dirty="0">
                <a:solidFill>
                  <a:schemeClr val="dk1"/>
                </a:solidFill>
                <a:highlight>
                  <a:srgbClr val="D9EAD3"/>
                </a:highlight>
                <a:latin typeface="Lucida Console" panose="020B0609040504020204" pitchFamily="49" charset="0"/>
                <a:ea typeface="Roboto Mono"/>
                <a:cs typeface="Roboto Mono"/>
                <a:sym typeface="Roboto Mono"/>
              </a:rPr>
              <a:t> mask </a:t>
            </a:r>
            <a:r>
              <a:rPr lang="en" sz="2000" dirty="0">
                <a:solidFill>
                  <a:srgbClr val="A3A3A3"/>
                </a:solidFill>
                <a:highlight>
                  <a:srgbClr val="D9EAD3"/>
                </a:highlight>
                <a:latin typeface="Lucida Console" panose="020B0609040504020204" pitchFamily="49" charset="0"/>
                <a:ea typeface="Roboto Mono"/>
                <a:cs typeface="Roboto Mono"/>
                <a:sym typeface="Roboto Mono"/>
              </a:rPr>
              <a:t>:</a:t>
            </a:r>
            <a:r>
              <a:rPr lang="en" sz="2000" dirty="0">
                <a:solidFill>
                  <a:schemeClr val="dk1"/>
                </a:solidFill>
                <a:highlight>
                  <a:srgbClr val="D9EAD3"/>
                </a:highlight>
                <a:latin typeface="Lucida Console" panose="020B0609040504020204" pitchFamily="49" charset="0"/>
                <a:ea typeface="Roboto Mono"/>
                <a:cs typeface="Roboto Mono"/>
                <a:sym typeface="Roboto Mono"/>
              </a:rPr>
              <a:t> -1</a:t>
            </a:r>
            <a:endParaRPr sz="2000" dirty="0">
              <a:solidFill>
                <a:srgbClr val="A3A3A3"/>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Clr>
                <a:schemeClr val="dk1"/>
              </a:buClr>
              <a:buSzPts val="852"/>
              <a:buFont typeface="Arial"/>
              <a:buNone/>
            </a:pPr>
            <a:r>
              <a:rPr lang="en" sz="2000" dirty="0">
                <a:solidFill>
                  <a:srgbClr val="A3A3A3"/>
                </a:solidFill>
                <a:latin typeface="Lucida Console" panose="020B0609040504020204" pitchFamily="49" charset="0"/>
                <a:ea typeface="Roboto Mono"/>
                <a:cs typeface="Roboto Mono"/>
                <a:sym typeface="Roboto Mono"/>
              </a:rPr>
              <a:t>    ...</a:t>
            </a:r>
            <a:endParaRPr sz="2000" dirty="0">
              <a:solidFill>
                <a:srgbClr val="A3A3A3"/>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Clr>
                <a:schemeClr val="dk1"/>
              </a:buClr>
              <a:buSzPts val="852"/>
              <a:buFont typeface="Arial"/>
              <a:buNone/>
            </a:pPr>
            <a:r>
              <a:rPr lang="en" sz="2000" dirty="0">
                <a:solidFill>
                  <a:schemeClr val="dk1"/>
                </a:solidFill>
                <a:latin typeface="Lucida Console" panose="020B0609040504020204" pitchFamily="49" charset="0"/>
                <a:ea typeface="Roboto Mono"/>
                <a:cs typeface="Roboto Mono"/>
                <a:sym typeface="Roboto Mono"/>
              </a:rPr>
              <a:t>    </a:t>
            </a:r>
            <a:r>
              <a:rPr lang="en" sz="2000" dirty="0">
                <a:solidFill>
                  <a:srgbClr val="9900FF"/>
                </a:solidFill>
                <a:latin typeface="Lucida Console" panose="020B0609040504020204" pitchFamily="49" charset="0"/>
                <a:ea typeface="Roboto Mono"/>
                <a:cs typeface="Roboto Mono"/>
                <a:sym typeface="Roboto Mono"/>
              </a:rPr>
              <a:t>secret </a:t>
            </a:r>
            <a:r>
              <a:rPr lang="en" sz="2000" dirty="0">
                <a:solidFill>
                  <a:schemeClr val="dk1"/>
                </a:solidFill>
                <a:latin typeface="Lucida Console" panose="020B0609040504020204" pitchFamily="49" charset="0"/>
                <a:ea typeface="Roboto Mono"/>
                <a:cs typeface="Roboto Mono"/>
                <a:sym typeface="Roboto Mono"/>
              </a:rPr>
              <a:t>value </a:t>
            </a:r>
            <a:r>
              <a:rPr lang="en" sz="2000" dirty="0">
                <a:solidFill>
                  <a:srgbClr val="A3A3A3"/>
                </a:solidFill>
                <a:latin typeface="Lucida Console" panose="020B0609040504020204" pitchFamily="49" charset="0"/>
                <a:ea typeface="Roboto Mono"/>
                <a:cs typeface="Roboto Mono"/>
                <a:sym typeface="Roboto Mono"/>
              </a:rPr>
              <a:t>=</a:t>
            </a:r>
            <a:r>
              <a:rPr lang="en" sz="2000" dirty="0">
                <a:solidFill>
                  <a:schemeClr val="dk1"/>
                </a:solidFill>
                <a:latin typeface="Lucida Console" panose="020B0609040504020204" pitchFamily="49" charset="0"/>
                <a:ea typeface="Roboto Mono"/>
                <a:cs typeface="Roboto Mono"/>
                <a:sym typeface="Roboto Mono"/>
              </a:rPr>
              <a:t> array</a:t>
            </a:r>
            <a:r>
              <a:rPr lang="en" sz="2000" dirty="0">
                <a:solidFill>
                  <a:srgbClr val="A3A3A3"/>
                </a:solidFill>
                <a:latin typeface="Lucida Console" panose="020B0609040504020204" pitchFamily="49" charset="0"/>
                <a:ea typeface="Roboto Mono"/>
                <a:cs typeface="Roboto Mono"/>
                <a:sym typeface="Roboto Mono"/>
              </a:rPr>
              <a:t>[</a:t>
            </a:r>
            <a:r>
              <a:rPr lang="en" sz="2000" dirty="0">
                <a:solidFill>
                  <a:schemeClr val="dk1"/>
                </a:solidFill>
                <a:latin typeface="Lucida Console" panose="020B0609040504020204" pitchFamily="49" charset="0"/>
                <a:ea typeface="Roboto Mono"/>
                <a:cs typeface="Roboto Mono"/>
                <a:sym typeface="Roboto Mono"/>
              </a:rPr>
              <a:t>index</a:t>
            </a:r>
            <a:r>
              <a:rPr lang="en" sz="2000" dirty="0">
                <a:solidFill>
                  <a:srgbClr val="A3A3A3"/>
                </a:solidFill>
                <a:latin typeface="Lucida Console" panose="020B0609040504020204" pitchFamily="49" charset="0"/>
                <a:ea typeface="Roboto Mono"/>
                <a:cs typeface="Roboto Mono"/>
                <a:sym typeface="Roboto Mono"/>
              </a:rPr>
              <a:t>] </a:t>
            </a:r>
            <a:r>
              <a:rPr lang="en" sz="2000" dirty="0">
                <a:solidFill>
                  <a:srgbClr val="A3A3A3"/>
                </a:solidFill>
                <a:highlight>
                  <a:srgbClr val="D9EAD3"/>
                </a:highlight>
                <a:latin typeface="Lucida Console" panose="020B0609040504020204" pitchFamily="49" charset="0"/>
                <a:ea typeface="Roboto Mono"/>
                <a:cs typeface="Roboto Mono"/>
                <a:sym typeface="Roboto Mono"/>
              </a:rPr>
              <a:t>| </a:t>
            </a:r>
            <a:r>
              <a:rPr lang="en" sz="2000" dirty="0">
                <a:solidFill>
                  <a:schemeClr val="dk1"/>
                </a:solidFill>
                <a:highlight>
                  <a:srgbClr val="D9EAD3"/>
                </a:highlight>
                <a:latin typeface="Lucida Console" panose="020B0609040504020204" pitchFamily="49" charset="0"/>
                <a:ea typeface="Roboto Mono"/>
                <a:cs typeface="Roboto Mono"/>
                <a:sym typeface="Roboto Mono"/>
              </a:rPr>
              <a:t>mask</a:t>
            </a:r>
            <a:endParaRPr sz="2000" dirty="0">
              <a:solidFill>
                <a:srgbClr val="A3A3A3"/>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Clr>
                <a:schemeClr val="dk1"/>
              </a:buClr>
              <a:buSzPts val="852"/>
              <a:buFont typeface="Arial"/>
              <a:buNone/>
            </a:pPr>
            <a:r>
              <a:rPr lang="en" sz="2000" dirty="0">
                <a:solidFill>
                  <a:srgbClr val="A3A3A3"/>
                </a:solidFill>
                <a:latin typeface="Lucida Console" panose="020B0609040504020204" pitchFamily="49" charset="0"/>
                <a:ea typeface="Roboto Mono"/>
                <a:cs typeface="Roboto Mono"/>
                <a:sym typeface="Roboto Mono"/>
              </a:rPr>
              <a:t>    ...</a:t>
            </a:r>
            <a:endParaRPr sz="2000" dirty="0">
              <a:solidFill>
                <a:srgbClr val="A3A3A3"/>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Clr>
                <a:schemeClr val="dk1"/>
              </a:buClr>
              <a:buSzPts val="852"/>
              <a:buFont typeface="Arial"/>
              <a:buNone/>
            </a:pPr>
            <a:r>
              <a:rPr lang="en" sz="2000" dirty="0">
                <a:solidFill>
                  <a:schemeClr val="dk1"/>
                </a:solidFill>
                <a:latin typeface="Lucida Console" panose="020B0609040504020204" pitchFamily="49" charset="0"/>
                <a:ea typeface="Roboto Mono"/>
                <a:cs typeface="Roboto Mono"/>
                <a:sym typeface="Roboto Mono"/>
              </a:rPr>
              <a:t>    </a:t>
            </a:r>
            <a:r>
              <a:rPr lang="en" sz="2000" strike="sngStrike" dirty="0">
                <a:solidFill>
                  <a:srgbClr val="4A86E8"/>
                </a:solidFill>
                <a:latin typeface="Lucida Console" panose="020B0609040504020204" pitchFamily="49" charset="0"/>
                <a:ea typeface="Roboto Mono"/>
                <a:cs typeface="Roboto Mono"/>
                <a:sym typeface="Roboto Mono"/>
              </a:rPr>
              <a:t>leak</a:t>
            </a:r>
            <a:r>
              <a:rPr lang="en" sz="2000" strike="sngStrike" dirty="0">
                <a:solidFill>
                  <a:srgbClr val="A3A3A3"/>
                </a:solidFill>
                <a:latin typeface="Lucida Console" panose="020B0609040504020204" pitchFamily="49" charset="0"/>
                <a:ea typeface="Roboto Mono"/>
                <a:cs typeface="Roboto Mono"/>
                <a:sym typeface="Roboto Mono"/>
              </a:rPr>
              <a:t>(</a:t>
            </a:r>
            <a:r>
              <a:rPr lang="en" sz="2000" strike="sngStrike" dirty="0">
                <a:solidFill>
                  <a:schemeClr val="dk1"/>
                </a:solidFill>
                <a:latin typeface="Lucida Console" panose="020B0609040504020204" pitchFamily="49" charset="0"/>
                <a:ea typeface="Roboto Mono"/>
                <a:cs typeface="Roboto Mono"/>
                <a:sym typeface="Roboto Mono"/>
              </a:rPr>
              <a:t>value</a:t>
            </a:r>
            <a:r>
              <a:rPr lang="en" sz="2000" strike="sngStrike" dirty="0">
                <a:solidFill>
                  <a:srgbClr val="A3A3A3"/>
                </a:solidFill>
                <a:latin typeface="Lucida Console" panose="020B0609040504020204" pitchFamily="49" charset="0"/>
                <a:ea typeface="Roboto Mono"/>
                <a:cs typeface="Roboto Mono"/>
                <a:sym typeface="Roboto Mono"/>
              </a:rPr>
              <a:t>)</a:t>
            </a:r>
            <a:endParaRPr sz="2000" strike="sngStrike" dirty="0">
              <a:solidFill>
                <a:schemeClr val="dk1"/>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SzPts val="852"/>
              <a:buNone/>
            </a:pPr>
            <a:r>
              <a:rPr lang="en" sz="2000" dirty="0">
                <a:solidFill>
                  <a:srgbClr val="A3A3A3"/>
                </a:solidFill>
                <a:latin typeface="Lucida Console" panose="020B0609040504020204" pitchFamily="49" charset="0"/>
                <a:ea typeface="Roboto Mono"/>
                <a:cs typeface="Roboto Mono"/>
                <a:sym typeface="Roboto Mono"/>
              </a:rPr>
              <a:t>}</a:t>
            </a:r>
            <a:endParaRPr sz="2000" dirty="0">
              <a:solidFill>
                <a:schemeClr val="dk1"/>
              </a:solidFill>
              <a:highlight>
                <a:srgbClr val="D9EAD3"/>
              </a:highlight>
              <a:latin typeface="Lucida Console" panose="020B0609040504020204" pitchFamily="49" charset="0"/>
              <a:ea typeface="Roboto Mono"/>
              <a:cs typeface="Roboto Mono"/>
              <a:sym typeface="Roboto Mono"/>
            </a:endParaRPr>
          </a:p>
        </p:txBody>
      </p:sp>
      <p:sp>
        <p:nvSpPr>
          <p:cNvPr id="636" name="Google Shape;636;p6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Selective SLH</a:t>
            </a:r>
            <a:endParaRPr/>
          </a:p>
        </p:txBody>
      </p:sp>
      <p:sp>
        <p:nvSpPr>
          <p:cNvPr id="637" name="Google Shape;637;p6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55</a:t>
            </a:fld>
            <a:endParaRPr/>
          </a:p>
        </p:txBody>
      </p:sp>
      <p:sp>
        <p:nvSpPr>
          <p:cNvPr id="638" name="Google Shape;638;p66"/>
          <p:cNvSpPr/>
          <p:nvPr/>
        </p:nvSpPr>
        <p:spPr>
          <a:xfrm>
            <a:off x="3176925" y="2932050"/>
            <a:ext cx="3267000" cy="375000"/>
          </a:xfrm>
          <a:prstGeom prst="wedgeRect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t>Out of bounds access</a:t>
            </a:r>
            <a:endParaRPr sz="25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67"/>
          <p:cNvSpPr txBox="1">
            <a:spLocks noGrp="1"/>
          </p:cNvSpPr>
          <p:nvPr>
            <p:ph type="body" idx="1"/>
          </p:nvPr>
        </p:nvSpPr>
        <p:spPr>
          <a:xfrm>
            <a:off x="311700" y="1017725"/>
            <a:ext cx="8316000" cy="3856075"/>
          </a:xfrm>
          <a:prstGeom prst="rect">
            <a:avLst/>
          </a:prstGeom>
        </p:spPr>
        <p:txBody>
          <a:bodyPr spcFirstLastPara="1" wrap="square" lIns="91425" tIns="91425" rIns="91425" bIns="91425" anchor="t" anchorCtr="0">
            <a:noAutofit/>
          </a:bodyPr>
          <a:lstStyle/>
          <a:p>
            <a:pPr marL="0" indent="0">
              <a:lnSpc>
                <a:spcPct val="150000"/>
              </a:lnSpc>
              <a:buClr>
                <a:schemeClr val="dk1"/>
              </a:buClr>
              <a:buSzPts val="852"/>
              <a:buNone/>
            </a:pPr>
            <a:r>
              <a:rPr lang="en-AU" sz="2000" dirty="0">
                <a:solidFill>
                  <a:schemeClr val="bg1"/>
                </a:solidFill>
                <a:latin typeface="Lucida Console" panose="020B0609040504020204" pitchFamily="49" charset="0"/>
                <a:ea typeface="Roboto Mono"/>
                <a:cs typeface="Roboto Mono"/>
                <a:sym typeface="Roboto Mono"/>
              </a:rPr>
              <a:t>secret</a:t>
            </a:r>
            <a:r>
              <a:rPr lang="en" sz="2000" dirty="0">
                <a:solidFill>
                  <a:schemeClr val="bg1"/>
                </a:solidFill>
                <a:latin typeface="Lucida Console" panose="020B0609040504020204" pitchFamily="49" charset="0"/>
                <a:ea typeface="Roboto Mono"/>
                <a:cs typeface="Roboto Mono"/>
                <a:sym typeface="Roboto Mono"/>
              </a:rPr>
              <a:t> array[]</a:t>
            </a:r>
          </a:p>
          <a:p>
            <a:pPr marL="0" lvl="0" indent="0" algn="l" rtl="0">
              <a:lnSpc>
                <a:spcPct val="150000"/>
              </a:lnSpc>
              <a:spcBef>
                <a:spcPts val="0"/>
              </a:spcBef>
              <a:spcAft>
                <a:spcPts val="0"/>
              </a:spcAft>
              <a:buClr>
                <a:schemeClr val="dk1"/>
              </a:buClr>
              <a:buSzPts val="852"/>
              <a:buFont typeface="Arial"/>
              <a:buNone/>
            </a:pPr>
            <a:r>
              <a:rPr lang="en" sz="2000" dirty="0">
                <a:solidFill>
                  <a:schemeClr val="dk1"/>
                </a:solidFill>
                <a:highlight>
                  <a:srgbClr val="D9EAD3"/>
                </a:highlight>
                <a:latin typeface="Lucida Console" panose="020B0609040504020204" pitchFamily="49" charset="0"/>
                <a:ea typeface="Roboto Mono"/>
                <a:cs typeface="Roboto Mono"/>
                <a:sym typeface="Roboto Mono"/>
              </a:rPr>
              <a:t>mask </a:t>
            </a:r>
            <a:r>
              <a:rPr lang="en" sz="2000" dirty="0">
                <a:solidFill>
                  <a:srgbClr val="A3A3A3"/>
                </a:solidFill>
                <a:highlight>
                  <a:srgbClr val="D9EAD3"/>
                </a:highlight>
                <a:latin typeface="Lucida Console" panose="020B0609040504020204" pitchFamily="49" charset="0"/>
                <a:ea typeface="Roboto Mono"/>
                <a:cs typeface="Roboto Mono"/>
                <a:sym typeface="Roboto Mono"/>
              </a:rPr>
              <a:t>=</a:t>
            </a:r>
            <a:r>
              <a:rPr lang="en" sz="2000" dirty="0">
                <a:solidFill>
                  <a:schemeClr val="dk1"/>
                </a:solidFill>
                <a:highlight>
                  <a:srgbClr val="D9EAD3"/>
                </a:highlight>
                <a:latin typeface="Lucida Console" panose="020B0609040504020204" pitchFamily="49" charset="0"/>
                <a:ea typeface="Roboto Mono"/>
                <a:cs typeface="Roboto Mono"/>
                <a:sym typeface="Roboto Mono"/>
              </a:rPr>
              <a:t> 0</a:t>
            </a:r>
            <a:br>
              <a:rPr lang="en" sz="2000" dirty="0">
                <a:solidFill>
                  <a:schemeClr val="accent1"/>
                </a:solidFill>
                <a:latin typeface="Lucida Console" panose="020B0609040504020204" pitchFamily="49" charset="0"/>
                <a:ea typeface="Roboto Mono"/>
                <a:cs typeface="Roboto Mono"/>
                <a:sym typeface="Roboto Mono"/>
              </a:rPr>
            </a:br>
            <a:r>
              <a:rPr lang="en" sz="2000" dirty="0">
                <a:solidFill>
                  <a:schemeClr val="accent1"/>
                </a:solidFill>
                <a:latin typeface="Lucida Console" panose="020B0609040504020204" pitchFamily="49" charset="0"/>
                <a:ea typeface="Roboto Mono"/>
                <a:cs typeface="Roboto Mono"/>
                <a:sym typeface="Roboto Mono"/>
              </a:rPr>
              <a:t>if</a:t>
            </a:r>
            <a:r>
              <a:rPr lang="en" sz="2000" dirty="0">
                <a:solidFill>
                  <a:schemeClr val="dk1"/>
                </a:solidFill>
                <a:latin typeface="Lucida Console" panose="020B0609040504020204" pitchFamily="49" charset="0"/>
                <a:ea typeface="Roboto Mono"/>
                <a:cs typeface="Roboto Mono"/>
                <a:sym typeface="Roboto Mono"/>
              </a:rPr>
              <a:t> </a:t>
            </a:r>
            <a:r>
              <a:rPr lang="en" sz="2000" dirty="0">
                <a:solidFill>
                  <a:srgbClr val="A3A3A3"/>
                </a:solidFill>
                <a:latin typeface="Lucida Console" panose="020B0609040504020204" pitchFamily="49" charset="0"/>
                <a:ea typeface="Roboto Mono"/>
                <a:cs typeface="Roboto Mono"/>
                <a:sym typeface="Roboto Mono"/>
              </a:rPr>
              <a:t>(</a:t>
            </a:r>
            <a:r>
              <a:rPr lang="en" sz="2000" dirty="0">
                <a:solidFill>
                  <a:schemeClr val="dk1"/>
                </a:solidFill>
                <a:latin typeface="Lucida Console" panose="020B0609040504020204" pitchFamily="49" charset="0"/>
                <a:ea typeface="Roboto Mono"/>
                <a:cs typeface="Roboto Mono"/>
                <a:sym typeface="Roboto Mono"/>
              </a:rPr>
              <a:t>index </a:t>
            </a:r>
            <a:r>
              <a:rPr lang="en" sz="2000" dirty="0">
                <a:solidFill>
                  <a:srgbClr val="A3A3A3"/>
                </a:solidFill>
                <a:latin typeface="Lucida Console" panose="020B0609040504020204" pitchFamily="49" charset="0"/>
                <a:ea typeface="Roboto Mono"/>
                <a:cs typeface="Roboto Mono"/>
                <a:sym typeface="Roboto Mono"/>
              </a:rPr>
              <a:t>&lt;</a:t>
            </a:r>
            <a:r>
              <a:rPr lang="en" sz="2000" dirty="0">
                <a:solidFill>
                  <a:schemeClr val="dk1"/>
                </a:solidFill>
                <a:latin typeface="Lucida Console" panose="020B0609040504020204" pitchFamily="49" charset="0"/>
                <a:ea typeface="Roboto Mono"/>
                <a:cs typeface="Roboto Mono"/>
                <a:sym typeface="Roboto Mono"/>
              </a:rPr>
              <a:t> array</a:t>
            </a:r>
            <a:r>
              <a:rPr lang="en" sz="2000" dirty="0">
                <a:solidFill>
                  <a:srgbClr val="A3A3A3"/>
                </a:solidFill>
                <a:latin typeface="Lucida Console" panose="020B0609040504020204" pitchFamily="49" charset="0"/>
                <a:ea typeface="Roboto Mono"/>
                <a:cs typeface="Roboto Mono"/>
                <a:sym typeface="Roboto Mono"/>
              </a:rPr>
              <a:t>.</a:t>
            </a:r>
            <a:r>
              <a:rPr lang="en" sz="2000" dirty="0">
                <a:solidFill>
                  <a:schemeClr val="dk1"/>
                </a:solidFill>
                <a:latin typeface="Lucida Console" panose="020B0609040504020204" pitchFamily="49" charset="0"/>
                <a:ea typeface="Roboto Mono"/>
                <a:cs typeface="Roboto Mono"/>
                <a:sym typeface="Roboto Mono"/>
              </a:rPr>
              <a:t>length</a:t>
            </a:r>
            <a:r>
              <a:rPr lang="en" sz="2000" dirty="0">
                <a:solidFill>
                  <a:srgbClr val="A3A3A3"/>
                </a:solidFill>
                <a:latin typeface="Lucida Console" panose="020B0609040504020204" pitchFamily="49" charset="0"/>
                <a:ea typeface="Roboto Mono"/>
                <a:cs typeface="Roboto Mono"/>
                <a:sym typeface="Roboto Mono"/>
              </a:rPr>
              <a:t>)</a:t>
            </a:r>
            <a:r>
              <a:rPr lang="en" sz="2000" dirty="0">
                <a:solidFill>
                  <a:schemeClr val="dk1"/>
                </a:solidFill>
                <a:latin typeface="Lucida Console" panose="020B0609040504020204" pitchFamily="49" charset="0"/>
                <a:ea typeface="Roboto Mono"/>
                <a:cs typeface="Roboto Mono"/>
                <a:sym typeface="Roboto Mono"/>
              </a:rPr>
              <a:t> </a:t>
            </a:r>
            <a:r>
              <a:rPr lang="en" sz="2000" dirty="0">
                <a:solidFill>
                  <a:srgbClr val="A3A3A3"/>
                </a:solidFill>
                <a:latin typeface="Lucida Console" panose="020B0609040504020204" pitchFamily="49" charset="0"/>
                <a:ea typeface="Roboto Mono"/>
                <a:cs typeface="Roboto Mono"/>
                <a:sym typeface="Roboto Mono"/>
              </a:rPr>
              <a:t>{</a:t>
            </a:r>
            <a:endParaRPr sz="2000" dirty="0">
              <a:solidFill>
                <a:srgbClr val="A3A3A3"/>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Clr>
                <a:schemeClr val="dk1"/>
              </a:buClr>
              <a:buSzPts val="852"/>
              <a:buFont typeface="Arial"/>
              <a:buNone/>
            </a:pPr>
            <a:r>
              <a:rPr lang="en" sz="2000" dirty="0">
                <a:solidFill>
                  <a:schemeClr val="dk1"/>
                </a:solidFill>
                <a:highlight>
                  <a:srgbClr val="D9EAD3"/>
                </a:highlight>
                <a:latin typeface="Lucida Console" panose="020B0609040504020204" pitchFamily="49" charset="0"/>
                <a:ea typeface="Roboto Mono"/>
                <a:cs typeface="Roboto Mono"/>
                <a:sym typeface="Roboto Mono"/>
              </a:rPr>
              <a:t>    mask </a:t>
            </a:r>
            <a:r>
              <a:rPr lang="en" sz="2000" dirty="0">
                <a:solidFill>
                  <a:srgbClr val="A3A3A3"/>
                </a:solidFill>
                <a:highlight>
                  <a:srgbClr val="D9EAD3"/>
                </a:highlight>
                <a:latin typeface="Lucida Console" panose="020B0609040504020204" pitchFamily="49" charset="0"/>
                <a:ea typeface="Roboto Mono"/>
                <a:cs typeface="Roboto Mono"/>
                <a:sym typeface="Roboto Mono"/>
              </a:rPr>
              <a:t>=</a:t>
            </a:r>
            <a:r>
              <a:rPr lang="en" sz="2000" dirty="0">
                <a:solidFill>
                  <a:schemeClr val="dk1"/>
                </a:solidFill>
                <a:highlight>
                  <a:srgbClr val="D9EAD3"/>
                </a:highlight>
                <a:latin typeface="Lucida Console" panose="020B0609040504020204" pitchFamily="49" charset="0"/>
                <a:ea typeface="Roboto Mono"/>
                <a:cs typeface="Roboto Mono"/>
                <a:sym typeface="Roboto Mono"/>
              </a:rPr>
              <a:t> index </a:t>
            </a:r>
            <a:r>
              <a:rPr lang="en" sz="2000" dirty="0">
                <a:solidFill>
                  <a:srgbClr val="A3A3A3"/>
                </a:solidFill>
                <a:highlight>
                  <a:srgbClr val="D9EAD3"/>
                </a:highlight>
                <a:latin typeface="Lucida Console" panose="020B0609040504020204" pitchFamily="49" charset="0"/>
                <a:ea typeface="Roboto Mono"/>
                <a:cs typeface="Roboto Mono"/>
                <a:sym typeface="Roboto Mono"/>
              </a:rPr>
              <a:t>&lt;</a:t>
            </a:r>
            <a:r>
              <a:rPr lang="en" sz="2000" dirty="0">
                <a:solidFill>
                  <a:schemeClr val="dk1"/>
                </a:solidFill>
                <a:highlight>
                  <a:srgbClr val="D9EAD3"/>
                </a:highlight>
                <a:latin typeface="Lucida Console" panose="020B0609040504020204" pitchFamily="49" charset="0"/>
                <a:ea typeface="Roboto Mono"/>
                <a:cs typeface="Roboto Mono"/>
                <a:sym typeface="Roboto Mono"/>
              </a:rPr>
              <a:t> array</a:t>
            </a:r>
            <a:r>
              <a:rPr lang="en" sz="2000" dirty="0">
                <a:solidFill>
                  <a:srgbClr val="A3A3A3"/>
                </a:solidFill>
                <a:highlight>
                  <a:srgbClr val="D9EAD3"/>
                </a:highlight>
                <a:latin typeface="Lucida Console" panose="020B0609040504020204" pitchFamily="49" charset="0"/>
                <a:ea typeface="Roboto Mono"/>
                <a:cs typeface="Roboto Mono"/>
                <a:sym typeface="Roboto Mono"/>
              </a:rPr>
              <a:t>.</a:t>
            </a:r>
            <a:r>
              <a:rPr lang="en" sz="2000" dirty="0">
                <a:solidFill>
                  <a:schemeClr val="dk1"/>
                </a:solidFill>
                <a:highlight>
                  <a:srgbClr val="D9EAD3"/>
                </a:highlight>
                <a:latin typeface="Lucida Console" panose="020B0609040504020204" pitchFamily="49" charset="0"/>
                <a:ea typeface="Roboto Mono"/>
                <a:cs typeface="Roboto Mono"/>
                <a:sym typeface="Roboto Mono"/>
              </a:rPr>
              <a:t>length </a:t>
            </a:r>
            <a:r>
              <a:rPr lang="en" sz="2000" dirty="0">
                <a:solidFill>
                  <a:srgbClr val="A3A3A3"/>
                </a:solidFill>
                <a:highlight>
                  <a:srgbClr val="D9EAD3"/>
                </a:highlight>
                <a:latin typeface="Lucida Console" panose="020B0609040504020204" pitchFamily="49" charset="0"/>
                <a:ea typeface="Roboto Mono"/>
                <a:cs typeface="Roboto Mono"/>
                <a:sym typeface="Roboto Mono"/>
              </a:rPr>
              <a:t>?</a:t>
            </a:r>
            <a:r>
              <a:rPr lang="en" sz="2000" dirty="0">
                <a:solidFill>
                  <a:schemeClr val="dk1"/>
                </a:solidFill>
                <a:highlight>
                  <a:srgbClr val="D9EAD3"/>
                </a:highlight>
                <a:latin typeface="Lucida Console" panose="020B0609040504020204" pitchFamily="49" charset="0"/>
                <a:ea typeface="Roboto Mono"/>
                <a:cs typeface="Roboto Mono"/>
                <a:sym typeface="Roboto Mono"/>
              </a:rPr>
              <a:t> mask </a:t>
            </a:r>
            <a:r>
              <a:rPr lang="en" sz="2000" dirty="0">
                <a:solidFill>
                  <a:srgbClr val="A3A3A3"/>
                </a:solidFill>
                <a:highlight>
                  <a:srgbClr val="D9EAD3"/>
                </a:highlight>
                <a:latin typeface="Lucida Console" panose="020B0609040504020204" pitchFamily="49" charset="0"/>
                <a:ea typeface="Roboto Mono"/>
                <a:cs typeface="Roboto Mono"/>
                <a:sym typeface="Roboto Mono"/>
              </a:rPr>
              <a:t>:</a:t>
            </a:r>
            <a:r>
              <a:rPr lang="en" sz="2000" dirty="0">
                <a:solidFill>
                  <a:schemeClr val="dk1"/>
                </a:solidFill>
                <a:highlight>
                  <a:srgbClr val="D9EAD3"/>
                </a:highlight>
                <a:latin typeface="Lucida Console" panose="020B0609040504020204" pitchFamily="49" charset="0"/>
                <a:ea typeface="Roboto Mono"/>
                <a:cs typeface="Roboto Mono"/>
                <a:sym typeface="Roboto Mono"/>
              </a:rPr>
              <a:t> -1</a:t>
            </a:r>
            <a:endParaRPr sz="2000" dirty="0">
              <a:solidFill>
                <a:srgbClr val="A3A3A3"/>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Clr>
                <a:schemeClr val="dk1"/>
              </a:buClr>
              <a:buSzPts val="852"/>
              <a:buFont typeface="Arial"/>
              <a:buNone/>
            </a:pPr>
            <a:r>
              <a:rPr lang="en" sz="2000" dirty="0">
                <a:solidFill>
                  <a:srgbClr val="A3A3A3"/>
                </a:solidFill>
                <a:latin typeface="Lucida Console" panose="020B0609040504020204" pitchFamily="49" charset="0"/>
                <a:ea typeface="Roboto Mono"/>
                <a:cs typeface="Roboto Mono"/>
                <a:sym typeface="Roboto Mono"/>
              </a:rPr>
              <a:t>    ...</a:t>
            </a:r>
            <a:endParaRPr sz="2000" dirty="0">
              <a:solidFill>
                <a:srgbClr val="A3A3A3"/>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Clr>
                <a:schemeClr val="dk1"/>
              </a:buClr>
              <a:buSzPts val="852"/>
              <a:buFont typeface="Arial"/>
              <a:buNone/>
            </a:pPr>
            <a:r>
              <a:rPr lang="en" sz="2000" dirty="0">
                <a:solidFill>
                  <a:schemeClr val="dk1"/>
                </a:solidFill>
                <a:latin typeface="Lucida Console" panose="020B0609040504020204" pitchFamily="49" charset="0"/>
                <a:ea typeface="Roboto Mono"/>
                <a:cs typeface="Roboto Mono"/>
                <a:sym typeface="Roboto Mono"/>
              </a:rPr>
              <a:t>    </a:t>
            </a:r>
            <a:r>
              <a:rPr lang="en" sz="2000" dirty="0">
                <a:solidFill>
                  <a:srgbClr val="9900FF"/>
                </a:solidFill>
                <a:latin typeface="Lucida Console" panose="020B0609040504020204" pitchFamily="49" charset="0"/>
                <a:ea typeface="Roboto Mono"/>
                <a:cs typeface="Roboto Mono"/>
                <a:sym typeface="Roboto Mono"/>
              </a:rPr>
              <a:t>secret </a:t>
            </a:r>
            <a:r>
              <a:rPr lang="en" sz="2000" dirty="0">
                <a:solidFill>
                  <a:schemeClr val="dk1"/>
                </a:solidFill>
                <a:latin typeface="Lucida Console" panose="020B0609040504020204" pitchFamily="49" charset="0"/>
                <a:ea typeface="Roboto Mono"/>
                <a:cs typeface="Roboto Mono"/>
                <a:sym typeface="Roboto Mono"/>
              </a:rPr>
              <a:t>value </a:t>
            </a:r>
            <a:r>
              <a:rPr lang="en" sz="2000" dirty="0">
                <a:solidFill>
                  <a:srgbClr val="A3A3A3"/>
                </a:solidFill>
                <a:latin typeface="Lucida Console" panose="020B0609040504020204" pitchFamily="49" charset="0"/>
                <a:ea typeface="Roboto Mono"/>
                <a:cs typeface="Roboto Mono"/>
                <a:sym typeface="Roboto Mono"/>
              </a:rPr>
              <a:t>=</a:t>
            </a:r>
            <a:r>
              <a:rPr lang="en" sz="2000" dirty="0">
                <a:solidFill>
                  <a:schemeClr val="dk1"/>
                </a:solidFill>
                <a:latin typeface="Lucida Console" panose="020B0609040504020204" pitchFamily="49" charset="0"/>
                <a:ea typeface="Roboto Mono"/>
                <a:cs typeface="Roboto Mono"/>
                <a:sym typeface="Roboto Mono"/>
              </a:rPr>
              <a:t> array</a:t>
            </a:r>
            <a:r>
              <a:rPr lang="en" sz="2000" dirty="0">
                <a:solidFill>
                  <a:srgbClr val="A3A3A3"/>
                </a:solidFill>
                <a:latin typeface="Lucida Console" panose="020B0609040504020204" pitchFamily="49" charset="0"/>
                <a:ea typeface="Roboto Mono"/>
                <a:cs typeface="Roboto Mono"/>
                <a:sym typeface="Roboto Mono"/>
              </a:rPr>
              <a:t>[</a:t>
            </a:r>
            <a:r>
              <a:rPr lang="en" sz="2000" dirty="0">
                <a:solidFill>
                  <a:schemeClr val="dk1"/>
                </a:solidFill>
                <a:latin typeface="Lucida Console" panose="020B0609040504020204" pitchFamily="49" charset="0"/>
                <a:ea typeface="Roboto Mono"/>
                <a:cs typeface="Roboto Mono"/>
                <a:sym typeface="Roboto Mono"/>
              </a:rPr>
              <a:t>index</a:t>
            </a:r>
            <a:r>
              <a:rPr lang="en" sz="2000" dirty="0">
                <a:solidFill>
                  <a:srgbClr val="A3A3A3"/>
                </a:solidFill>
                <a:latin typeface="Lucida Console" panose="020B0609040504020204" pitchFamily="49" charset="0"/>
                <a:ea typeface="Roboto Mono"/>
                <a:cs typeface="Roboto Mono"/>
                <a:sym typeface="Roboto Mono"/>
              </a:rPr>
              <a:t>] </a:t>
            </a:r>
            <a:r>
              <a:rPr lang="en" sz="2000" strike="sngStrike" dirty="0">
                <a:solidFill>
                  <a:srgbClr val="A3A3A3"/>
                </a:solidFill>
                <a:highlight>
                  <a:srgbClr val="D9EAD3"/>
                </a:highlight>
                <a:latin typeface="Lucida Console" panose="020B0609040504020204" pitchFamily="49" charset="0"/>
                <a:ea typeface="Roboto Mono"/>
                <a:cs typeface="Roboto Mono"/>
                <a:sym typeface="Roboto Mono"/>
              </a:rPr>
              <a:t>| </a:t>
            </a:r>
            <a:r>
              <a:rPr lang="en" sz="2000" strike="sngStrike" dirty="0">
                <a:solidFill>
                  <a:schemeClr val="dk1"/>
                </a:solidFill>
                <a:highlight>
                  <a:srgbClr val="D9EAD3"/>
                </a:highlight>
                <a:latin typeface="Lucida Console" panose="020B0609040504020204" pitchFamily="49" charset="0"/>
                <a:ea typeface="Roboto Mono"/>
                <a:cs typeface="Roboto Mono"/>
                <a:sym typeface="Roboto Mono"/>
              </a:rPr>
              <a:t>mask</a:t>
            </a:r>
            <a:endParaRPr sz="2000" strike="sngStrike" dirty="0">
              <a:solidFill>
                <a:srgbClr val="A3A3A3"/>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Clr>
                <a:schemeClr val="dk1"/>
              </a:buClr>
              <a:buSzPts val="852"/>
              <a:buFont typeface="Arial"/>
              <a:buNone/>
            </a:pPr>
            <a:r>
              <a:rPr lang="en" sz="2000" dirty="0">
                <a:solidFill>
                  <a:srgbClr val="A3A3A3"/>
                </a:solidFill>
                <a:latin typeface="Lucida Console" panose="020B0609040504020204" pitchFamily="49" charset="0"/>
                <a:ea typeface="Roboto Mono"/>
                <a:cs typeface="Roboto Mono"/>
                <a:sym typeface="Roboto Mono"/>
              </a:rPr>
              <a:t>    ...</a:t>
            </a:r>
            <a:endParaRPr sz="2000" dirty="0">
              <a:solidFill>
                <a:srgbClr val="A3A3A3"/>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Clr>
                <a:schemeClr val="dk1"/>
              </a:buClr>
              <a:buSzPts val="852"/>
              <a:buFont typeface="Arial"/>
              <a:buNone/>
            </a:pPr>
            <a:r>
              <a:rPr lang="en" sz="2000" dirty="0">
                <a:solidFill>
                  <a:schemeClr val="dk1"/>
                </a:solidFill>
                <a:latin typeface="Lucida Console" panose="020B0609040504020204" pitchFamily="49" charset="0"/>
                <a:ea typeface="Roboto Mono"/>
                <a:cs typeface="Roboto Mono"/>
                <a:sym typeface="Roboto Mono"/>
              </a:rPr>
              <a:t>    </a:t>
            </a:r>
            <a:r>
              <a:rPr lang="en" sz="2000" strike="sngStrike" dirty="0">
                <a:solidFill>
                  <a:srgbClr val="4A86E8"/>
                </a:solidFill>
                <a:latin typeface="Lucida Console" panose="020B0609040504020204" pitchFamily="49" charset="0"/>
                <a:ea typeface="Roboto Mono"/>
                <a:cs typeface="Roboto Mono"/>
                <a:sym typeface="Roboto Mono"/>
              </a:rPr>
              <a:t>leak</a:t>
            </a:r>
            <a:r>
              <a:rPr lang="en" sz="2000" strike="sngStrike" dirty="0">
                <a:solidFill>
                  <a:srgbClr val="A3A3A3"/>
                </a:solidFill>
                <a:latin typeface="Lucida Console" panose="020B0609040504020204" pitchFamily="49" charset="0"/>
                <a:ea typeface="Roboto Mono"/>
                <a:cs typeface="Roboto Mono"/>
                <a:sym typeface="Roboto Mono"/>
              </a:rPr>
              <a:t>(</a:t>
            </a:r>
            <a:r>
              <a:rPr lang="en" sz="2000" strike="sngStrike" dirty="0">
                <a:solidFill>
                  <a:schemeClr val="dk1"/>
                </a:solidFill>
                <a:latin typeface="Lucida Console" panose="020B0609040504020204" pitchFamily="49" charset="0"/>
                <a:ea typeface="Roboto Mono"/>
                <a:cs typeface="Roboto Mono"/>
                <a:sym typeface="Roboto Mono"/>
              </a:rPr>
              <a:t>value</a:t>
            </a:r>
            <a:r>
              <a:rPr lang="en" sz="2000" strike="sngStrike" dirty="0">
                <a:solidFill>
                  <a:srgbClr val="A3A3A3"/>
                </a:solidFill>
                <a:latin typeface="Lucida Console" panose="020B0609040504020204" pitchFamily="49" charset="0"/>
                <a:ea typeface="Roboto Mono"/>
                <a:cs typeface="Roboto Mono"/>
                <a:sym typeface="Roboto Mono"/>
              </a:rPr>
              <a:t>)</a:t>
            </a:r>
            <a:endParaRPr sz="2000" strike="sngStrike" dirty="0">
              <a:solidFill>
                <a:schemeClr val="dk1"/>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SzPts val="852"/>
              <a:buNone/>
            </a:pPr>
            <a:r>
              <a:rPr lang="en" sz="2000" dirty="0">
                <a:solidFill>
                  <a:srgbClr val="A3A3A3"/>
                </a:solidFill>
                <a:latin typeface="Lucida Console" panose="020B0609040504020204" pitchFamily="49" charset="0"/>
                <a:ea typeface="Roboto Mono"/>
                <a:cs typeface="Roboto Mono"/>
                <a:sym typeface="Roboto Mono"/>
              </a:rPr>
              <a:t>}</a:t>
            </a:r>
            <a:endParaRPr sz="2000" dirty="0">
              <a:solidFill>
                <a:schemeClr val="dk1"/>
              </a:solidFill>
              <a:highlight>
                <a:srgbClr val="D9EAD3"/>
              </a:highlight>
              <a:latin typeface="Lucida Console" panose="020B0609040504020204" pitchFamily="49" charset="0"/>
              <a:ea typeface="Roboto Mono"/>
              <a:cs typeface="Roboto Mono"/>
              <a:sym typeface="Roboto Mono"/>
            </a:endParaRPr>
          </a:p>
        </p:txBody>
      </p:sp>
      <p:sp>
        <p:nvSpPr>
          <p:cNvPr id="644" name="Google Shape;644;p6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Selective SLH</a:t>
            </a:r>
            <a:endParaRPr/>
          </a:p>
        </p:txBody>
      </p:sp>
      <p:sp>
        <p:nvSpPr>
          <p:cNvPr id="645" name="Google Shape;645;p6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56</a:t>
            </a:fld>
            <a:endParaRPr/>
          </a:p>
        </p:txBody>
      </p:sp>
      <p:sp>
        <p:nvSpPr>
          <p:cNvPr id="646" name="Google Shape;646;p67"/>
          <p:cNvSpPr/>
          <p:nvPr/>
        </p:nvSpPr>
        <p:spPr>
          <a:xfrm>
            <a:off x="3176925" y="2932050"/>
            <a:ext cx="3267000" cy="375000"/>
          </a:xfrm>
          <a:prstGeom prst="wedgeRect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t>Out of bounds access</a:t>
            </a:r>
            <a:endParaRPr sz="250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62"/>
          <p:cNvSpPr txBox="1">
            <a:spLocks noGrp="1"/>
          </p:cNvSpPr>
          <p:nvPr>
            <p:ph type="body" idx="1"/>
          </p:nvPr>
        </p:nvSpPr>
        <p:spPr>
          <a:xfrm>
            <a:off x="311700" y="1017725"/>
            <a:ext cx="8316000" cy="3856075"/>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SzPts val="852"/>
              <a:buNone/>
            </a:pPr>
            <a:r>
              <a:rPr lang="en-AU" sz="2000" dirty="0">
                <a:solidFill>
                  <a:srgbClr val="9900FF"/>
                </a:solidFill>
                <a:latin typeface="Lucida Console" panose="020B0609040504020204" pitchFamily="49" charset="0"/>
                <a:ea typeface="Roboto Mono"/>
                <a:cs typeface="Roboto Mono"/>
                <a:sym typeface="Roboto Mono"/>
              </a:rPr>
              <a:t>p</a:t>
            </a:r>
            <a:r>
              <a:rPr lang="en" sz="2000" dirty="0">
                <a:solidFill>
                  <a:srgbClr val="9900FF"/>
                </a:solidFill>
                <a:latin typeface="Lucida Console" panose="020B0609040504020204" pitchFamily="49" charset="0"/>
                <a:ea typeface="Roboto Mono"/>
                <a:cs typeface="Roboto Mono"/>
                <a:sym typeface="Roboto Mono"/>
              </a:rPr>
              <a:t>ublic </a:t>
            </a:r>
            <a:r>
              <a:rPr lang="en" sz="2000" dirty="0">
                <a:solidFill>
                  <a:schemeClr val="tx1"/>
                </a:solidFill>
                <a:latin typeface="Lucida Console" panose="020B0609040504020204" pitchFamily="49" charset="0"/>
                <a:ea typeface="Roboto Mono"/>
                <a:cs typeface="Roboto Mono"/>
                <a:sym typeface="Roboto Mono"/>
              </a:rPr>
              <a:t>array[]</a:t>
            </a:r>
          </a:p>
          <a:p>
            <a:pPr marL="0" lvl="0" indent="0" algn="l" rtl="0">
              <a:lnSpc>
                <a:spcPct val="150000"/>
              </a:lnSpc>
              <a:spcBef>
                <a:spcPts val="0"/>
              </a:spcBef>
              <a:spcAft>
                <a:spcPts val="0"/>
              </a:spcAft>
              <a:buSzPts val="852"/>
              <a:buNone/>
            </a:pPr>
            <a:br>
              <a:rPr lang="en" sz="2000" dirty="0">
                <a:solidFill>
                  <a:schemeClr val="accent1"/>
                </a:solidFill>
                <a:latin typeface="Lucida Console" panose="020B0609040504020204" pitchFamily="49" charset="0"/>
                <a:ea typeface="Roboto Mono"/>
                <a:cs typeface="Roboto Mono"/>
                <a:sym typeface="Roboto Mono"/>
              </a:rPr>
            </a:br>
            <a:r>
              <a:rPr lang="en" sz="2000" dirty="0">
                <a:solidFill>
                  <a:schemeClr val="accent1"/>
                </a:solidFill>
                <a:latin typeface="Lucida Console" panose="020B0609040504020204" pitchFamily="49" charset="0"/>
                <a:ea typeface="Roboto Mono"/>
                <a:cs typeface="Roboto Mono"/>
                <a:sym typeface="Roboto Mono"/>
              </a:rPr>
              <a:t>if</a:t>
            </a:r>
            <a:r>
              <a:rPr lang="en" sz="2000" dirty="0">
                <a:solidFill>
                  <a:schemeClr val="dk1"/>
                </a:solidFill>
                <a:latin typeface="Lucida Console" panose="020B0609040504020204" pitchFamily="49" charset="0"/>
                <a:ea typeface="Roboto Mono"/>
                <a:cs typeface="Roboto Mono"/>
                <a:sym typeface="Roboto Mono"/>
              </a:rPr>
              <a:t> </a:t>
            </a:r>
            <a:r>
              <a:rPr lang="en" sz="2000" dirty="0">
                <a:solidFill>
                  <a:srgbClr val="A3A3A3"/>
                </a:solidFill>
                <a:latin typeface="Lucida Console" panose="020B0609040504020204" pitchFamily="49" charset="0"/>
                <a:ea typeface="Roboto Mono"/>
                <a:cs typeface="Roboto Mono"/>
                <a:sym typeface="Roboto Mono"/>
              </a:rPr>
              <a:t>(</a:t>
            </a:r>
            <a:r>
              <a:rPr lang="en" sz="2000" dirty="0">
                <a:solidFill>
                  <a:schemeClr val="dk1"/>
                </a:solidFill>
                <a:latin typeface="Lucida Console" panose="020B0609040504020204" pitchFamily="49" charset="0"/>
                <a:ea typeface="Roboto Mono"/>
                <a:cs typeface="Roboto Mono"/>
                <a:sym typeface="Roboto Mono"/>
              </a:rPr>
              <a:t>index </a:t>
            </a:r>
            <a:r>
              <a:rPr lang="en" sz="2000" dirty="0">
                <a:solidFill>
                  <a:srgbClr val="A3A3A3"/>
                </a:solidFill>
                <a:latin typeface="Lucida Console" panose="020B0609040504020204" pitchFamily="49" charset="0"/>
                <a:ea typeface="Roboto Mono"/>
                <a:cs typeface="Roboto Mono"/>
                <a:sym typeface="Roboto Mono"/>
              </a:rPr>
              <a:t>&lt;</a:t>
            </a:r>
            <a:r>
              <a:rPr lang="en" sz="2000" dirty="0">
                <a:solidFill>
                  <a:schemeClr val="dk1"/>
                </a:solidFill>
                <a:latin typeface="Lucida Console" panose="020B0609040504020204" pitchFamily="49" charset="0"/>
                <a:ea typeface="Roboto Mono"/>
                <a:cs typeface="Roboto Mono"/>
                <a:sym typeface="Roboto Mono"/>
              </a:rPr>
              <a:t> array</a:t>
            </a:r>
            <a:r>
              <a:rPr lang="en" sz="2000" dirty="0">
                <a:solidFill>
                  <a:srgbClr val="A3A3A3"/>
                </a:solidFill>
                <a:latin typeface="Lucida Console" panose="020B0609040504020204" pitchFamily="49" charset="0"/>
                <a:ea typeface="Roboto Mono"/>
                <a:cs typeface="Roboto Mono"/>
                <a:sym typeface="Roboto Mono"/>
              </a:rPr>
              <a:t>.</a:t>
            </a:r>
            <a:r>
              <a:rPr lang="en" sz="2000" dirty="0">
                <a:solidFill>
                  <a:schemeClr val="dk1"/>
                </a:solidFill>
                <a:latin typeface="Lucida Console" panose="020B0609040504020204" pitchFamily="49" charset="0"/>
                <a:ea typeface="Roboto Mono"/>
                <a:cs typeface="Roboto Mono"/>
                <a:sym typeface="Roboto Mono"/>
              </a:rPr>
              <a:t>length</a:t>
            </a:r>
            <a:r>
              <a:rPr lang="en" sz="2000" dirty="0">
                <a:solidFill>
                  <a:srgbClr val="A3A3A3"/>
                </a:solidFill>
                <a:latin typeface="Lucida Console" panose="020B0609040504020204" pitchFamily="49" charset="0"/>
                <a:ea typeface="Roboto Mono"/>
                <a:cs typeface="Roboto Mono"/>
                <a:sym typeface="Roboto Mono"/>
              </a:rPr>
              <a:t>)</a:t>
            </a:r>
            <a:r>
              <a:rPr lang="en" sz="2000" dirty="0">
                <a:solidFill>
                  <a:schemeClr val="dk1"/>
                </a:solidFill>
                <a:latin typeface="Lucida Console" panose="020B0609040504020204" pitchFamily="49" charset="0"/>
                <a:ea typeface="Roboto Mono"/>
                <a:cs typeface="Roboto Mono"/>
                <a:sym typeface="Roboto Mono"/>
              </a:rPr>
              <a:t> </a:t>
            </a:r>
            <a:r>
              <a:rPr lang="en" sz="2000" dirty="0">
                <a:solidFill>
                  <a:srgbClr val="A3A3A3"/>
                </a:solidFill>
                <a:latin typeface="Lucida Console" panose="020B0609040504020204" pitchFamily="49" charset="0"/>
                <a:ea typeface="Roboto Mono"/>
                <a:cs typeface="Roboto Mono"/>
                <a:sym typeface="Roboto Mono"/>
              </a:rPr>
              <a:t>{</a:t>
            </a:r>
            <a:endParaRPr sz="2000" dirty="0">
              <a:solidFill>
                <a:srgbClr val="A3A3A3"/>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SzPts val="852"/>
              <a:buNone/>
            </a:pPr>
            <a:endParaRPr sz="2000" dirty="0">
              <a:solidFill>
                <a:srgbClr val="A3A3A3"/>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SzPts val="852"/>
              <a:buNone/>
            </a:pPr>
            <a:r>
              <a:rPr lang="en" sz="2000" dirty="0">
                <a:solidFill>
                  <a:srgbClr val="A3A3A3"/>
                </a:solidFill>
                <a:latin typeface="Lucida Console" panose="020B0609040504020204" pitchFamily="49" charset="0"/>
                <a:ea typeface="Roboto Mono"/>
                <a:cs typeface="Roboto Mono"/>
                <a:sym typeface="Roboto Mono"/>
              </a:rPr>
              <a:t>    ...</a:t>
            </a:r>
            <a:endParaRPr sz="2000" dirty="0">
              <a:solidFill>
                <a:srgbClr val="A3A3A3"/>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SzPts val="852"/>
              <a:buNone/>
            </a:pPr>
            <a:r>
              <a:rPr lang="en" sz="2000" dirty="0">
                <a:solidFill>
                  <a:schemeClr val="dk1"/>
                </a:solidFill>
                <a:latin typeface="Lucida Console" panose="020B0609040504020204" pitchFamily="49" charset="0"/>
                <a:ea typeface="Roboto Mono"/>
                <a:cs typeface="Roboto Mono"/>
                <a:sym typeface="Roboto Mono"/>
              </a:rPr>
              <a:t>    </a:t>
            </a:r>
            <a:r>
              <a:rPr lang="en" sz="2000" dirty="0">
                <a:solidFill>
                  <a:srgbClr val="9900FF"/>
                </a:solidFill>
                <a:latin typeface="Lucida Console" panose="020B0609040504020204" pitchFamily="49" charset="0"/>
                <a:ea typeface="Roboto Mono"/>
                <a:cs typeface="Roboto Mono"/>
                <a:sym typeface="Roboto Mono"/>
              </a:rPr>
              <a:t>public</a:t>
            </a:r>
            <a:r>
              <a:rPr lang="en" sz="2000" dirty="0">
                <a:solidFill>
                  <a:schemeClr val="dk1"/>
                </a:solidFill>
                <a:latin typeface="Lucida Console" panose="020B0609040504020204" pitchFamily="49" charset="0"/>
                <a:ea typeface="Roboto Mono"/>
                <a:cs typeface="Roboto Mono"/>
                <a:sym typeface="Roboto Mono"/>
              </a:rPr>
              <a:t> value </a:t>
            </a:r>
            <a:r>
              <a:rPr lang="en" sz="2000" dirty="0">
                <a:solidFill>
                  <a:srgbClr val="A3A3A3"/>
                </a:solidFill>
                <a:latin typeface="Lucida Console" panose="020B0609040504020204" pitchFamily="49" charset="0"/>
                <a:ea typeface="Roboto Mono"/>
                <a:cs typeface="Roboto Mono"/>
                <a:sym typeface="Roboto Mono"/>
              </a:rPr>
              <a:t>=</a:t>
            </a:r>
            <a:r>
              <a:rPr lang="en" sz="2000" dirty="0">
                <a:solidFill>
                  <a:schemeClr val="dk1"/>
                </a:solidFill>
                <a:latin typeface="Lucida Console" panose="020B0609040504020204" pitchFamily="49" charset="0"/>
                <a:ea typeface="Roboto Mono"/>
                <a:cs typeface="Roboto Mono"/>
                <a:sym typeface="Roboto Mono"/>
              </a:rPr>
              <a:t> array</a:t>
            </a:r>
            <a:r>
              <a:rPr lang="en" sz="2000" dirty="0">
                <a:solidFill>
                  <a:srgbClr val="A3A3A3"/>
                </a:solidFill>
                <a:latin typeface="Lucida Console" panose="020B0609040504020204" pitchFamily="49" charset="0"/>
                <a:ea typeface="Roboto Mono"/>
                <a:cs typeface="Roboto Mono"/>
                <a:sym typeface="Roboto Mono"/>
              </a:rPr>
              <a:t>[</a:t>
            </a:r>
            <a:r>
              <a:rPr lang="en" sz="2000" dirty="0">
                <a:solidFill>
                  <a:schemeClr val="dk1"/>
                </a:solidFill>
                <a:latin typeface="Lucida Console" panose="020B0609040504020204" pitchFamily="49" charset="0"/>
                <a:ea typeface="Roboto Mono"/>
                <a:cs typeface="Roboto Mono"/>
                <a:sym typeface="Roboto Mono"/>
              </a:rPr>
              <a:t>index</a:t>
            </a:r>
            <a:r>
              <a:rPr lang="en" sz="2000" dirty="0">
                <a:solidFill>
                  <a:srgbClr val="A3A3A3"/>
                </a:solidFill>
                <a:latin typeface="Lucida Console" panose="020B0609040504020204" pitchFamily="49" charset="0"/>
                <a:ea typeface="Roboto Mono"/>
                <a:cs typeface="Roboto Mono"/>
                <a:sym typeface="Roboto Mono"/>
              </a:rPr>
              <a:t>]</a:t>
            </a:r>
            <a:endParaRPr sz="2000" dirty="0">
              <a:solidFill>
                <a:srgbClr val="A3A3A3"/>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SzPts val="852"/>
              <a:buNone/>
            </a:pPr>
            <a:r>
              <a:rPr lang="en" sz="2000" dirty="0">
                <a:solidFill>
                  <a:srgbClr val="A3A3A3"/>
                </a:solidFill>
                <a:latin typeface="Lucida Console" panose="020B0609040504020204" pitchFamily="49" charset="0"/>
                <a:ea typeface="Roboto Mono"/>
                <a:cs typeface="Roboto Mono"/>
                <a:sym typeface="Roboto Mono"/>
              </a:rPr>
              <a:t>    ...</a:t>
            </a:r>
            <a:endParaRPr sz="2000" dirty="0">
              <a:solidFill>
                <a:srgbClr val="A3A3A3"/>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SzPts val="852"/>
              <a:buNone/>
            </a:pPr>
            <a:r>
              <a:rPr lang="en-AU" sz="2000" dirty="0">
                <a:solidFill>
                  <a:schemeClr val="dk1"/>
                </a:solidFill>
                <a:latin typeface="Lucida Console" panose="020B0609040504020204" pitchFamily="49" charset="0"/>
                <a:ea typeface="Roboto Mono"/>
                <a:cs typeface="Roboto Mono"/>
                <a:sym typeface="Roboto Mono"/>
              </a:rPr>
              <a:t>    </a:t>
            </a:r>
            <a:r>
              <a:rPr lang="en-AU" sz="2000" dirty="0">
                <a:solidFill>
                  <a:srgbClr val="4A86E8"/>
                </a:solidFill>
                <a:latin typeface="Lucida Console" panose="020B0609040504020204" pitchFamily="49" charset="0"/>
                <a:ea typeface="Roboto Mono"/>
                <a:cs typeface="Roboto Mono"/>
                <a:sym typeface="Roboto Mono"/>
              </a:rPr>
              <a:t>leak</a:t>
            </a:r>
            <a:r>
              <a:rPr lang="en-AU" sz="2000" dirty="0">
                <a:solidFill>
                  <a:srgbClr val="A3A3A3"/>
                </a:solidFill>
                <a:latin typeface="Lucida Console" panose="020B0609040504020204" pitchFamily="49" charset="0"/>
                <a:ea typeface="Roboto Mono"/>
                <a:cs typeface="Roboto Mono"/>
                <a:sym typeface="Roboto Mono"/>
              </a:rPr>
              <a:t>(</a:t>
            </a:r>
            <a:r>
              <a:rPr lang="en-AU" sz="2000" dirty="0">
                <a:solidFill>
                  <a:schemeClr val="dk1"/>
                </a:solidFill>
                <a:latin typeface="Lucida Console" panose="020B0609040504020204" pitchFamily="49" charset="0"/>
                <a:ea typeface="Roboto Mono"/>
                <a:cs typeface="Roboto Mono"/>
                <a:sym typeface="Roboto Mono"/>
              </a:rPr>
              <a:t>value</a:t>
            </a:r>
            <a:r>
              <a:rPr lang="en-AU" sz="2000" dirty="0">
                <a:solidFill>
                  <a:srgbClr val="A3A3A3"/>
                </a:solidFill>
                <a:latin typeface="Lucida Console" panose="020B0609040504020204" pitchFamily="49" charset="0"/>
                <a:ea typeface="Roboto Mono"/>
                <a:cs typeface="Roboto Mono"/>
                <a:sym typeface="Roboto Mono"/>
              </a:rPr>
              <a:t>)</a:t>
            </a:r>
            <a:endParaRPr lang="en-AU" sz="2000" dirty="0">
              <a:solidFill>
                <a:schemeClr val="dk1"/>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SzPts val="852"/>
              <a:buNone/>
            </a:pPr>
            <a:r>
              <a:rPr lang="en" sz="2000" dirty="0">
                <a:solidFill>
                  <a:srgbClr val="A3A3A3"/>
                </a:solidFill>
                <a:latin typeface="Lucida Console" panose="020B0609040504020204" pitchFamily="49" charset="0"/>
                <a:ea typeface="Roboto Mono"/>
                <a:cs typeface="Roboto Mono"/>
                <a:sym typeface="Roboto Mono"/>
              </a:rPr>
              <a:t>}</a:t>
            </a:r>
            <a:endParaRPr sz="2400" dirty="0">
              <a:solidFill>
                <a:schemeClr val="dk1"/>
              </a:solidFill>
              <a:latin typeface="Lucida Console" panose="020B0609040504020204" pitchFamily="49" charset="0"/>
              <a:ea typeface="Roboto Mono"/>
              <a:cs typeface="Roboto Mono"/>
              <a:sym typeface="Roboto Mono"/>
            </a:endParaRPr>
          </a:p>
        </p:txBody>
      </p:sp>
      <p:sp>
        <p:nvSpPr>
          <p:cNvPr id="608" name="Google Shape;608;p6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Selective SLH</a:t>
            </a:r>
            <a:endParaRPr dirty="0"/>
          </a:p>
        </p:txBody>
      </p:sp>
      <p:sp>
        <p:nvSpPr>
          <p:cNvPr id="609" name="Google Shape;609;p6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57</a:t>
            </a:fld>
            <a:endParaRPr/>
          </a:p>
        </p:txBody>
      </p:sp>
    </p:spTree>
    <p:extLst>
      <p:ext uri="{BB962C8B-B14F-4D97-AF65-F5344CB8AC3E}">
        <p14:creationId xmlns:p14="http://schemas.microsoft.com/office/powerpoint/2010/main" val="24984723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64"/>
          <p:cNvSpPr txBox="1">
            <a:spLocks noGrp="1"/>
          </p:cNvSpPr>
          <p:nvPr>
            <p:ph type="body" idx="1"/>
          </p:nvPr>
        </p:nvSpPr>
        <p:spPr>
          <a:xfrm>
            <a:off x="311700" y="1017725"/>
            <a:ext cx="8316000" cy="3856075"/>
          </a:xfrm>
          <a:prstGeom prst="rect">
            <a:avLst/>
          </a:prstGeom>
        </p:spPr>
        <p:txBody>
          <a:bodyPr spcFirstLastPara="1" wrap="square" lIns="91425" tIns="91425" rIns="91425" bIns="91425" anchor="t" anchorCtr="0">
            <a:noAutofit/>
          </a:bodyPr>
          <a:lstStyle/>
          <a:p>
            <a:pPr marL="0" indent="0">
              <a:lnSpc>
                <a:spcPct val="150000"/>
              </a:lnSpc>
              <a:buSzPts val="852"/>
              <a:buNone/>
            </a:pPr>
            <a:r>
              <a:rPr lang="en-AU" sz="2000" dirty="0">
                <a:solidFill>
                  <a:srgbClr val="9900FF"/>
                </a:solidFill>
                <a:latin typeface="Lucida Console" panose="020B0609040504020204" pitchFamily="49" charset="0"/>
                <a:ea typeface="Roboto Mono"/>
                <a:cs typeface="Roboto Mono"/>
                <a:sym typeface="Roboto Mono"/>
              </a:rPr>
              <a:t>public</a:t>
            </a:r>
            <a:r>
              <a:rPr lang="en" sz="2000" dirty="0">
                <a:solidFill>
                  <a:srgbClr val="9900FF"/>
                </a:solidFill>
                <a:latin typeface="Lucida Console" panose="020B0609040504020204" pitchFamily="49" charset="0"/>
                <a:ea typeface="Roboto Mono"/>
                <a:cs typeface="Roboto Mono"/>
                <a:sym typeface="Roboto Mono"/>
              </a:rPr>
              <a:t> </a:t>
            </a:r>
            <a:r>
              <a:rPr lang="en" sz="2000" dirty="0">
                <a:solidFill>
                  <a:schemeClr val="tx1"/>
                </a:solidFill>
                <a:latin typeface="Lucida Console" panose="020B0609040504020204" pitchFamily="49" charset="0"/>
                <a:ea typeface="Roboto Mono"/>
                <a:cs typeface="Roboto Mono"/>
                <a:sym typeface="Roboto Mono"/>
              </a:rPr>
              <a:t>array[]</a:t>
            </a:r>
          </a:p>
          <a:p>
            <a:pPr marL="0" lvl="0" indent="0" algn="l" rtl="0">
              <a:lnSpc>
                <a:spcPct val="150000"/>
              </a:lnSpc>
              <a:spcBef>
                <a:spcPts val="0"/>
              </a:spcBef>
              <a:spcAft>
                <a:spcPts val="0"/>
              </a:spcAft>
              <a:buSzPts val="852"/>
              <a:buNone/>
            </a:pPr>
            <a:r>
              <a:rPr lang="en" sz="2000" dirty="0">
                <a:solidFill>
                  <a:schemeClr val="dk1"/>
                </a:solidFill>
                <a:highlight>
                  <a:srgbClr val="D9EAD3"/>
                </a:highlight>
                <a:latin typeface="Lucida Console" panose="020B0609040504020204" pitchFamily="49" charset="0"/>
                <a:ea typeface="Roboto Mono"/>
                <a:cs typeface="Roboto Mono"/>
                <a:sym typeface="Roboto Mono"/>
              </a:rPr>
              <a:t>mask </a:t>
            </a:r>
            <a:r>
              <a:rPr lang="en" sz="2000" dirty="0">
                <a:solidFill>
                  <a:srgbClr val="A3A3A3"/>
                </a:solidFill>
                <a:highlight>
                  <a:srgbClr val="D9EAD3"/>
                </a:highlight>
                <a:latin typeface="Lucida Console" panose="020B0609040504020204" pitchFamily="49" charset="0"/>
                <a:ea typeface="Roboto Mono"/>
                <a:cs typeface="Roboto Mono"/>
                <a:sym typeface="Roboto Mono"/>
              </a:rPr>
              <a:t>=</a:t>
            </a:r>
            <a:r>
              <a:rPr lang="en" sz="2000" dirty="0">
                <a:solidFill>
                  <a:schemeClr val="dk1"/>
                </a:solidFill>
                <a:highlight>
                  <a:srgbClr val="D9EAD3"/>
                </a:highlight>
                <a:latin typeface="Lucida Console" panose="020B0609040504020204" pitchFamily="49" charset="0"/>
                <a:ea typeface="Roboto Mono"/>
                <a:cs typeface="Roboto Mono"/>
                <a:sym typeface="Roboto Mono"/>
              </a:rPr>
              <a:t> 0</a:t>
            </a:r>
            <a:br>
              <a:rPr lang="en" sz="2000" dirty="0">
                <a:solidFill>
                  <a:schemeClr val="accent1"/>
                </a:solidFill>
                <a:latin typeface="Lucida Console" panose="020B0609040504020204" pitchFamily="49" charset="0"/>
                <a:ea typeface="Roboto Mono"/>
                <a:cs typeface="Roboto Mono"/>
                <a:sym typeface="Roboto Mono"/>
              </a:rPr>
            </a:br>
            <a:r>
              <a:rPr lang="en" sz="2000" dirty="0">
                <a:solidFill>
                  <a:schemeClr val="accent1"/>
                </a:solidFill>
                <a:latin typeface="Lucida Console" panose="020B0609040504020204" pitchFamily="49" charset="0"/>
                <a:ea typeface="Roboto Mono"/>
                <a:cs typeface="Roboto Mono"/>
                <a:sym typeface="Roboto Mono"/>
              </a:rPr>
              <a:t>if</a:t>
            </a:r>
            <a:r>
              <a:rPr lang="en" sz="2000" dirty="0">
                <a:solidFill>
                  <a:schemeClr val="dk1"/>
                </a:solidFill>
                <a:latin typeface="Lucida Console" panose="020B0609040504020204" pitchFamily="49" charset="0"/>
                <a:ea typeface="Roboto Mono"/>
                <a:cs typeface="Roboto Mono"/>
                <a:sym typeface="Roboto Mono"/>
              </a:rPr>
              <a:t> </a:t>
            </a:r>
            <a:r>
              <a:rPr lang="en" sz="2000" dirty="0">
                <a:solidFill>
                  <a:srgbClr val="A3A3A3"/>
                </a:solidFill>
                <a:latin typeface="Lucida Console" panose="020B0609040504020204" pitchFamily="49" charset="0"/>
                <a:ea typeface="Roboto Mono"/>
                <a:cs typeface="Roboto Mono"/>
                <a:sym typeface="Roboto Mono"/>
              </a:rPr>
              <a:t>(</a:t>
            </a:r>
            <a:r>
              <a:rPr lang="en" sz="2000" dirty="0">
                <a:solidFill>
                  <a:schemeClr val="dk1"/>
                </a:solidFill>
                <a:latin typeface="Lucida Console" panose="020B0609040504020204" pitchFamily="49" charset="0"/>
                <a:ea typeface="Roboto Mono"/>
                <a:cs typeface="Roboto Mono"/>
                <a:sym typeface="Roboto Mono"/>
              </a:rPr>
              <a:t>index </a:t>
            </a:r>
            <a:r>
              <a:rPr lang="en" sz="2000" dirty="0">
                <a:solidFill>
                  <a:srgbClr val="A3A3A3"/>
                </a:solidFill>
                <a:latin typeface="Lucida Console" panose="020B0609040504020204" pitchFamily="49" charset="0"/>
                <a:ea typeface="Roboto Mono"/>
                <a:cs typeface="Roboto Mono"/>
                <a:sym typeface="Roboto Mono"/>
              </a:rPr>
              <a:t>&lt;</a:t>
            </a:r>
            <a:r>
              <a:rPr lang="en" sz="2000" dirty="0">
                <a:solidFill>
                  <a:schemeClr val="dk1"/>
                </a:solidFill>
                <a:latin typeface="Lucida Console" panose="020B0609040504020204" pitchFamily="49" charset="0"/>
                <a:ea typeface="Roboto Mono"/>
                <a:cs typeface="Roboto Mono"/>
                <a:sym typeface="Roboto Mono"/>
              </a:rPr>
              <a:t> array</a:t>
            </a:r>
            <a:r>
              <a:rPr lang="en" sz="2000" dirty="0">
                <a:solidFill>
                  <a:srgbClr val="A3A3A3"/>
                </a:solidFill>
                <a:latin typeface="Lucida Console" panose="020B0609040504020204" pitchFamily="49" charset="0"/>
                <a:ea typeface="Roboto Mono"/>
                <a:cs typeface="Roboto Mono"/>
                <a:sym typeface="Roboto Mono"/>
              </a:rPr>
              <a:t>.</a:t>
            </a:r>
            <a:r>
              <a:rPr lang="en" sz="2000" dirty="0">
                <a:solidFill>
                  <a:schemeClr val="dk1"/>
                </a:solidFill>
                <a:latin typeface="Lucida Console" panose="020B0609040504020204" pitchFamily="49" charset="0"/>
                <a:ea typeface="Roboto Mono"/>
                <a:cs typeface="Roboto Mono"/>
                <a:sym typeface="Roboto Mono"/>
              </a:rPr>
              <a:t>length</a:t>
            </a:r>
            <a:r>
              <a:rPr lang="en" sz="2000" dirty="0">
                <a:solidFill>
                  <a:srgbClr val="A3A3A3"/>
                </a:solidFill>
                <a:latin typeface="Lucida Console" panose="020B0609040504020204" pitchFamily="49" charset="0"/>
                <a:ea typeface="Roboto Mono"/>
                <a:cs typeface="Roboto Mono"/>
                <a:sym typeface="Roboto Mono"/>
              </a:rPr>
              <a:t>)</a:t>
            </a:r>
            <a:r>
              <a:rPr lang="en" sz="2000" dirty="0">
                <a:solidFill>
                  <a:schemeClr val="dk1"/>
                </a:solidFill>
                <a:latin typeface="Lucida Console" panose="020B0609040504020204" pitchFamily="49" charset="0"/>
                <a:ea typeface="Roboto Mono"/>
                <a:cs typeface="Roboto Mono"/>
                <a:sym typeface="Roboto Mono"/>
              </a:rPr>
              <a:t> </a:t>
            </a:r>
            <a:r>
              <a:rPr lang="en" sz="2000" dirty="0">
                <a:solidFill>
                  <a:srgbClr val="A3A3A3"/>
                </a:solidFill>
                <a:latin typeface="Lucida Console" panose="020B0609040504020204" pitchFamily="49" charset="0"/>
                <a:ea typeface="Roboto Mono"/>
                <a:cs typeface="Roboto Mono"/>
                <a:sym typeface="Roboto Mono"/>
              </a:rPr>
              <a:t>{</a:t>
            </a:r>
            <a:endParaRPr sz="2000" dirty="0">
              <a:solidFill>
                <a:srgbClr val="A3A3A3"/>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SzPts val="852"/>
              <a:buNone/>
            </a:pPr>
            <a:r>
              <a:rPr lang="en" sz="2000" dirty="0">
                <a:solidFill>
                  <a:schemeClr val="dk1"/>
                </a:solidFill>
                <a:highlight>
                  <a:srgbClr val="D9EAD3"/>
                </a:highlight>
                <a:latin typeface="Lucida Console" panose="020B0609040504020204" pitchFamily="49" charset="0"/>
                <a:ea typeface="Roboto Mono"/>
                <a:cs typeface="Roboto Mono"/>
                <a:sym typeface="Roboto Mono"/>
              </a:rPr>
              <a:t>    mask </a:t>
            </a:r>
            <a:r>
              <a:rPr lang="en" sz="2000" dirty="0">
                <a:solidFill>
                  <a:srgbClr val="A3A3A3"/>
                </a:solidFill>
                <a:highlight>
                  <a:srgbClr val="D9EAD3"/>
                </a:highlight>
                <a:latin typeface="Lucida Console" panose="020B0609040504020204" pitchFamily="49" charset="0"/>
                <a:ea typeface="Roboto Mono"/>
                <a:cs typeface="Roboto Mono"/>
                <a:sym typeface="Roboto Mono"/>
              </a:rPr>
              <a:t>=</a:t>
            </a:r>
            <a:r>
              <a:rPr lang="en" sz="2000" dirty="0">
                <a:solidFill>
                  <a:schemeClr val="dk1"/>
                </a:solidFill>
                <a:highlight>
                  <a:srgbClr val="D9EAD3"/>
                </a:highlight>
                <a:latin typeface="Lucida Console" panose="020B0609040504020204" pitchFamily="49" charset="0"/>
                <a:ea typeface="Roboto Mono"/>
                <a:cs typeface="Roboto Mono"/>
                <a:sym typeface="Roboto Mono"/>
              </a:rPr>
              <a:t> index </a:t>
            </a:r>
            <a:r>
              <a:rPr lang="en" sz="2000" dirty="0">
                <a:solidFill>
                  <a:srgbClr val="A3A3A3"/>
                </a:solidFill>
                <a:highlight>
                  <a:srgbClr val="D9EAD3"/>
                </a:highlight>
                <a:latin typeface="Lucida Console" panose="020B0609040504020204" pitchFamily="49" charset="0"/>
                <a:ea typeface="Roboto Mono"/>
                <a:cs typeface="Roboto Mono"/>
                <a:sym typeface="Roboto Mono"/>
              </a:rPr>
              <a:t>&lt;</a:t>
            </a:r>
            <a:r>
              <a:rPr lang="en" sz="2000" dirty="0">
                <a:solidFill>
                  <a:schemeClr val="dk1"/>
                </a:solidFill>
                <a:highlight>
                  <a:srgbClr val="D9EAD3"/>
                </a:highlight>
                <a:latin typeface="Lucida Console" panose="020B0609040504020204" pitchFamily="49" charset="0"/>
                <a:ea typeface="Roboto Mono"/>
                <a:cs typeface="Roboto Mono"/>
                <a:sym typeface="Roboto Mono"/>
              </a:rPr>
              <a:t> array</a:t>
            </a:r>
            <a:r>
              <a:rPr lang="en" sz="2000" dirty="0">
                <a:solidFill>
                  <a:srgbClr val="A3A3A3"/>
                </a:solidFill>
                <a:highlight>
                  <a:srgbClr val="D9EAD3"/>
                </a:highlight>
                <a:latin typeface="Lucida Console" panose="020B0609040504020204" pitchFamily="49" charset="0"/>
                <a:ea typeface="Roboto Mono"/>
                <a:cs typeface="Roboto Mono"/>
                <a:sym typeface="Roboto Mono"/>
              </a:rPr>
              <a:t>.</a:t>
            </a:r>
            <a:r>
              <a:rPr lang="en" sz="2000" dirty="0">
                <a:solidFill>
                  <a:schemeClr val="dk1"/>
                </a:solidFill>
                <a:highlight>
                  <a:srgbClr val="D9EAD3"/>
                </a:highlight>
                <a:latin typeface="Lucida Console" panose="020B0609040504020204" pitchFamily="49" charset="0"/>
                <a:ea typeface="Roboto Mono"/>
                <a:cs typeface="Roboto Mono"/>
                <a:sym typeface="Roboto Mono"/>
              </a:rPr>
              <a:t>length </a:t>
            </a:r>
            <a:r>
              <a:rPr lang="en" sz="2000" dirty="0">
                <a:solidFill>
                  <a:srgbClr val="A3A3A3"/>
                </a:solidFill>
                <a:highlight>
                  <a:srgbClr val="D9EAD3"/>
                </a:highlight>
                <a:latin typeface="Lucida Console" panose="020B0609040504020204" pitchFamily="49" charset="0"/>
                <a:ea typeface="Roboto Mono"/>
                <a:cs typeface="Roboto Mono"/>
                <a:sym typeface="Roboto Mono"/>
              </a:rPr>
              <a:t>?</a:t>
            </a:r>
            <a:r>
              <a:rPr lang="en" sz="2000" dirty="0">
                <a:solidFill>
                  <a:schemeClr val="dk1"/>
                </a:solidFill>
                <a:highlight>
                  <a:srgbClr val="D9EAD3"/>
                </a:highlight>
                <a:latin typeface="Lucida Console" panose="020B0609040504020204" pitchFamily="49" charset="0"/>
                <a:ea typeface="Roboto Mono"/>
                <a:cs typeface="Roboto Mono"/>
                <a:sym typeface="Roboto Mono"/>
              </a:rPr>
              <a:t> mask </a:t>
            </a:r>
            <a:r>
              <a:rPr lang="en" sz="2000" dirty="0">
                <a:solidFill>
                  <a:srgbClr val="A3A3A3"/>
                </a:solidFill>
                <a:highlight>
                  <a:srgbClr val="D9EAD3"/>
                </a:highlight>
                <a:latin typeface="Lucida Console" panose="020B0609040504020204" pitchFamily="49" charset="0"/>
                <a:ea typeface="Roboto Mono"/>
                <a:cs typeface="Roboto Mono"/>
                <a:sym typeface="Roboto Mono"/>
              </a:rPr>
              <a:t>:</a:t>
            </a:r>
            <a:r>
              <a:rPr lang="en" sz="2000" dirty="0">
                <a:solidFill>
                  <a:schemeClr val="dk1"/>
                </a:solidFill>
                <a:highlight>
                  <a:srgbClr val="D9EAD3"/>
                </a:highlight>
                <a:latin typeface="Lucida Console" panose="020B0609040504020204" pitchFamily="49" charset="0"/>
                <a:ea typeface="Roboto Mono"/>
                <a:cs typeface="Roboto Mono"/>
                <a:sym typeface="Roboto Mono"/>
              </a:rPr>
              <a:t> -1</a:t>
            </a:r>
            <a:endParaRPr sz="2000" dirty="0">
              <a:solidFill>
                <a:srgbClr val="A3A3A3"/>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SzPts val="852"/>
              <a:buNone/>
            </a:pPr>
            <a:r>
              <a:rPr lang="en" sz="2000" dirty="0">
                <a:solidFill>
                  <a:srgbClr val="A3A3A3"/>
                </a:solidFill>
                <a:latin typeface="Lucida Console" panose="020B0609040504020204" pitchFamily="49" charset="0"/>
                <a:ea typeface="Roboto Mono"/>
                <a:cs typeface="Roboto Mono"/>
                <a:sym typeface="Roboto Mono"/>
              </a:rPr>
              <a:t>    ...</a:t>
            </a:r>
            <a:endParaRPr sz="2000" dirty="0">
              <a:solidFill>
                <a:srgbClr val="A3A3A3"/>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SzPts val="852"/>
              <a:buNone/>
            </a:pPr>
            <a:r>
              <a:rPr lang="en" sz="2000" dirty="0">
                <a:solidFill>
                  <a:schemeClr val="dk1"/>
                </a:solidFill>
                <a:latin typeface="Lucida Console" panose="020B0609040504020204" pitchFamily="49" charset="0"/>
                <a:ea typeface="Roboto Mono"/>
                <a:cs typeface="Roboto Mono"/>
                <a:sym typeface="Roboto Mono"/>
              </a:rPr>
              <a:t>    </a:t>
            </a:r>
            <a:r>
              <a:rPr lang="en" sz="2000" dirty="0">
                <a:solidFill>
                  <a:srgbClr val="9900FF"/>
                </a:solidFill>
                <a:latin typeface="Lucida Console" panose="020B0609040504020204" pitchFamily="49" charset="0"/>
                <a:ea typeface="Roboto Mono"/>
                <a:cs typeface="Roboto Mono"/>
                <a:sym typeface="Roboto Mono"/>
              </a:rPr>
              <a:t>public </a:t>
            </a:r>
            <a:r>
              <a:rPr lang="en" sz="2000" dirty="0">
                <a:solidFill>
                  <a:schemeClr val="dk1"/>
                </a:solidFill>
                <a:latin typeface="Lucida Console" panose="020B0609040504020204" pitchFamily="49" charset="0"/>
                <a:ea typeface="Roboto Mono"/>
                <a:cs typeface="Roboto Mono"/>
                <a:sym typeface="Roboto Mono"/>
              </a:rPr>
              <a:t>value </a:t>
            </a:r>
            <a:r>
              <a:rPr lang="en" sz="2000" dirty="0">
                <a:solidFill>
                  <a:srgbClr val="A3A3A3"/>
                </a:solidFill>
                <a:latin typeface="Lucida Console" panose="020B0609040504020204" pitchFamily="49" charset="0"/>
                <a:ea typeface="Roboto Mono"/>
                <a:cs typeface="Roboto Mono"/>
                <a:sym typeface="Roboto Mono"/>
              </a:rPr>
              <a:t>=</a:t>
            </a:r>
            <a:r>
              <a:rPr lang="en" sz="2000" dirty="0">
                <a:solidFill>
                  <a:schemeClr val="dk1"/>
                </a:solidFill>
                <a:latin typeface="Lucida Console" panose="020B0609040504020204" pitchFamily="49" charset="0"/>
                <a:ea typeface="Roboto Mono"/>
                <a:cs typeface="Roboto Mono"/>
                <a:sym typeface="Roboto Mono"/>
              </a:rPr>
              <a:t> array</a:t>
            </a:r>
            <a:r>
              <a:rPr lang="en" sz="2000" dirty="0">
                <a:solidFill>
                  <a:srgbClr val="A3A3A3"/>
                </a:solidFill>
                <a:latin typeface="Lucida Console" panose="020B0609040504020204" pitchFamily="49" charset="0"/>
                <a:ea typeface="Roboto Mono"/>
                <a:cs typeface="Roboto Mono"/>
                <a:sym typeface="Roboto Mono"/>
              </a:rPr>
              <a:t>[</a:t>
            </a:r>
            <a:r>
              <a:rPr lang="en" sz="2000" dirty="0">
                <a:solidFill>
                  <a:schemeClr val="dk1"/>
                </a:solidFill>
                <a:latin typeface="Lucida Console" panose="020B0609040504020204" pitchFamily="49" charset="0"/>
                <a:ea typeface="Roboto Mono"/>
                <a:cs typeface="Roboto Mono"/>
                <a:sym typeface="Roboto Mono"/>
              </a:rPr>
              <a:t>index</a:t>
            </a:r>
            <a:r>
              <a:rPr lang="en" sz="2000" dirty="0">
                <a:solidFill>
                  <a:srgbClr val="A3A3A3"/>
                </a:solidFill>
                <a:latin typeface="Lucida Console" panose="020B0609040504020204" pitchFamily="49" charset="0"/>
                <a:ea typeface="Roboto Mono"/>
                <a:cs typeface="Roboto Mono"/>
                <a:sym typeface="Roboto Mono"/>
              </a:rPr>
              <a:t>] </a:t>
            </a:r>
            <a:r>
              <a:rPr lang="en" sz="2000" dirty="0">
                <a:solidFill>
                  <a:srgbClr val="A3A3A3"/>
                </a:solidFill>
                <a:highlight>
                  <a:srgbClr val="D9EAD3"/>
                </a:highlight>
                <a:latin typeface="Lucida Console" panose="020B0609040504020204" pitchFamily="49" charset="0"/>
                <a:ea typeface="Roboto Mono"/>
                <a:cs typeface="Roboto Mono"/>
                <a:sym typeface="Roboto Mono"/>
              </a:rPr>
              <a:t>| </a:t>
            </a:r>
            <a:r>
              <a:rPr lang="en" sz="2000" dirty="0">
                <a:solidFill>
                  <a:schemeClr val="dk1"/>
                </a:solidFill>
                <a:highlight>
                  <a:srgbClr val="D9EAD3"/>
                </a:highlight>
                <a:latin typeface="Lucida Console" panose="020B0609040504020204" pitchFamily="49" charset="0"/>
                <a:ea typeface="Roboto Mono"/>
                <a:cs typeface="Roboto Mono"/>
                <a:sym typeface="Roboto Mono"/>
              </a:rPr>
              <a:t>mask</a:t>
            </a:r>
            <a:endParaRPr sz="2000" dirty="0">
              <a:solidFill>
                <a:srgbClr val="A3A3A3"/>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SzPts val="852"/>
              <a:buNone/>
            </a:pPr>
            <a:r>
              <a:rPr lang="en" sz="2000" dirty="0">
                <a:solidFill>
                  <a:srgbClr val="A3A3A3"/>
                </a:solidFill>
                <a:latin typeface="Lucida Console" panose="020B0609040504020204" pitchFamily="49" charset="0"/>
                <a:ea typeface="Roboto Mono"/>
                <a:cs typeface="Roboto Mono"/>
                <a:sym typeface="Roboto Mono"/>
              </a:rPr>
              <a:t>    ...</a:t>
            </a:r>
            <a:endParaRPr sz="2000" dirty="0">
              <a:solidFill>
                <a:srgbClr val="A3A3A3"/>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SzPts val="852"/>
              <a:buNone/>
            </a:pPr>
            <a:r>
              <a:rPr lang="en" sz="2000" dirty="0">
                <a:solidFill>
                  <a:schemeClr val="dk1"/>
                </a:solidFill>
                <a:latin typeface="Lucida Console" panose="020B0609040504020204" pitchFamily="49" charset="0"/>
                <a:ea typeface="Roboto Mono"/>
                <a:cs typeface="Roboto Mono"/>
                <a:sym typeface="Roboto Mono"/>
              </a:rPr>
              <a:t>    </a:t>
            </a:r>
            <a:r>
              <a:rPr lang="en" sz="2000" dirty="0">
                <a:solidFill>
                  <a:srgbClr val="4A86E8"/>
                </a:solidFill>
                <a:latin typeface="Lucida Console" panose="020B0609040504020204" pitchFamily="49" charset="0"/>
                <a:ea typeface="Roboto Mono"/>
                <a:cs typeface="Roboto Mono"/>
                <a:sym typeface="Roboto Mono"/>
              </a:rPr>
              <a:t>leak</a:t>
            </a:r>
            <a:r>
              <a:rPr lang="en" sz="2000" dirty="0">
                <a:solidFill>
                  <a:srgbClr val="A3A3A3"/>
                </a:solidFill>
                <a:latin typeface="Lucida Console" panose="020B0609040504020204" pitchFamily="49" charset="0"/>
                <a:ea typeface="Roboto Mono"/>
                <a:cs typeface="Roboto Mono"/>
                <a:sym typeface="Roboto Mono"/>
              </a:rPr>
              <a:t>(</a:t>
            </a:r>
            <a:r>
              <a:rPr lang="en" sz="2000" dirty="0">
                <a:solidFill>
                  <a:schemeClr val="dk1"/>
                </a:solidFill>
                <a:latin typeface="Lucida Console" panose="020B0609040504020204" pitchFamily="49" charset="0"/>
                <a:ea typeface="Roboto Mono"/>
                <a:cs typeface="Roboto Mono"/>
                <a:sym typeface="Roboto Mono"/>
              </a:rPr>
              <a:t>value</a:t>
            </a:r>
            <a:r>
              <a:rPr lang="en" sz="2000" dirty="0">
                <a:solidFill>
                  <a:srgbClr val="A3A3A3"/>
                </a:solidFill>
                <a:latin typeface="Lucida Console" panose="020B0609040504020204" pitchFamily="49" charset="0"/>
                <a:ea typeface="Roboto Mono"/>
                <a:cs typeface="Roboto Mono"/>
                <a:sym typeface="Roboto Mono"/>
              </a:rPr>
              <a:t>)</a:t>
            </a:r>
            <a:endParaRPr sz="2000" dirty="0">
              <a:solidFill>
                <a:schemeClr val="dk1"/>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SzPts val="852"/>
              <a:buNone/>
            </a:pPr>
            <a:r>
              <a:rPr lang="en" sz="2000" dirty="0">
                <a:solidFill>
                  <a:srgbClr val="A3A3A3"/>
                </a:solidFill>
                <a:latin typeface="Lucida Console" panose="020B0609040504020204" pitchFamily="49" charset="0"/>
                <a:ea typeface="Roboto Mono"/>
                <a:cs typeface="Roboto Mono"/>
                <a:sym typeface="Roboto Mono"/>
              </a:rPr>
              <a:t>}</a:t>
            </a:r>
            <a:endParaRPr sz="2000" dirty="0">
              <a:solidFill>
                <a:schemeClr val="dk1"/>
              </a:solidFill>
              <a:highlight>
                <a:srgbClr val="D9EAD3"/>
              </a:highlight>
              <a:latin typeface="Lucida Console" panose="020B0609040504020204" pitchFamily="49" charset="0"/>
              <a:ea typeface="Roboto Mono"/>
              <a:cs typeface="Roboto Mono"/>
              <a:sym typeface="Roboto Mono"/>
            </a:endParaRPr>
          </a:p>
        </p:txBody>
      </p:sp>
      <p:sp>
        <p:nvSpPr>
          <p:cNvPr id="622" name="Google Shape;622;p6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Selective SLH</a:t>
            </a:r>
            <a:endParaRPr/>
          </a:p>
        </p:txBody>
      </p:sp>
      <p:sp>
        <p:nvSpPr>
          <p:cNvPr id="623" name="Google Shape;623;p6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58</a:t>
            </a:fld>
            <a:endParaRPr/>
          </a:p>
        </p:txBody>
      </p:sp>
      <p:grpSp>
        <p:nvGrpSpPr>
          <p:cNvPr id="5" name="Group 4">
            <a:extLst>
              <a:ext uri="{FF2B5EF4-FFF2-40B4-BE49-F238E27FC236}">
                <a16:creationId xmlns:a16="http://schemas.microsoft.com/office/drawing/2014/main" id="{651EE417-88EB-52B2-2C2C-01E8BC4AF373}"/>
              </a:ext>
            </a:extLst>
          </p:cNvPr>
          <p:cNvGrpSpPr/>
          <p:nvPr/>
        </p:nvGrpSpPr>
        <p:grpSpPr>
          <a:xfrm>
            <a:off x="987552" y="4379976"/>
            <a:ext cx="1728216" cy="318499"/>
            <a:chOff x="987552" y="4379976"/>
            <a:chExt cx="1728216" cy="318499"/>
          </a:xfrm>
        </p:grpSpPr>
        <p:cxnSp>
          <p:nvCxnSpPr>
            <p:cNvPr id="6" name="Straight Connector 5">
              <a:extLst>
                <a:ext uri="{FF2B5EF4-FFF2-40B4-BE49-F238E27FC236}">
                  <a16:creationId xmlns:a16="http://schemas.microsoft.com/office/drawing/2014/main" id="{2EF0A325-526A-FDDB-9647-1CCEDA63B197}"/>
                </a:ext>
              </a:extLst>
            </p:cNvPr>
            <p:cNvCxnSpPr>
              <a:cxnSpLocks/>
            </p:cNvCxnSpPr>
            <p:nvPr/>
          </p:nvCxnSpPr>
          <p:spPr>
            <a:xfrm>
              <a:off x="987552" y="4379976"/>
              <a:ext cx="1728216" cy="31849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D501A32-03B4-7A56-09C3-879F5E490433}"/>
                </a:ext>
              </a:extLst>
            </p:cNvPr>
            <p:cNvCxnSpPr>
              <a:cxnSpLocks/>
            </p:cNvCxnSpPr>
            <p:nvPr/>
          </p:nvCxnSpPr>
          <p:spPr>
            <a:xfrm flipV="1">
              <a:off x="987552" y="4379976"/>
              <a:ext cx="1728216" cy="31849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8" name="Rectangle: Rounded Corners 7">
            <a:extLst>
              <a:ext uri="{FF2B5EF4-FFF2-40B4-BE49-F238E27FC236}">
                <a16:creationId xmlns:a16="http://schemas.microsoft.com/office/drawing/2014/main" id="{5D6EA9E1-9987-0955-9C1E-797D82D0F1C1}"/>
              </a:ext>
            </a:extLst>
          </p:cNvPr>
          <p:cNvSpPr/>
          <p:nvPr/>
        </p:nvSpPr>
        <p:spPr>
          <a:xfrm>
            <a:off x="4788024" y="86683"/>
            <a:ext cx="3839676" cy="23472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800" dirty="0"/>
              <a:t>What if (public) array never leaks?</a:t>
            </a:r>
          </a:p>
        </p:txBody>
      </p:sp>
    </p:spTree>
    <p:extLst>
      <p:ext uri="{BB962C8B-B14F-4D97-AF65-F5344CB8AC3E}">
        <p14:creationId xmlns:p14="http://schemas.microsoft.com/office/powerpoint/2010/main" val="1964363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62"/>
          <p:cNvSpPr txBox="1">
            <a:spLocks noGrp="1"/>
          </p:cNvSpPr>
          <p:nvPr>
            <p:ph type="body" idx="1"/>
          </p:nvPr>
        </p:nvSpPr>
        <p:spPr>
          <a:xfrm>
            <a:off x="311700" y="1017725"/>
            <a:ext cx="8316000" cy="3856075"/>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SzPts val="852"/>
              <a:buNone/>
            </a:pPr>
            <a:r>
              <a:rPr lang="en-AU" sz="2000" dirty="0">
                <a:solidFill>
                  <a:srgbClr val="9900FF"/>
                </a:solidFill>
                <a:latin typeface="Lucida Console" panose="020B0609040504020204" pitchFamily="49" charset="0"/>
                <a:ea typeface="Roboto Mono"/>
                <a:cs typeface="Roboto Mono"/>
                <a:sym typeface="Roboto Mono"/>
              </a:rPr>
              <a:t>secret </a:t>
            </a:r>
            <a:r>
              <a:rPr lang="en" sz="2000" dirty="0">
                <a:solidFill>
                  <a:schemeClr val="tx1"/>
                </a:solidFill>
                <a:latin typeface="Lucida Console" panose="020B0609040504020204" pitchFamily="49" charset="0"/>
                <a:ea typeface="Roboto Mono"/>
                <a:cs typeface="Roboto Mono"/>
                <a:sym typeface="Roboto Mono"/>
              </a:rPr>
              <a:t>array[]</a:t>
            </a:r>
          </a:p>
          <a:p>
            <a:pPr marL="0" lvl="0" indent="0" algn="l" rtl="0">
              <a:lnSpc>
                <a:spcPct val="150000"/>
              </a:lnSpc>
              <a:spcBef>
                <a:spcPts val="0"/>
              </a:spcBef>
              <a:spcAft>
                <a:spcPts val="0"/>
              </a:spcAft>
              <a:buSzPts val="852"/>
              <a:buNone/>
            </a:pPr>
            <a:br>
              <a:rPr lang="en" sz="2000" dirty="0">
                <a:solidFill>
                  <a:schemeClr val="accent1"/>
                </a:solidFill>
                <a:latin typeface="Lucida Console" panose="020B0609040504020204" pitchFamily="49" charset="0"/>
                <a:ea typeface="Roboto Mono"/>
                <a:cs typeface="Roboto Mono"/>
                <a:sym typeface="Roboto Mono"/>
              </a:rPr>
            </a:br>
            <a:r>
              <a:rPr lang="en" sz="2000" dirty="0">
                <a:solidFill>
                  <a:schemeClr val="accent1"/>
                </a:solidFill>
                <a:latin typeface="Lucida Console" panose="020B0609040504020204" pitchFamily="49" charset="0"/>
                <a:ea typeface="Roboto Mono"/>
                <a:cs typeface="Roboto Mono"/>
                <a:sym typeface="Roboto Mono"/>
              </a:rPr>
              <a:t>if</a:t>
            </a:r>
            <a:r>
              <a:rPr lang="en" sz="2000" dirty="0">
                <a:solidFill>
                  <a:schemeClr val="dk1"/>
                </a:solidFill>
                <a:latin typeface="Lucida Console" panose="020B0609040504020204" pitchFamily="49" charset="0"/>
                <a:ea typeface="Roboto Mono"/>
                <a:cs typeface="Roboto Mono"/>
                <a:sym typeface="Roboto Mono"/>
              </a:rPr>
              <a:t> </a:t>
            </a:r>
            <a:r>
              <a:rPr lang="en" sz="2000" dirty="0">
                <a:solidFill>
                  <a:srgbClr val="A3A3A3"/>
                </a:solidFill>
                <a:latin typeface="Lucida Console" panose="020B0609040504020204" pitchFamily="49" charset="0"/>
                <a:ea typeface="Roboto Mono"/>
                <a:cs typeface="Roboto Mono"/>
                <a:sym typeface="Roboto Mono"/>
              </a:rPr>
              <a:t>(</a:t>
            </a:r>
            <a:r>
              <a:rPr lang="en" sz="2000" dirty="0">
                <a:solidFill>
                  <a:schemeClr val="dk1"/>
                </a:solidFill>
                <a:latin typeface="Lucida Console" panose="020B0609040504020204" pitchFamily="49" charset="0"/>
                <a:ea typeface="Roboto Mono"/>
                <a:cs typeface="Roboto Mono"/>
                <a:sym typeface="Roboto Mono"/>
              </a:rPr>
              <a:t>index </a:t>
            </a:r>
            <a:r>
              <a:rPr lang="en" sz="2000" dirty="0">
                <a:solidFill>
                  <a:srgbClr val="A3A3A3"/>
                </a:solidFill>
                <a:latin typeface="Lucida Console" panose="020B0609040504020204" pitchFamily="49" charset="0"/>
                <a:ea typeface="Roboto Mono"/>
                <a:cs typeface="Roboto Mono"/>
                <a:sym typeface="Roboto Mono"/>
              </a:rPr>
              <a:t>&lt;</a:t>
            </a:r>
            <a:r>
              <a:rPr lang="en" sz="2000" dirty="0">
                <a:solidFill>
                  <a:schemeClr val="dk1"/>
                </a:solidFill>
                <a:latin typeface="Lucida Console" panose="020B0609040504020204" pitchFamily="49" charset="0"/>
                <a:ea typeface="Roboto Mono"/>
                <a:cs typeface="Roboto Mono"/>
                <a:sym typeface="Roboto Mono"/>
              </a:rPr>
              <a:t> array</a:t>
            </a:r>
            <a:r>
              <a:rPr lang="en" sz="2000" dirty="0">
                <a:solidFill>
                  <a:srgbClr val="A3A3A3"/>
                </a:solidFill>
                <a:latin typeface="Lucida Console" panose="020B0609040504020204" pitchFamily="49" charset="0"/>
                <a:ea typeface="Roboto Mono"/>
                <a:cs typeface="Roboto Mono"/>
                <a:sym typeface="Roboto Mono"/>
              </a:rPr>
              <a:t>.</a:t>
            </a:r>
            <a:r>
              <a:rPr lang="en" sz="2000" dirty="0">
                <a:solidFill>
                  <a:schemeClr val="dk1"/>
                </a:solidFill>
                <a:latin typeface="Lucida Console" panose="020B0609040504020204" pitchFamily="49" charset="0"/>
                <a:ea typeface="Roboto Mono"/>
                <a:cs typeface="Roboto Mono"/>
                <a:sym typeface="Roboto Mono"/>
              </a:rPr>
              <a:t>length</a:t>
            </a:r>
            <a:r>
              <a:rPr lang="en" sz="2000" dirty="0">
                <a:solidFill>
                  <a:srgbClr val="A3A3A3"/>
                </a:solidFill>
                <a:latin typeface="Lucida Console" panose="020B0609040504020204" pitchFamily="49" charset="0"/>
                <a:ea typeface="Roboto Mono"/>
                <a:cs typeface="Roboto Mono"/>
                <a:sym typeface="Roboto Mono"/>
              </a:rPr>
              <a:t>)</a:t>
            </a:r>
            <a:r>
              <a:rPr lang="en" sz="2000" dirty="0">
                <a:solidFill>
                  <a:schemeClr val="dk1"/>
                </a:solidFill>
                <a:latin typeface="Lucida Console" panose="020B0609040504020204" pitchFamily="49" charset="0"/>
                <a:ea typeface="Roboto Mono"/>
                <a:cs typeface="Roboto Mono"/>
                <a:sym typeface="Roboto Mono"/>
              </a:rPr>
              <a:t> </a:t>
            </a:r>
            <a:r>
              <a:rPr lang="en" sz="2000" dirty="0">
                <a:solidFill>
                  <a:srgbClr val="A3A3A3"/>
                </a:solidFill>
                <a:latin typeface="Lucida Console" panose="020B0609040504020204" pitchFamily="49" charset="0"/>
                <a:ea typeface="Roboto Mono"/>
                <a:cs typeface="Roboto Mono"/>
                <a:sym typeface="Roboto Mono"/>
              </a:rPr>
              <a:t>{</a:t>
            </a:r>
            <a:endParaRPr sz="2000" dirty="0">
              <a:solidFill>
                <a:srgbClr val="A3A3A3"/>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SzPts val="852"/>
              <a:buNone/>
            </a:pPr>
            <a:endParaRPr sz="2000" dirty="0">
              <a:solidFill>
                <a:srgbClr val="A3A3A3"/>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SzPts val="852"/>
              <a:buNone/>
            </a:pPr>
            <a:r>
              <a:rPr lang="en" sz="2000" dirty="0">
                <a:solidFill>
                  <a:srgbClr val="A3A3A3"/>
                </a:solidFill>
                <a:latin typeface="Lucida Console" panose="020B0609040504020204" pitchFamily="49" charset="0"/>
                <a:ea typeface="Roboto Mono"/>
                <a:cs typeface="Roboto Mono"/>
                <a:sym typeface="Roboto Mono"/>
              </a:rPr>
              <a:t>    ...</a:t>
            </a:r>
            <a:endParaRPr sz="2000" dirty="0">
              <a:solidFill>
                <a:srgbClr val="A3A3A3"/>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SzPts val="852"/>
              <a:buNone/>
            </a:pPr>
            <a:r>
              <a:rPr lang="en" sz="2000" dirty="0">
                <a:solidFill>
                  <a:schemeClr val="dk1"/>
                </a:solidFill>
                <a:latin typeface="Lucida Console" panose="020B0609040504020204" pitchFamily="49" charset="0"/>
                <a:ea typeface="Roboto Mono"/>
                <a:cs typeface="Roboto Mono"/>
                <a:sym typeface="Roboto Mono"/>
              </a:rPr>
              <a:t>    </a:t>
            </a:r>
            <a:r>
              <a:rPr lang="en" sz="2000" dirty="0">
                <a:solidFill>
                  <a:srgbClr val="9900FF"/>
                </a:solidFill>
                <a:latin typeface="Lucida Console" panose="020B0609040504020204" pitchFamily="49" charset="0"/>
                <a:ea typeface="Roboto Mono"/>
                <a:cs typeface="Roboto Mono"/>
                <a:sym typeface="Roboto Mono"/>
              </a:rPr>
              <a:t>secret</a:t>
            </a:r>
            <a:r>
              <a:rPr lang="en" sz="2000" dirty="0">
                <a:solidFill>
                  <a:schemeClr val="dk1"/>
                </a:solidFill>
                <a:latin typeface="Lucida Console" panose="020B0609040504020204" pitchFamily="49" charset="0"/>
                <a:ea typeface="Roboto Mono"/>
                <a:cs typeface="Roboto Mono"/>
                <a:sym typeface="Roboto Mono"/>
              </a:rPr>
              <a:t> value </a:t>
            </a:r>
            <a:r>
              <a:rPr lang="en" sz="2000" dirty="0">
                <a:solidFill>
                  <a:srgbClr val="A3A3A3"/>
                </a:solidFill>
                <a:latin typeface="Lucida Console" panose="020B0609040504020204" pitchFamily="49" charset="0"/>
                <a:ea typeface="Roboto Mono"/>
                <a:cs typeface="Roboto Mono"/>
                <a:sym typeface="Roboto Mono"/>
              </a:rPr>
              <a:t>=</a:t>
            </a:r>
            <a:r>
              <a:rPr lang="en" sz="2000" dirty="0">
                <a:solidFill>
                  <a:schemeClr val="dk1"/>
                </a:solidFill>
                <a:latin typeface="Lucida Console" panose="020B0609040504020204" pitchFamily="49" charset="0"/>
                <a:ea typeface="Roboto Mono"/>
                <a:cs typeface="Roboto Mono"/>
                <a:sym typeface="Roboto Mono"/>
              </a:rPr>
              <a:t> array</a:t>
            </a:r>
            <a:r>
              <a:rPr lang="en" sz="2000" dirty="0">
                <a:solidFill>
                  <a:srgbClr val="A3A3A3"/>
                </a:solidFill>
                <a:latin typeface="Lucida Console" panose="020B0609040504020204" pitchFamily="49" charset="0"/>
                <a:ea typeface="Roboto Mono"/>
                <a:cs typeface="Roboto Mono"/>
                <a:sym typeface="Roboto Mono"/>
              </a:rPr>
              <a:t>[</a:t>
            </a:r>
            <a:r>
              <a:rPr lang="en" sz="2000" dirty="0">
                <a:solidFill>
                  <a:schemeClr val="dk1"/>
                </a:solidFill>
                <a:latin typeface="Lucida Console" panose="020B0609040504020204" pitchFamily="49" charset="0"/>
                <a:ea typeface="Roboto Mono"/>
                <a:cs typeface="Roboto Mono"/>
                <a:sym typeface="Roboto Mono"/>
              </a:rPr>
              <a:t>index</a:t>
            </a:r>
            <a:r>
              <a:rPr lang="en" sz="2000" dirty="0">
                <a:solidFill>
                  <a:srgbClr val="A3A3A3"/>
                </a:solidFill>
                <a:latin typeface="Lucida Console" panose="020B0609040504020204" pitchFamily="49" charset="0"/>
                <a:ea typeface="Roboto Mono"/>
                <a:cs typeface="Roboto Mono"/>
                <a:sym typeface="Roboto Mono"/>
              </a:rPr>
              <a:t>]</a:t>
            </a:r>
            <a:endParaRPr sz="2000" dirty="0">
              <a:solidFill>
                <a:srgbClr val="A3A3A3"/>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SzPts val="852"/>
              <a:buNone/>
            </a:pPr>
            <a:r>
              <a:rPr lang="en" sz="2000" dirty="0">
                <a:solidFill>
                  <a:srgbClr val="A3A3A3"/>
                </a:solidFill>
                <a:latin typeface="Lucida Console" panose="020B0609040504020204" pitchFamily="49" charset="0"/>
                <a:ea typeface="Roboto Mono"/>
                <a:cs typeface="Roboto Mono"/>
                <a:sym typeface="Roboto Mono"/>
              </a:rPr>
              <a:t>    ...</a:t>
            </a:r>
            <a:endParaRPr sz="2000" dirty="0">
              <a:solidFill>
                <a:srgbClr val="A3A3A3"/>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SzPts val="852"/>
              <a:buNone/>
            </a:pPr>
            <a:r>
              <a:rPr lang="en-AU" sz="2000" dirty="0">
                <a:solidFill>
                  <a:schemeClr val="dk1"/>
                </a:solidFill>
                <a:latin typeface="Lucida Console" panose="020B0609040504020204" pitchFamily="49" charset="0"/>
                <a:ea typeface="Roboto Mono"/>
                <a:cs typeface="Roboto Mono"/>
                <a:sym typeface="Roboto Mono"/>
              </a:rPr>
              <a:t>    </a:t>
            </a:r>
            <a:r>
              <a:rPr lang="en-AU" sz="2000" dirty="0">
                <a:solidFill>
                  <a:srgbClr val="4A86E8"/>
                </a:solidFill>
                <a:latin typeface="Lucida Console" panose="020B0609040504020204" pitchFamily="49" charset="0"/>
                <a:ea typeface="Roboto Mono"/>
                <a:cs typeface="Roboto Mono"/>
                <a:sym typeface="Roboto Mono"/>
              </a:rPr>
              <a:t>leak</a:t>
            </a:r>
            <a:r>
              <a:rPr lang="en-AU" sz="2000" dirty="0">
                <a:solidFill>
                  <a:srgbClr val="A3A3A3"/>
                </a:solidFill>
                <a:latin typeface="Lucida Console" panose="020B0609040504020204" pitchFamily="49" charset="0"/>
                <a:ea typeface="Roboto Mono"/>
                <a:cs typeface="Roboto Mono"/>
                <a:sym typeface="Roboto Mono"/>
              </a:rPr>
              <a:t>(</a:t>
            </a:r>
            <a:r>
              <a:rPr lang="en-AU" sz="2000" dirty="0">
                <a:solidFill>
                  <a:schemeClr val="dk1"/>
                </a:solidFill>
                <a:latin typeface="Lucida Console" panose="020B0609040504020204" pitchFamily="49" charset="0"/>
                <a:ea typeface="Roboto Mono"/>
                <a:cs typeface="Roboto Mono"/>
                <a:sym typeface="Roboto Mono"/>
              </a:rPr>
              <a:t>value</a:t>
            </a:r>
            <a:r>
              <a:rPr lang="en-AU" sz="2000" dirty="0">
                <a:solidFill>
                  <a:srgbClr val="A3A3A3"/>
                </a:solidFill>
                <a:latin typeface="Lucida Console" panose="020B0609040504020204" pitchFamily="49" charset="0"/>
                <a:ea typeface="Roboto Mono"/>
                <a:cs typeface="Roboto Mono"/>
                <a:sym typeface="Roboto Mono"/>
              </a:rPr>
              <a:t>)</a:t>
            </a:r>
            <a:endParaRPr lang="en-AU" sz="2000" dirty="0">
              <a:solidFill>
                <a:schemeClr val="dk1"/>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SzPts val="852"/>
              <a:buNone/>
            </a:pPr>
            <a:r>
              <a:rPr lang="en" sz="2000" dirty="0">
                <a:solidFill>
                  <a:srgbClr val="A3A3A3"/>
                </a:solidFill>
                <a:latin typeface="Lucida Console" panose="020B0609040504020204" pitchFamily="49" charset="0"/>
                <a:ea typeface="Roboto Mono"/>
                <a:cs typeface="Roboto Mono"/>
                <a:sym typeface="Roboto Mono"/>
              </a:rPr>
              <a:t>}</a:t>
            </a:r>
            <a:endParaRPr sz="2400" dirty="0">
              <a:solidFill>
                <a:schemeClr val="dk1"/>
              </a:solidFill>
              <a:latin typeface="Lucida Console" panose="020B0609040504020204" pitchFamily="49" charset="0"/>
              <a:ea typeface="Roboto Mono"/>
              <a:cs typeface="Roboto Mono"/>
              <a:sym typeface="Roboto Mono"/>
            </a:endParaRPr>
          </a:p>
        </p:txBody>
      </p:sp>
      <p:sp>
        <p:nvSpPr>
          <p:cNvPr id="608" name="Google Shape;608;p6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Selective SLH</a:t>
            </a:r>
            <a:endParaRPr dirty="0"/>
          </a:p>
        </p:txBody>
      </p:sp>
      <p:sp>
        <p:nvSpPr>
          <p:cNvPr id="609" name="Google Shape;609;p6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59</a:t>
            </a:fld>
            <a:endParaRPr/>
          </a:p>
        </p:txBody>
      </p:sp>
      <p:grpSp>
        <p:nvGrpSpPr>
          <p:cNvPr id="4" name="Group 3">
            <a:extLst>
              <a:ext uri="{FF2B5EF4-FFF2-40B4-BE49-F238E27FC236}">
                <a16:creationId xmlns:a16="http://schemas.microsoft.com/office/drawing/2014/main" id="{C441441F-4B37-D2E3-D074-6DF94200D998}"/>
              </a:ext>
            </a:extLst>
          </p:cNvPr>
          <p:cNvGrpSpPr/>
          <p:nvPr/>
        </p:nvGrpSpPr>
        <p:grpSpPr>
          <a:xfrm>
            <a:off x="987552" y="4379976"/>
            <a:ext cx="1728216" cy="318499"/>
            <a:chOff x="987552" y="4379976"/>
            <a:chExt cx="1728216" cy="318499"/>
          </a:xfrm>
        </p:grpSpPr>
        <p:cxnSp>
          <p:nvCxnSpPr>
            <p:cNvPr id="3" name="Straight Connector 2">
              <a:extLst>
                <a:ext uri="{FF2B5EF4-FFF2-40B4-BE49-F238E27FC236}">
                  <a16:creationId xmlns:a16="http://schemas.microsoft.com/office/drawing/2014/main" id="{736F0501-4989-7BB5-F919-60E11D17D314}"/>
                </a:ext>
              </a:extLst>
            </p:cNvPr>
            <p:cNvCxnSpPr>
              <a:cxnSpLocks/>
            </p:cNvCxnSpPr>
            <p:nvPr/>
          </p:nvCxnSpPr>
          <p:spPr>
            <a:xfrm>
              <a:off x="987552" y="4379976"/>
              <a:ext cx="1728216" cy="31849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20293FC-7120-18DF-1CAF-D0E11CD83E13}"/>
                </a:ext>
              </a:extLst>
            </p:cNvPr>
            <p:cNvCxnSpPr>
              <a:cxnSpLocks/>
            </p:cNvCxnSpPr>
            <p:nvPr/>
          </p:nvCxnSpPr>
          <p:spPr>
            <a:xfrm flipV="1">
              <a:off x="987552" y="4379976"/>
              <a:ext cx="1728216" cy="31849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 name="Rectangle: Rounded Corners 1">
            <a:extLst>
              <a:ext uri="{FF2B5EF4-FFF2-40B4-BE49-F238E27FC236}">
                <a16:creationId xmlns:a16="http://schemas.microsoft.com/office/drawing/2014/main" id="{D49FD3A3-76D5-89B1-9F20-899D902A848A}"/>
              </a:ext>
            </a:extLst>
          </p:cNvPr>
          <p:cNvSpPr/>
          <p:nvPr/>
        </p:nvSpPr>
        <p:spPr>
          <a:xfrm>
            <a:off x="4992624" y="1017725"/>
            <a:ext cx="3839676" cy="23472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800" dirty="0"/>
              <a:t>Tagging public values that do not leak as secret </a:t>
            </a:r>
            <a:r>
              <a:rPr lang="en-AU" sz="2800" b="1" dirty="0"/>
              <a:t>reduces overhead!!!</a:t>
            </a:r>
          </a:p>
        </p:txBody>
      </p:sp>
    </p:spTree>
    <p:extLst>
      <p:ext uri="{BB962C8B-B14F-4D97-AF65-F5344CB8AC3E}">
        <p14:creationId xmlns:p14="http://schemas.microsoft.com/office/powerpoint/2010/main" val="344691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Motivating Example</a:t>
            </a:r>
            <a:endParaRPr/>
          </a:p>
        </p:txBody>
      </p:sp>
      <p:sp>
        <p:nvSpPr>
          <p:cNvPr id="103" name="Google Shape;103;p18"/>
          <p:cNvSpPr txBox="1">
            <a:spLocks noGrp="1"/>
          </p:cNvSpPr>
          <p:nvPr>
            <p:ph type="body" idx="1"/>
          </p:nvPr>
        </p:nvSpPr>
        <p:spPr>
          <a:xfrm>
            <a:off x="311700" y="1152475"/>
            <a:ext cx="8520600" cy="3416400"/>
          </a:xfrm>
          <a:prstGeom prst="rect">
            <a:avLst/>
          </a:prstGeom>
          <a:ln>
            <a:noFill/>
          </a:ln>
        </p:spPr>
        <p:txBody>
          <a:bodyPr spcFirstLastPara="1" wrap="square" lIns="91425" tIns="91425" rIns="91425" bIns="91425" anchor="t" anchorCtr="0">
            <a:noAutofit/>
          </a:bodyPr>
          <a:lstStyle/>
          <a:p>
            <a:pPr marL="0" lvl="0" indent="0" algn="l" rtl="0">
              <a:lnSpc>
                <a:spcPct val="95000"/>
              </a:lnSpc>
              <a:spcBef>
                <a:spcPts val="0"/>
              </a:spcBef>
              <a:spcAft>
                <a:spcPts val="1200"/>
              </a:spcAft>
              <a:buSzPts val="275"/>
              <a:buNone/>
            </a:pPr>
            <a:r>
              <a:rPr lang="en" sz="2700" dirty="0">
                <a:solidFill>
                  <a:schemeClr val="dk1"/>
                </a:solidFill>
                <a:latin typeface="Lucida Console" panose="020B0609040504020204" pitchFamily="49" charset="0"/>
                <a:ea typeface="Roboto Mono"/>
                <a:cs typeface="Roboto Mono"/>
                <a:sym typeface="Roboto Mono"/>
              </a:rPr>
              <a:t>key = ...</a:t>
            </a:r>
            <a:br>
              <a:rPr lang="en" sz="2700" dirty="0">
                <a:solidFill>
                  <a:schemeClr val="dk1"/>
                </a:solidFill>
                <a:latin typeface="Lucida Console" panose="020B0609040504020204" pitchFamily="49" charset="0"/>
                <a:ea typeface="Roboto Mono"/>
                <a:cs typeface="Roboto Mono"/>
                <a:sym typeface="Roboto Mono"/>
              </a:rPr>
            </a:br>
            <a:r>
              <a:rPr lang="en" sz="2700" dirty="0">
                <a:solidFill>
                  <a:schemeClr val="dk1"/>
                </a:solidFill>
                <a:latin typeface="Lucida Console" panose="020B0609040504020204" pitchFamily="49" charset="0"/>
                <a:ea typeface="Roboto Mono"/>
                <a:cs typeface="Roboto Mono"/>
                <a:sym typeface="Roboto Mono"/>
              </a:rPr>
              <a:t>state </a:t>
            </a:r>
            <a:r>
              <a:rPr lang="en" sz="2700" dirty="0">
                <a:solidFill>
                  <a:srgbClr val="999999"/>
                </a:solidFill>
                <a:latin typeface="Lucida Console" panose="020B0609040504020204" pitchFamily="49" charset="0"/>
                <a:ea typeface="Roboto Mono"/>
                <a:cs typeface="Roboto Mono"/>
                <a:sym typeface="Roboto Mono"/>
              </a:rPr>
              <a:t>=</a:t>
            </a:r>
            <a:r>
              <a:rPr lang="en" sz="2700" dirty="0">
                <a:solidFill>
                  <a:schemeClr val="dk1"/>
                </a:solidFill>
                <a:latin typeface="Lucida Console" panose="020B0609040504020204" pitchFamily="49" charset="0"/>
                <a:ea typeface="Roboto Mono"/>
                <a:cs typeface="Roboto Mono"/>
                <a:sym typeface="Roboto Mono"/>
              </a:rPr>
              <a:t> message</a:t>
            </a:r>
            <a:br>
              <a:rPr lang="en" sz="2700" dirty="0">
                <a:solidFill>
                  <a:schemeClr val="dk1"/>
                </a:solidFill>
                <a:latin typeface="Lucida Console" panose="020B0609040504020204" pitchFamily="49" charset="0"/>
                <a:ea typeface="Roboto Mono"/>
                <a:cs typeface="Roboto Mono"/>
                <a:sym typeface="Roboto Mono"/>
              </a:rPr>
            </a:br>
            <a:r>
              <a:rPr lang="en" sz="2700" dirty="0">
                <a:solidFill>
                  <a:srgbClr val="4A86E8"/>
                </a:solidFill>
                <a:latin typeface="Lucida Console" panose="020B0609040504020204" pitchFamily="49" charset="0"/>
                <a:ea typeface="Roboto Mono"/>
                <a:cs typeface="Roboto Mono"/>
                <a:sym typeface="Roboto Mono"/>
              </a:rPr>
              <a:t>for </a:t>
            </a:r>
            <a:r>
              <a:rPr lang="en" sz="2700" dirty="0">
                <a:solidFill>
                  <a:srgbClr val="999999"/>
                </a:solidFill>
                <a:latin typeface="Lucida Console" panose="020B0609040504020204" pitchFamily="49" charset="0"/>
                <a:ea typeface="Roboto Mono"/>
                <a:cs typeface="Roboto Mono"/>
                <a:sym typeface="Roboto Mono"/>
              </a:rPr>
              <a:t>(</a:t>
            </a:r>
            <a:r>
              <a:rPr lang="en" sz="2700" dirty="0">
                <a:solidFill>
                  <a:schemeClr val="dk1"/>
                </a:solidFill>
                <a:latin typeface="Lucida Console" panose="020B0609040504020204" pitchFamily="49" charset="0"/>
                <a:ea typeface="Roboto Mono"/>
                <a:cs typeface="Roboto Mono"/>
                <a:sym typeface="Roboto Mono"/>
              </a:rPr>
              <a:t>i </a:t>
            </a:r>
            <a:r>
              <a:rPr lang="en" sz="2700" dirty="0">
                <a:solidFill>
                  <a:srgbClr val="4A86E8"/>
                </a:solidFill>
                <a:latin typeface="Lucida Console" panose="020B0609040504020204" pitchFamily="49" charset="0"/>
                <a:ea typeface="Roboto Mono"/>
                <a:cs typeface="Roboto Mono"/>
                <a:sym typeface="Roboto Mono"/>
              </a:rPr>
              <a:t>from </a:t>
            </a:r>
            <a:r>
              <a:rPr lang="en" sz="2700" dirty="0">
                <a:solidFill>
                  <a:srgbClr val="C53929"/>
                </a:solidFill>
                <a:latin typeface="Lucida Console" panose="020B0609040504020204" pitchFamily="49" charset="0"/>
                <a:ea typeface="Roboto Mono"/>
                <a:cs typeface="Roboto Mono"/>
                <a:sym typeface="Roboto Mono"/>
              </a:rPr>
              <a:t>0</a:t>
            </a:r>
            <a:r>
              <a:rPr lang="en" sz="2700" dirty="0">
                <a:solidFill>
                  <a:schemeClr val="dk1"/>
                </a:solidFill>
                <a:latin typeface="Lucida Console" panose="020B0609040504020204" pitchFamily="49" charset="0"/>
                <a:ea typeface="Roboto Mono"/>
                <a:cs typeface="Roboto Mono"/>
                <a:sym typeface="Roboto Mono"/>
              </a:rPr>
              <a:t> </a:t>
            </a:r>
            <a:r>
              <a:rPr lang="en" sz="2700" dirty="0">
                <a:solidFill>
                  <a:srgbClr val="4A86E8"/>
                </a:solidFill>
                <a:latin typeface="Lucida Console" panose="020B0609040504020204" pitchFamily="49" charset="0"/>
                <a:ea typeface="Roboto Mono"/>
                <a:cs typeface="Roboto Mono"/>
                <a:sym typeface="Roboto Mono"/>
              </a:rPr>
              <a:t>to </a:t>
            </a:r>
            <a:r>
              <a:rPr lang="en" sz="2700" dirty="0">
                <a:solidFill>
                  <a:srgbClr val="C53929"/>
                </a:solidFill>
                <a:latin typeface="Lucida Console" panose="020B0609040504020204" pitchFamily="49" charset="0"/>
                <a:ea typeface="Roboto Mono"/>
                <a:cs typeface="Roboto Mono"/>
                <a:sym typeface="Roboto Mono"/>
              </a:rPr>
              <a:t>8</a:t>
            </a:r>
            <a:r>
              <a:rPr lang="en" sz="2700" dirty="0">
                <a:solidFill>
                  <a:srgbClr val="999999"/>
                </a:solidFill>
                <a:latin typeface="Lucida Console" panose="020B0609040504020204" pitchFamily="49" charset="0"/>
                <a:ea typeface="Roboto Mono"/>
                <a:cs typeface="Roboto Mono"/>
                <a:sym typeface="Roboto Mono"/>
              </a:rPr>
              <a:t>) {</a:t>
            </a:r>
            <a:br>
              <a:rPr lang="en" sz="2700" dirty="0">
                <a:solidFill>
                  <a:schemeClr val="dk1"/>
                </a:solidFill>
                <a:latin typeface="Lucida Console" panose="020B0609040504020204" pitchFamily="49" charset="0"/>
                <a:ea typeface="Roboto Mono"/>
                <a:cs typeface="Roboto Mono"/>
                <a:sym typeface="Roboto Mono"/>
              </a:rPr>
            </a:br>
            <a:r>
              <a:rPr lang="en" sz="2700" dirty="0">
                <a:solidFill>
                  <a:schemeClr val="dk1"/>
                </a:solidFill>
                <a:latin typeface="Lucida Console" panose="020B0609040504020204" pitchFamily="49" charset="0"/>
                <a:ea typeface="Roboto Mono"/>
                <a:cs typeface="Roboto Mono"/>
                <a:sym typeface="Roboto Mono"/>
              </a:rPr>
              <a:t>    bit = </a:t>
            </a:r>
            <a:r>
              <a:rPr lang="en" sz="2700" dirty="0">
                <a:solidFill>
                  <a:srgbClr val="C53929"/>
                </a:solidFill>
                <a:latin typeface="Lucida Console" panose="020B0609040504020204" pitchFamily="49" charset="0"/>
                <a:ea typeface="Roboto Mono"/>
                <a:cs typeface="Roboto Mono"/>
                <a:sym typeface="Roboto Mono"/>
              </a:rPr>
              <a:t>1</a:t>
            </a:r>
            <a:r>
              <a:rPr lang="en" sz="2700" dirty="0">
                <a:solidFill>
                  <a:schemeClr val="dk1"/>
                </a:solidFill>
                <a:latin typeface="Lucida Console" panose="020B0609040504020204" pitchFamily="49" charset="0"/>
                <a:ea typeface="Roboto Mono"/>
                <a:cs typeface="Roboto Mono"/>
                <a:sym typeface="Roboto Mono"/>
              </a:rPr>
              <a:t> </a:t>
            </a:r>
            <a:r>
              <a:rPr lang="en" sz="2700" dirty="0">
                <a:solidFill>
                  <a:srgbClr val="999999"/>
                </a:solidFill>
                <a:latin typeface="Lucida Console" panose="020B0609040504020204" pitchFamily="49" charset="0"/>
                <a:ea typeface="Roboto Mono"/>
                <a:cs typeface="Roboto Mono"/>
                <a:sym typeface="Roboto Mono"/>
              </a:rPr>
              <a:t>&lt;&lt;</a:t>
            </a:r>
            <a:r>
              <a:rPr lang="en" sz="2700" dirty="0">
                <a:solidFill>
                  <a:schemeClr val="dk1"/>
                </a:solidFill>
                <a:latin typeface="Lucida Console" panose="020B0609040504020204" pitchFamily="49" charset="0"/>
                <a:ea typeface="Roboto Mono"/>
                <a:cs typeface="Roboto Mono"/>
                <a:sym typeface="Roboto Mono"/>
              </a:rPr>
              <a:t> i</a:t>
            </a:r>
            <a:br>
              <a:rPr lang="en" sz="2700" dirty="0">
                <a:solidFill>
                  <a:schemeClr val="dk1"/>
                </a:solidFill>
                <a:latin typeface="Lucida Console" panose="020B0609040504020204" pitchFamily="49" charset="0"/>
                <a:ea typeface="Roboto Mono"/>
                <a:cs typeface="Roboto Mono"/>
                <a:sym typeface="Roboto Mono"/>
              </a:rPr>
            </a:br>
            <a:r>
              <a:rPr lang="en" sz="2700" dirty="0">
                <a:solidFill>
                  <a:schemeClr val="dk1"/>
                </a:solidFill>
                <a:latin typeface="Lucida Console" panose="020B0609040504020204" pitchFamily="49" charset="0"/>
                <a:ea typeface="Roboto Mono"/>
                <a:cs typeface="Roboto Mono"/>
                <a:sym typeface="Roboto Mono"/>
              </a:rPr>
              <a:t>    </a:t>
            </a:r>
            <a:r>
              <a:rPr lang="en" sz="2700" dirty="0">
                <a:solidFill>
                  <a:srgbClr val="4A86E8"/>
                </a:solidFill>
                <a:latin typeface="Lucida Console" panose="020B0609040504020204" pitchFamily="49" charset="0"/>
                <a:ea typeface="Roboto Mono"/>
                <a:cs typeface="Roboto Mono"/>
                <a:sym typeface="Roboto Mono"/>
              </a:rPr>
              <a:t>if</a:t>
            </a:r>
            <a:r>
              <a:rPr lang="en" sz="2700" dirty="0">
                <a:solidFill>
                  <a:schemeClr val="dk1"/>
                </a:solidFill>
                <a:latin typeface="Lucida Console" panose="020B0609040504020204" pitchFamily="49" charset="0"/>
                <a:ea typeface="Roboto Mono"/>
                <a:cs typeface="Roboto Mono"/>
                <a:sym typeface="Roboto Mono"/>
              </a:rPr>
              <a:t> </a:t>
            </a:r>
            <a:r>
              <a:rPr lang="en" sz="2700" dirty="0">
                <a:solidFill>
                  <a:srgbClr val="999999"/>
                </a:solidFill>
                <a:latin typeface="Lucida Console" panose="020B0609040504020204" pitchFamily="49" charset="0"/>
                <a:ea typeface="Roboto Mono"/>
                <a:cs typeface="Roboto Mono"/>
                <a:sym typeface="Roboto Mono"/>
              </a:rPr>
              <a:t>(</a:t>
            </a:r>
            <a:r>
              <a:rPr lang="en" sz="2700" dirty="0">
                <a:solidFill>
                  <a:schemeClr val="dk1"/>
                </a:solidFill>
                <a:latin typeface="Lucida Console" panose="020B0609040504020204" pitchFamily="49" charset="0"/>
                <a:ea typeface="Roboto Mono"/>
                <a:cs typeface="Roboto Mono"/>
                <a:sym typeface="Roboto Mono"/>
              </a:rPr>
              <a:t>key </a:t>
            </a:r>
            <a:r>
              <a:rPr lang="en" sz="2700" dirty="0">
                <a:solidFill>
                  <a:srgbClr val="999999"/>
                </a:solidFill>
                <a:latin typeface="Lucida Console" panose="020B0609040504020204" pitchFamily="49" charset="0"/>
                <a:ea typeface="Roboto Mono"/>
                <a:cs typeface="Roboto Mono"/>
                <a:sym typeface="Roboto Mono"/>
              </a:rPr>
              <a:t>&amp;</a:t>
            </a:r>
            <a:r>
              <a:rPr lang="en" sz="2700" dirty="0">
                <a:solidFill>
                  <a:schemeClr val="dk1"/>
                </a:solidFill>
                <a:latin typeface="Lucida Console" panose="020B0609040504020204" pitchFamily="49" charset="0"/>
                <a:ea typeface="Roboto Mono"/>
                <a:cs typeface="Roboto Mono"/>
                <a:sym typeface="Roboto Mono"/>
              </a:rPr>
              <a:t> bit</a:t>
            </a:r>
            <a:r>
              <a:rPr lang="en" sz="2700" dirty="0">
                <a:solidFill>
                  <a:srgbClr val="999999"/>
                </a:solidFill>
                <a:latin typeface="Lucida Console" panose="020B0609040504020204" pitchFamily="49" charset="0"/>
                <a:ea typeface="Roboto Mono"/>
                <a:cs typeface="Roboto Mono"/>
                <a:sym typeface="Roboto Mono"/>
              </a:rPr>
              <a:t>) { </a:t>
            </a:r>
            <a:r>
              <a:rPr lang="en" sz="2700" dirty="0">
                <a:solidFill>
                  <a:schemeClr val="dk1"/>
                </a:solidFill>
                <a:latin typeface="Lucida Console" panose="020B0609040504020204" pitchFamily="49" charset="0"/>
                <a:ea typeface="Roboto Mono"/>
                <a:cs typeface="Roboto Mono"/>
                <a:sym typeface="Roboto Mono"/>
              </a:rPr>
              <a:t>state </a:t>
            </a:r>
            <a:r>
              <a:rPr lang="en" sz="2700" dirty="0">
                <a:solidFill>
                  <a:srgbClr val="999999"/>
                </a:solidFill>
                <a:latin typeface="Lucida Console" panose="020B0609040504020204" pitchFamily="49" charset="0"/>
                <a:ea typeface="Roboto Mono"/>
                <a:cs typeface="Roboto Mono"/>
                <a:sym typeface="Roboto Mono"/>
              </a:rPr>
              <a:t>^= </a:t>
            </a:r>
            <a:r>
              <a:rPr lang="en" sz="2700" dirty="0">
                <a:solidFill>
                  <a:schemeClr val="dk1"/>
                </a:solidFill>
                <a:latin typeface="Lucida Console" panose="020B0609040504020204" pitchFamily="49" charset="0"/>
                <a:ea typeface="Roboto Mono"/>
                <a:cs typeface="Roboto Mono"/>
                <a:sym typeface="Roboto Mono"/>
              </a:rPr>
              <a:t>bit </a:t>
            </a:r>
            <a:r>
              <a:rPr lang="en" sz="2700" dirty="0">
                <a:solidFill>
                  <a:srgbClr val="999999"/>
                </a:solidFill>
                <a:latin typeface="Lucida Console" panose="020B0609040504020204" pitchFamily="49" charset="0"/>
                <a:ea typeface="Roboto Mono"/>
                <a:cs typeface="Roboto Mono"/>
                <a:sym typeface="Roboto Mono"/>
              </a:rPr>
              <a:t>}</a:t>
            </a:r>
            <a:br>
              <a:rPr lang="en" sz="2700" dirty="0">
                <a:solidFill>
                  <a:schemeClr val="dk1"/>
                </a:solidFill>
                <a:latin typeface="Lucida Console" panose="020B0609040504020204" pitchFamily="49" charset="0"/>
                <a:ea typeface="Roboto Mono"/>
                <a:cs typeface="Roboto Mono"/>
                <a:sym typeface="Roboto Mono"/>
              </a:rPr>
            </a:br>
            <a:r>
              <a:rPr lang="en" sz="2700" dirty="0">
                <a:solidFill>
                  <a:srgbClr val="999999"/>
                </a:solidFill>
                <a:latin typeface="Lucida Console" panose="020B0609040504020204" pitchFamily="49" charset="0"/>
                <a:ea typeface="Roboto Mono"/>
                <a:cs typeface="Roboto Mono"/>
                <a:sym typeface="Roboto Mono"/>
              </a:rPr>
              <a:t>}</a:t>
            </a:r>
            <a:br>
              <a:rPr lang="en" sz="2700" dirty="0">
                <a:solidFill>
                  <a:schemeClr val="dk1"/>
                </a:solidFill>
                <a:highlight>
                  <a:srgbClr val="FCE5CD"/>
                </a:highlight>
                <a:latin typeface="Lucida Console" panose="020B0609040504020204" pitchFamily="49" charset="0"/>
                <a:ea typeface="Roboto Mono"/>
                <a:cs typeface="Roboto Mono"/>
                <a:sym typeface="Roboto Mono"/>
              </a:rPr>
            </a:br>
            <a:r>
              <a:rPr lang="en" sz="2700" dirty="0">
                <a:solidFill>
                  <a:schemeClr val="bg1"/>
                </a:solidFill>
                <a:latin typeface="Lucida Console" panose="020B0609040504020204" pitchFamily="49" charset="0"/>
                <a:ea typeface="Roboto Mono"/>
                <a:cs typeface="Roboto Mono"/>
                <a:sym typeface="Roboto Mono"/>
              </a:rPr>
              <a:t>ciphertext = state</a:t>
            </a:r>
            <a:endParaRPr sz="2700" dirty="0">
              <a:solidFill>
                <a:schemeClr val="bg1"/>
              </a:solidFill>
              <a:latin typeface="Lucida Console" panose="020B0609040504020204" pitchFamily="49" charset="0"/>
              <a:ea typeface="Roboto Mono"/>
              <a:cs typeface="Roboto Mono"/>
              <a:sym typeface="Roboto Mono"/>
            </a:endParaRPr>
          </a:p>
        </p:txBody>
      </p:sp>
      <p:sp>
        <p:nvSpPr>
          <p:cNvPr id="104" name="Google Shape;104;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a:t>
            </a:fld>
            <a:endParaRPr/>
          </a:p>
        </p:txBody>
      </p:sp>
      <p:sp>
        <p:nvSpPr>
          <p:cNvPr id="105" name="Google Shape;105;p18"/>
          <p:cNvSpPr/>
          <p:nvPr/>
        </p:nvSpPr>
        <p:spPr>
          <a:xfrm>
            <a:off x="4954950" y="852225"/>
            <a:ext cx="4066200" cy="923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900"/>
              <a:t>Applies a one-time-pad one bit a time</a:t>
            </a:r>
            <a:endParaRPr sz="2900"/>
          </a:p>
        </p:txBody>
      </p:sp>
      <p:sp>
        <p:nvSpPr>
          <p:cNvPr id="106" name="Google Shape;106;p18"/>
          <p:cNvSpPr/>
          <p:nvPr/>
        </p:nvSpPr>
        <p:spPr>
          <a:xfrm>
            <a:off x="1374000" y="3286125"/>
            <a:ext cx="3356100" cy="307800"/>
          </a:xfrm>
          <a:prstGeom prst="wedgeRectCallout">
            <a:avLst>
              <a:gd name="adj1" fmla="val -20112"/>
              <a:gd name="adj2" fmla="val -6916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t>Branches on key material</a:t>
            </a:r>
            <a:endParaRPr sz="220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6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Selective SLH</a:t>
            </a:r>
            <a:endParaRPr/>
          </a:p>
        </p:txBody>
      </p:sp>
      <p:sp>
        <p:nvSpPr>
          <p:cNvPr id="652" name="Google Shape;652;p6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60</a:t>
            </a:fld>
            <a:endParaRPr/>
          </a:p>
        </p:txBody>
      </p:sp>
      <p:graphicFrame>
        <p:nvGraphicFramePr>
          <p:cNvPr id="653" name="Google Shape;653;p68"/>
          <p:cNvGraphicFramePr/>
          <p:nvPr/>
        </p:nvGraphicFramePr>
        <p:xfrm>
          <a:off x="570450" y="1661345"/>
          <a:ext cx="8003100" cy="1820805"/>
        </p:xfrm>
        <a:graphic>
          <a:graphicData uri="http://schemas.openxmlformats.org/drawingml/2006/table">
            <a:tbl>
              <a:tblPr>
                <a:noFill/>
                <a:tableStyleId>{706F433B-0A0D-47EE-9081-07301CFDEC77}</a:tableStyleId>
              </a:tblPr>
              <a:tblGrid>
                <a:gridCol w="3315275">
                  <a:extLst>
                    <a:ext uri="{9D8B030D-6E8A-4147-A177-3AD203B41FA5}">
                      <a16:colId xmlns:a16="http://schemas.microsoft.com/office/drawing/2014/main" val="20000"/>
                    </a:ext>
                  </a:extLst>
                </a:gridCol>
                <a:gridCol w="4687825">
                  <a:extLst>
                    <a:ext uri="{9D8B030D-6E8A-4147-A177-3AD203B41FA5}">
                      <a16:colId xmlns:a16="http://schemas.microsoft.com/office/drawing/2014/main" val="20001"/>
                    </a:ext>
                  </a:extLst>
                </a:gridCol>
              </a:tblGrid>
              <a:tr h="662625">
                <a:tc>
                  <a:txBody>
                    <a:bodyPr/>
                    <a:lstStyle/>
                    <a:p>
                      <a:pPr marL="0" lvl="0" indent="0" algn="l" rtl="0">
                        <a:spcBef>
                          <a:spcPts val="0"/>
                        </a:spcBef>
                        <a:spcAft>
                          <a:spcPts val="0"/>
                        </a:spcAft>
                        <a:buNone/>
                      </a:pPr>
                      <a:r>
                        <a:rPr lang="en" sz="2600" b="1"/>
                        <a:t>Algorithm</a:t>
                      </a:r>
                      <a:endParaRPr sz="2600" b="1"/>
                    </a:p>
                  </a:txBody>
                  <a:tcPr marL="91425" marR="91425" marT="91425" marB="91425"/>
                </a:tc>
                <a:tc>
                  <a:txBody>
                    <a:bodyPr/>
                    <a:lstStyle/>
                    <a:p>
                      <a:pPr marL="0" lvl="0" indent="0" algn="l" rtl="0">
                        <a:spcBef>
                          <a:spcPts val="0"/>
                        </a:spcBef>
                        <a:spcAft>
                          <a:spcPts val="0"/>
                        </a:spcAft>
                        <a:buNone/>
                      </a:pPr>
                      <a:r>
                        <a:rPr lang="en" sz="2600" b="1"/>
                        <a:t>SLH Masking Removed</a:t>
                      </a:r>
                      <a:endParaRPr sz="2600" b="1"/>
                    </a:p>
                  </a:txBody>
                  <a:tcPr marL="91425" marR="91425" marT="91425" marB="91425"/>
                </a:tc>
                <a:extLst>
                  <a:ext uri="{0D108BD9-81ED-4DB2-BD59-A6C34878D82A}">
                    <a16:rowId xmlns:a16="http://schemas.microsoft.com/office/drawing/2014/main" val="10000"/>
                  </a:ext>
                </a:extLst>
              </a:tr>
              <a:tr h="547150">
                <a:tc>
                  <a:txBody>
                    <a:bodyPr/>
                    <a:lstStyle/>
                    <a:p>
                      <a:pPr marL="0" lvl="0" indent="0" algn="l" rtl="0">
                        <a:spcBef>
                          <a:spcPts val="0"/>
                        </a:spcBef>
                        <a:spcAft>
                          <a:spcPts val="0"/>
                        </a:spcAft>
                        <a:buNone/>
                      </a:pPr>
                      <a:r>
                        <a:rPr lang="en" sz="2600"/>
                        <a:t>ChaCha20 (1024B)</a:t>
                      </a:r>
                      <a:endParaRPr sz="2600"/>
                    </a:p>
                  </a:txBody>
                  <a:tcPr marL="91425" marR="91425" marT="91425" marB="91425"/>
                </a:tc>
                <a:tc>
                  <a:txBody>
                    <a:bodyPr/>
                    <a:lstStyle/>
                    <a:p>
                      <a:pPr marL="0" lvl="0" indent="0" algn="l" rtl="0">
                        <a:spcBef>
                          <a:spcPts val="0"/>
                        </a:spcBef>
                        <a:spcAft>
                          <a:spcPts val="0"/>
                        </a:spcAft>
                        <a:buNone/>
                      </a:pPr>
                      <a:r>
                        <a:rPr lang="en" sz="2600"/>
                        <a:t>~80%</a:t>
                      </a:r>
                      <a:endParaRPr sz="2600"/>
                    </a:p>
                  </a:txBody>
                  <a:tcPr marL="91425" marR="91425" marT="91425" marB="91425"/>
                </a:tc>
                <a:extLst>
                  <a:ext uri="{0D108BD9-81ED-4DB2-BD59-A6C34878D82A}">
                    <a16:rowId xmlns:a16="http://schemas.microsoft.com/office/drawing/2014/main" val="10001"/>
                  </a:ext>
                </a:extLst>
              </a:tr>
              <a:tr h="547150">
                <a:tc>
                  <a:txBody>
                    <a:bodyPr/>
                    <a:lstStyle/>
                    <a:p>
                      <a:pPr marL="0" lvl="0" indent="0" algn="l" rtl="0">
                        <a:spcBef>
                          <a:spcPts val="0"/>
                        </a:spcBef>
                        <a:spcAft>
                          <a:spcPts val="0"/>
                        </a:spcAft>
                        <a:buNone/>
                      </a:pPr>
                      <a:r>
                        <a:rPr lang="en" sz="2600"/>
                        <a:t>Donna-c64</a:t>
                      </a:r>
                      <a:endParaRPr sz="2600"/>
                    </a:p>
                  </a:txBody>
                  <a:tcPr marL="91425" marR="91425" marT="91425" marB="91425"/>
                </a:tc>
                <a:tc>
                  <a:txBody>
                    <a:bodyPr/>
                    <a:lstStyle/>
                    <a:p>
                      <a:pPr marL="0" lvl="0" indent="0" algn="l" rtl="0">
                        <a:spcBef>
                          <a:spcPts val="0"/>
                        </a:spcBef>
                        <a:spcAft>
                          <a:spcPts val="0"/>
                        </a:spcAft>
                        <a:buNone/>
                      </a:pPr>
                      <a:r>
                        <a:rPr lang="en" sz="2600"/>
                        <a:t>~95%</a:t>
                      </a:r>
                      <a:endParaRPr sz="2600"/>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7C64C-1132-4736-BDC0-A040D5427CAD}"/>
              </a:ext>
            </a:extLst>
          </p:cNvPr>
          <p:cNvSpPr>
            <a:spLocks noGrp="1"/>
          </p:cNvSpPr>
          <p:nvPr>
            <p:ph type="title"/>
          </p:nvPr>
        </p:nvSpPr>
        <p:spPr/>
        <p:txBody>
          <a:bodyPr/>
          <a:lstStyle/>
          <a:p>
            <a:r>
              <a:rPr lang="en-AU" dirty="0"/>
              <a:t>What if we do not have secret types?</a:t>
            </a:r>
          </a:p>
        </p:txBody>
      </p:sp>
      <p:sp>
        <p:nvSpPr>
          <p:cNvPr id="3" name="Slide Number Placeholder 2">
            <a:extLst>
              <a:ext uri="{FF2B5EF4-FFF2-40B4-BE49-F238E27FC236}">
                <a16:creationId xmlns:a16="http://schemas.microsoft.com/office/drawing/2014/main" id="{DD6835C1-1835-4BED-896E-1ADDD3EFB6B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61</a:t>
            </a:fld>
            <a:endParaRPr lang="en"/>
          </a:p>
        </p:txBody>
      </p:sp>
    </p:spTree>
    <p:extLst>
      <p:ext uri="{BB962C8B-B14F-4D97-AF65-F5344CB8AC3E}">
        <p14:creationId xmlns:p14="http://schemas.microsoft.com/office/powerpoint/2010/main" val="10318808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BFF06-DAE9-41F8-A32A-4DE0E1B17F48}"/>
              </a:ext>
            </a:extLst>
          </p:cNvPr>
          <p:cNvSpPr>
            <a:spLocks noGrp="1"/>
          </p:cNvSpPr>
          <p:nvPr>
            <p:ph type="title"/>
          </p:nvPr>
        </p:nvSpPr>
        <p:spPr/>
        <p:txBody>
          <a:bodyPr>
            <a:normAutofit fontScale="90000"/>
          </a:bodyPr>
          <a:lstStyle/>
          <a:p>
            <a:r>
              <a:rPr lang="en-AU" dirty="0"/>
              <a:t>Exorcising Spectres</a:t>
            </a:r>
          </a:p>
        </p:txBody>
      </p:sp>
      <p:sp>
        <p:nvSpPr>
          <p:cNvPr id="3" name="Text Placeholder 2">
            <a:extLst>
              <a:ext uri="{FF2B5EF4-FFF2-40B4-BE49-F238E27FC236}">
                <a16:creationId xmlns:a16="http://schemas.microsoft.com/office/drawing/2014/main" id="{338951B8-8427-4395-9DDB-7E904A044B37}"/>
              </a:ext>
            </a:extLst>
          </p:cNvPr>
          <p:cNvSpPr>
            <a:spLocks noGrp="1"/>
          </p:cNvSpPr>
          <p:nvPr>
            <p:ph type="body" idx="1"/>
          </p:nvPr>
        </p:nvSpPr>
        <p:spPr/>
        <p:txBody>
          <a:bodyPr>
            <a:normAutofit fontScale="92500" lnSpcReduction="20000"/>
          </a:bodyPr>
          <a:lstStyle/>
          <a:p>
            <a:r>
              <a:rPr lang="en-AU" sz="3200" dirty="0"/>
              <a:t>No secret types </a:t>
            </a:r>
            <a:r>
              <a:rPr lang="en-AU" sz="3200" dirty="0">
                <a:sym typeface="Wingdings" panose="05000000000000000000" pitchFamily="2" charset="2"/>
              </a:rPr>
              <a:t> we trust programmers</a:t>
            </a:r>
          </a:p>
          <a:p>
            <a:r>
              <a:rPr lang="en-AU" sz="3200" dirty="0">
                <a:sym typeface="Wingdings" panose="05000000000000000000" pitchFamily="2" charset="2"/>
              </a:rPr>
              <a:t>Programmers do not think about speculative execution</a:t>
            </a:r>
          </a:p>
          <a:p>
            <a:r>
              <a:rPr lang="en-AU" sz="3200" dirty="0">
                <a:sym typeface="Wingdings" panose="05000000000000000000" pitchFamily="2" charset="2"/>
              </a:rPr>
              <a:t>Can compilers preserve programmer’s intent?</a:t>
            </a:r>
          </a:p>
          <a:p>
            <a:pPr lvl="1"/>
            <a:r>
              <a:rPr lang="en-AU" sz="2400" dirty="0"/>
              <a:t>No new leak in speculative execution</a:t>
            </a:r>
          </a:p>
          <a:p>
            <a:r>
              <a:rPr lang="en-AU" sz="3200" dirty="0"/>
              <a:t>Results:</a:t>
            </a:r>
          </a:p>
          <a:p>
            <a:pPr lvl="1"/>
            <a:r>
              <a:rPr lang="en-AU" sz="2400" dirty="0"/>
              <a:t>Speculative barriers --- good</a:t>
            </a:r>
          </a:p>
          <a:p>
            <a:pPr lvl="1"/>
            <a:r>
              <a:rPr lang="en-AU" sz="2400" dirty="0"/>
              <a:t>SLH --- not that good</a:t>
            </a:r>
          </a:p>
          <a:p>
            <a:endParaRPr lang="en-AU" sz="2800" dirty="0"/>
          </a:p>
        </p:txBody>
      </p:sp>
      <p:sp>
        <p:nvSpPr>
          <p:cNvPr id="4" name="Slide Number Placeholder 3">
            <a:extLst>
              <a:ext uri="{FF2B5EF4-FFF2-40B4-BE49-F238E27FC236}">
                <a16:creationId xmlns:a16="http://schemas.microsoft.com/office/drawing/2014/main" id="{8E3E5E79-7311-490D-96AD-F2F6E78CF9A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62</a:t>
            </a:fld>
            <a:endParaRPr lang="en"/>
          </a:p>
        </p:txBody>
      </p:sp>
      <p:sp>
        <p:nvSpPr>
          <p:cNvPr id="5" name="TextBox 4">
            <a:extLst>
              <a:ext uri="{FF2B5EF4-FFF2-40B4-BE49-F238E27FC236}">
                <a16:creationId xmlns:a16="http://schemas.microsoft.com/office/drawing/2014/main" id="{A9AA625B-543F-41F4-A0CA-485B2D12DD42}"/>
              </a:ext>
            </a:extLst>
          </p:cNvPr>
          <p:cNvSpPr txBox="1"/>
          <p:nvPr/>
        </p:nvSpPr>
        <p:spPr>
          <a:xfrm>
            <a:off x="138363" y="4740442"/>
            <a:ext cx="6960269" cy="307777"/>
          </a:xfrm>
          <a:prstGeom prst="rect">
            <a:avLst/>
          </a:prstGeom>
          <a:noFill/>
        </p:spPr>
        <p:txBody>
          <a:bodyPr wrap="square" rtlCol="0">
            <a:spAutoFit/>
          </a:bodyPr>
          <a:lstStyle/>
          <a:p>
            <a:r>
              <a:rPr lang="en-AU" dirty="0" err="1"/>
              <a:t>Patrignani</a:t>
            </a:r>
            <a:r>
              <a:rPr lang="en-AU" dirty="0"/>
              <a:t> and </a:t>
            </a:r>
            <a:r>
              <a:rPr lang="en-AU" dirty="0" err="1"/>
              <a:t>Guarnieri</a:t>
            </a:r>
            <a:r>
              <a:rPr lang="en-AU" dirty="0"/>
              <a:t>, Exorcising Spectres with Secure Compilers, CCS 2021</a:t>
            </a:r>
          </a:p>
        </p:txBody>
      </p:sp>
    </p:spTree>
    <p:extLst>
      <p:ext uri="{BB962C8B-B14F-4D97-AF65-F5344CB8AC3E}">
        <p14:creationId xmlns:p14="http://schemas.microsoft.com/office/powerpoint/2010/main" val="155041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5"/>
          <p:cNvSpPr txBox="1">
            <a:spLocks noGrp="1"/>
          </p:cNvSpPr>
          <p:nvPr>
            <p:ph type="body" idx="1"/>
          </p:nvPr>
        </p:nvSpPr>
        <p:spPr>
          <a:xfrm>
            <a:off x="311700" y="1365300"/>
            <a:ext cx="8316000" cy="3508500"/>
          </a:xfrm>
          <a:prstGeom prst="rect">
            <a:avLst/>
          </a:prstGeom>
        </p:spPr>
        <p:txBody>
          <a:bodyPr spcFirstLastPara="1" wrap="square" lIns="91425" tIns="91425" rIns="91425" bIns="91425" anchor="t" anchorCtr="0">
            <a:noAutofit/>
          </a:bodyPr>
          <a:lstStyle/>
          <a:p>
            <a:pPr marL="0" lvl="0" indent="0">
              <a:lnSpc>
                <a:spcPct val="150000"/>
              </a:lnSpc>
              <a:buSzPts val="852"/>
              <a:buNone/>
            </a:pPr>
            <a:r>
              <a:rPr lang="en" sz="2400" dirty="0">
                <a:solidFill>
                  <a:schemeClr val="accent1"/>
                </a:solidFill>
                <a:latin typeface="Lucida Console" panose="020B0609040504020204" pitchFamily="49" charset="0"/>
                <a:ea typeface="Roboto Mono"/>
                <a:cs typeface="Roboto Mono"/>
                <a:sym typeface="Roboto Mono"/>
              </a:rPr>
              <a:t>if</a:t>
            </a:r>
            <a:r>
              <a:rPr lang="en" sz="2400" dirty="0">
                <a:solidFill>
                  <a:schemeClr val="dk1"/>
                </a:solidFill>
                <a:latin typeface="Lucida Console" panose="020B0609040504020204" pitchFamily="49" charset="0"/>
                <a:ea typeface="Roboto Mono"/>
                <a:cs typeface="Roboto Mono"/>
                <a:sym typeface="Roboto Mono"/>
              </a:rPr>
              <a:t> </a:t>
            </a:r>
            <a:r>
              <a:rPr lang="en" sz="2400" dirty="0">
                <a:solidFill>
                  <a:srgbClr val="A3A3A3"/>
                </a:solidFill>
                <a:latin typeface="Lucida Console" panose="020B0609040504020204" pitchFamily="49" charset="0"/>
                <a:ea typeface="Roboto Mono"/>
                <a:cs typeface="Roboto Mono"/>
                <a:sym typeface="Roboto Mono"/>
              </a:rPr>
              <a:t>(</a:t>
            </a:r>
            <a:r>
              <a:rPr lang="en" sz="2400" dirty="0">
                <a:solidFill>
                  <a:schemeClr val="dk1"/>
                </a:solidFill>
                <a:latin typeface="Lucida Console" panose="020B0609040504020204" pitchFamily="49" charset="0"/>
                <a:ea typeface="Roboto Mono"/>
                <a:cs typeface="Roboto Mono"/>
                <a:sym typeface="Roboto Mono"/>
              </a:rPr>
              <a:t>index </a:t>
            </a:r>
            <a:r>
              <a:rPr lang="en" sz="2400" dirty="0">
                <a:solidFill>
                  <a:srgbClr val="A3A3A3"/>
                </a:solidFill>
                <a:latin typeface="Lucida Console" panose="020B0609040504020204" pitchFamily="49" charset="0"/>
                <a:ea typeface="Roboto Mono"/>
                <a:cs typeface="Roboto Mono"/>
                <a:sym typeface="Roboto Mono"/>
              </a:rPr>
              <a:t>&lt;</a:t>
            </a:r>
            <a:r>
              <a:rPr lang="en" sz="2400" dirty="0">
                <a:solidFill>
                  <a:schemeClr val="dk1"/>
                </a:solidFill>
                <a:latin typeface="Lucida Console" panose="020B0609040504020204" pitchFamily="49" charset="0"/>
                <a:ea typeface="Roboto Mono"/>
                <a:cs typeface="Roboto Mono"/>
                <a:sym typeface="Roboto Mono"/>
              </a:rPr>
              <a:t> array</a:t>
            </a:r>
            <a:r>
              <a:rPr lang="en" sz="2400" dirty="0">
                <a:solidFill>
                  <a:srgbClr val="A3A3A3"/>
                </a:solidFill>
                <a:latin typeface="Lucida Console" panose="020B0609040504020204" pitchFamily="49" charset="0"/>
                <a:ea typeface="Roboto Mono"/>
                <a:cs typeface="Roboto Mono"/>
                <a:sym typeface="Roboto Mono"/>
              </a:rPr>
              <a:t>.</a:t>
            </a:r>
            <a:r>
              <a:rPr lang="en" sz="2400" dirty="0">
                <a:solidFill>
                  <a:schemeClr val="dk1"/>
                </a:solidFill>
                <a:latin typeface="Lucida Console" panose="020B0609040504020204" pitchFamily="49" charset="0"/>
                <a:ea typeface="Roboto Mono"/>
                <a:cs typeface="Roboto Mono"/>
                <a:sym typeface="Roboto Mono"/>
              </a:rPr>
              <a:t>length</a:t>
            </a:r>
            <a:r>
              <a:rPr lang="en" sz="2400" dirty="0">
                <a:solidFill>
                  <a:srgbClr val="A3A3A3"/>
                </a:solidFill>
                <a:latin typeface="Lucida Console" panose="020B0609040504020204" pitchFamily="49" charset="0"/>
                <a:ea typeface="Roboto Mono"/>
                <a:cs typeface="Roboto Mono"/>
                <a:sym typeface="Roboto Mono"/>
              </a:rPr>
              <a:t>)</a:t>
            </a:r>
            <a:r>
              <a:rPr lang="en" sz="2400" dirty="0">
                <a:solidFill>
                  <a:schemeClr val="dk1"/>
                </a:solidFill>
                <a:latin typeface="Lucida Console" panose="020B0609040504020204" pitchFamily="49" charset="0"/>
                <a:ea typeface="Roboto Mono"/>
                <a:cs typeface="Roboto Mono"/>
                <a:sym typeface="Roboto Mono"/>
              </a:rPr>
              <a:t> </a:t>
            </a:r>
            <a:r>
              <a:rPr lang="en" sz="2400" dirty="0">
                <a:solidFill>
                  <a:srgbClr val="A3A3A3"/>
                </a:solidFill>
                <a:latin typeface="Lucida Console" panose="020B0609040504020204" pitchFamily="49" charset="0"/>
                <a:ea typeface="Roboto Mono"/>
                <a:cs typeface="Roboto Mono"/>
                <a:sym typeface="Roboto Mono"/>
              </a:rPr>
              <a:t>{</a:t>
            </a:r>
          </a:p>
          <a:p>
            <a:pPr marL="0" lvl="0" indent="0" algn="l" rtl="0">
              <a:lnSpc>
                <a:spcPct val="150000"/>
              </a:lnSpc>
              <a:spcBef>
                <a:spcPts val="0"/>
              </a:spcBef>
              <a:spcAft>
                <a:spcPts val="0"/>
              </a:spcAft>
              <a:buSzPts val="852"/>
              <a:buNone/>
            </a:pPr>
            <a:r>
              <a:rPr lang="en-AU" sz="2400" dirty="0">
                <a:solidFill>
                  <a:srgbClr val="A3A3A3"/>
                </a:solidFill>
                <a:latin typeface="Lucida Console" panose="020B0609040504020204" pitchFamily="49" charset="0"/>
                <a:ea typeface="Roboto Mono"/>
                <a:cs typeface="Roboto Mono"/>
                <a:sym typeface="Roboto Mono"/>
              </a:rPr>
              <a:t>    </a:t>
            </a:r>
            <a:endParaRPr sz="2400" dirty="0">
              <a:solidFill>
                <a:srgbClr val="A3A3A3"/>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SzPts val="852"/>
              <a:buNone/>
            </a:pPr>
            <a:r>
              <a:rPr lang="en" sz="2400" dirty="0">
                <a:solidFill>
                  <a:schemeClr val="dk1"/>
                </a:solidFill>
                <a:latin typeface="Lucida Console" panose="020B0609040504020204" pitchFamily="49" charset="0"/>
                <a:ea typeface="Roboto Mono"/>
                <a:cs typeface="Roboto Mono"/>
                <a:sym typeface="Roboto Mono"/>
              </a:rPr>
              <a:t>    value </a:t>
            </a:r>
            <a:r>
              <a:rPr lang="en" sz="2400" dirty="0">
                <a:solidFill>
                  <a:srgbClr val="A3A3A3"/>
                </a:solidFill>
                <a:latin typeface="Lucida Console" panose="020B0609040504020204" pitchFamily="49" charset="0"/>
                <a:ea typeface="Roboto Mono"/>
                <a:cs typeface="Roboto Mono"/>
                <a:sym typeface="Roboto Mono"/>
              </a:rPr>
              <a:t>=</a:t>
            </a:r>
            <a:r>
              <a:rPr lang="en" sz="2400" dirty="0">
                <a:solidFill>
                  <a:schemeClr val="dk1"/>
                </a:solidFill>
                <a:latin typeface="Lucida Console" panose="020B0609040504020204" pitchFamily="49" charset="0"/>
                <a:ea typeface="Roboto Mono"/>
                <a:cs typeface="Roboto Mono"/>
                <a:sym typeface="Roboto Mono"/>
              </a:rPr>
              <a:t> array</a:t>
            </a:r>
            <a:r>
              <a:rPr lang="en" sz="2400" dirty="0">
                <a:solidFill>
                  <a:srgbClr val="A3A3A3"/>
                </a:solidFill>
                <a:latin typeface="Lucida Console" panose="020B0609040504020204" pitchFamily="49" charset="0"/>
                <a:ea typeface="Roboto Mono"/>
                <a:cs typeface="Roboto Mono"/>
                <a:sym typeface="Roboto Mono"/>
              </a:rPr>
              <a:t>[</a:t>
            </a:r>
            <a:r>
              <a:rPr lang="en" sz="2400" dirty="0">
                <a:solidFill>
                  <a:schemeClr val="dk1"/>
                </a:solidFill>
                <a:latin typeface="Lucida Console" panose="020B0609040504020204" pitchFamily="49" charset="0"/>
                <a:ea typeface="Roboto Mono"/>
                <a:cs typeface="Roboto Mono"/>
                <a:sym typeface="Roboto Mono"/>
              </a:rPr>
              <a:t>index</a:t>
            </a:r>
            <a:r>
              <a:rPr lang="en" sz="2400" dirty="0">
                <a:solidFill>
                  <a:srgbClr val="A3A3A3"/>
                </a:solidFill>
                <a:latin typeface="Lucida Console" panose="020B0609040504020204" pitchFamily="49" charset="0"/>
                <a:ea typeface="Roboto Mono"/>
                <a:cs typeface="Roboto Mono"/>
                <a:sym typeface="Roboto Mono"/>
              </a:rPr>
              <a:t>]</a:t>
            </a:r>
            <a:endParaRPr sz="2400" dirty="0">
              <a:solidFill>
                <a:schemeClr val="dk1"/>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SzPts val="852"/>
              <a:buNone/>
            </a:pPr>
            <a:r>
              <a:rPr lang="en" sz="2400" dirty="0">
                <a:solidFill>
                  <a:schemeClr val="dk1"/>
                </a:solidFill>
                <a:latin typeface="Lucida Console" panose="020B0609040504020204" pitchFamily="49" charset="0"/>
                <a:ea typeface="Roboto Mono"/>
                <a:cs typeface="Roboto Mono"/>
                <a:sym typeface="Roboto Mono"/>
              </a:rPr>
              <a:t>    </a:t>
            </a:r>
            <a:r>
              <a:rPr lang="en" sz="2400" dirty="0">
                <a:solidFill>
                  <a:srgbClr val="4A86E8"/>
                </a:solidFill>
                <a:latin typeface="Lucida Console" panose="020B0609040504020204" pitchFamily="49" charset="0"/>
                <a:ea typeface="Roboto Mono"/>
                <a:cs typeface="Roboto Mono"/>
                <a:sym typeface="Roboto Mono"/>
              </a:rPr>
              <a:t>leak</a:t>
            </a:r>
            <a:r>
              <a:rPr lang="en" sz="2400" dirty="0">
                <a:solidFill>
                  <a:srgbClr val="A3A3A3"/>
                </a:solidFill>
                <a:latin typeface="Lucida Console" panose="020B0609040504020204" pitchFamily="49" charset="0"/>
                <a:ea typeface="Roboto Mono"/>
                <a:cs typeface="Roboto Mono"/>
                <a:sym typeface="Roboto Mono"/>
              </a:rPr>
              <a:t>(</a:t>
            </a:r>
            <a:r>
              <a:rPr lang="en" sz="2400" dirty="0">
                <a:solidFill>
                  <a:schemeClr val="dk1"/>
                </a:solidFill>
                <a:latin typeface="Lucida Console" panose="020B0609040504020204" pitchFamily="49" charset="0"/>
                <a:ea typeface="Roboto Mono"/>
                <a:cs typeface="Roboto Mono"/>
                <a:sym typeface="Roboto Mono"/>
              </a:rPr>
              <a:t>value</a:t>
            </a:r>
            <a:r>
              <a:rPr lang="en" sz="2400" dirty="0">
                <a:solidFill>
                  <a:srgbClr val="A3A3A3"/>
                </a:solidFill>
                <a:latin typeface="Lucida Console" panose="020B0609040504020204" pitchFamily="49" charset="0"/>
                <a:ea typeface="Roboto Mono"/>
                <a:cs typeface="Roboto Mono"/>
                <a:sym typeface="Roboto Mono"/>
              </a:rPr>
              <a:t>)</a:t>
            </a:r>
            <a:endParaRPr sz="2100" dirty="0">
              <a:solidFill>
                <a:schemeClr val="dk1"/>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SzPts val="852"/>
              <a:buNone/>
            </a:pPr>
            <a:r>
              <a:rPr lang="en" sz="2400" dirty="0">
                <a:solidFill>
                  <a:srgbClr val="A3A3A3"/>
                </a:solidFill>
                <a:latin typeface="Lucida Console" panose="020B0609040504020204" pitchFamily="49" charset="0"/>
                <a:ea typeface="Roboto Mono"/>
                <a:cs typeface="Roboto Mono"/>
                <a:sym typeface="Roboto Mono"/>
              </a:rPr>
              <a:t>}</a:t>
            </a:r>
            <a:br>
              <a:rPr lang="en" sz="2400" dirty="0">
                <a:solidFill>
                  <a:srgbClr val="A3A3A3"/>
                </a:solidFill>
                <a:latin typeface="Lucida Console" panose="020B0609040504020204" pitchFamily="49" charset="0"/>
                <a:ea typeface="Roboto Mono"/>
                <a:cs typeface="Roboto Mono"/>
                <a:sym typeface="Roboto Mono"/>
              </a:rPr>
            </a:br>
            <a:r>
              <a:rPr lang="en-AU" sz="2400" dirty="0">
                <a:solidFill>
                  <a:schemeClr val="tx1"/>
                </a:solidFill>
                <a:latin typeface="Lucida Console" panose="020B0609040504020204" pitchFamily="49" charset="0"/>
                <a:ea typeface="Roboto Mono"/>
                <a:cs typeface="Roboto Mono"/>
                <a:sym typeface="Roboto Mono"/>
              </a:rPr>
              <a:t>s</a:t>
            </a:r>
            <a:r>
              <a:rPr lang="en" sz="2400" dirty="0">
                <a:solidFill>
                  <a:schemeClr val="tx1"/>
                </a:solidFill>
                <a:latin typeface="Lucida Console" panose="020B0609040504020204" pitchFamily="49" charset="0"/>
                <a:ea typeface="Roboto Mono"/>
                <a:cs typeface="Roboto Mono"/>
                <a:sym typeface="Roboto Mono"/>
              </a:rPr>
              <a:t>ecret = </a:t>
            </a:r>
            <a:r>
              <a:rPr lang="en" sz="2400" dirty="0">
                <a:solidFill>
                  <a:srgbClr val="4A86E8"/>
                </a:solidFill>
                <a:latin typeface="Lucida Console" panose="020B0609040504020204" pitchFamily="49" charset="0"/>
                <a:ea typeface="Roboto Mono"/>
                <a:cs typeface="Roboto Mono"/>
                <a:sym typeface="Roboto Mono"/>
              </a:rPr>
              <a:t>recover</a:t>
            </a:r>
            <a:r>
              <a:rPr lang="en" sz="2400" dirty="0">
                <a:solidFill>
                  <a:srgbClr val="A3A3A3"/>
                </a:solidFill>
                <a:latin typeface="Lucida Console" panose="020B0609040504020204" pitchFamily="49" charset="0"/>
                <a:ea typeface="Roboto Mono"/>
                <a:cs typeface="Roboto Mono"/>
                <a:sym typeface="Roboto Mono"/>
              </a:rPr>
              <a:t>()</a:t>
            </a:r>
            <a:endParaRPr sz="2400" dirty="0">
              <a:solidFill>
                <a:srgbClr val="A3A3A3"/>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SzPts val="852"/>
              <a:buNone/>
            </a:pPr>
            <a:endParaRPr sz="2400" dirty="0">
              <a:solidFill>
                <a:schemeClr val="dk1"/>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SzPts val="852"/>
              <a:buNone/>
            </a:pPr>
            <a:endParaRPr sz="2400" dirty="0">
              <a:solidFill>
                <a:schemeClr val="dk1"/>
              </a:solidFill>
              <a:latin typeface="Lucida Console" panose="020B0609040504020204" pitchFamily="49" charset="0"/>
              <a:ea typeface="Roboto Mono"/>
              <a:cs typeface="Roboto Mono"/>
              <a:sym typeface="Roboto Mono"/>
            </a:endParaRPr>
          </a:p>
        </p:txBody>
      </p:sp>
      <p:sp>
        <p:nvSpPr>
          <p:cNvPr id="264" name="Google Shape;264;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Spectre - Recap</a:t>
            </a:r>
            <a:endParaRPr dirty="0"/>
          </a:p>
        </p:txBody>
      </p:sp>
      <p:sp>
        <p:nvSpPr>
          <p:cNvPr id="265" name="Google Shape;265;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63</a:t>
            </a:fld>
            <a:endParaRPr/>
          </a:p>
        </p:txBody>
      </p:sp>
      <p:sp>
        <p:nvSpPr>
          <p:cNvPr id="2" name="Speech Bubble: Rectangle with Corners Rounded 1">
            <a:extLst>
              <a:ext uri="{FF2B5EF4-FFF2-40B4-BE49-F238E27FC236}">
                <a16:creationId xmlns:a16="http://schemas.microsoft.com/office/drawing/2014/main" id="{8F7CF130-0DBB-4234-974A-0409543FC544}"/>
              </a:ext>
            </a:extLst>
          </p:cNvPr>
          <p:cNvSpPr/>
          <p:nvPr/>
        </p:nvSpPr>
        <p:spPr>
          <a:xfrm>
            <a:off x="3074068" y="471202"/>
            <a:ext cx="3380874" cy="480207"/>
          </a:xfrm>
          <a:prstGeom prst="wedgeRoundRectCallout">
            <a:avLst>
              <a:gd name="adj1" fmla="val -64427"/>
              <a:gd name="adj2" fmla="val 195292"/>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800" dirty="0">
                <a:solidFill>
                  <a:schemeClr val="tx1"/>
                </a:solidFill>
              </a:rPr>
              <a:t>Enter speculative execution</a:t>
            </a:r>
          </a:p>
        </p:txBody>
      </p:sp>
      <p:sp>
        <p:nvSpPr>
          <p:cNvPr id="6" name="Speech Bubble: Rectangle with Corners Rounded 5">
            <a:extLst>
              <a:ext uri="{FF2B5EF4-FFF2-40B4-BE49-F238E27FC236}">
                <a16:creationId xmlns:a16="http://schemas.microsoft.com/office/drawing/2014/main" id="{CDBA3B5B-E8A3-4153-84A4-22E97598ED11}"/>
              </a:ext>
            </a:extLst>
          </p:cNvPr>
          <p:cNvSpPr/>
          <p:nvPr/>
        </p:nvSpPr>
        <p:spPr>
          <a:xfrm>
            <a:off x="6454942" y="3219114"/>
            <a:ext cx="2243890" cy="480207"/>
          </a:xfrm>
          <a:prstGeom prst="wedgeRoundRectCallout">
            <a:avLst>
              <a:gd name="adj1" fmla="val -145628"/>
              <a:gd name="adj2" fmla="val -79061"/>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800" dirty="0">
                <a:solidFill>
                  <a:schemeClr val="tx1"/>
                </a:solidFill>
              </a:rPr>
              <a:t>Obtain a secret</a:t>
            </a:r>
          </a:p>
        </p:txBody>
      </p:sp>
      <p:sp>
        <p:nvSpPr>
          <p:cNvPr id="7" name="Speech Bubble: Rectangle with Corners Rounded 6">
            <a:extLst>
              <a:ext uri="{FF2B5EF4-FFF2-40B4-BE49-F238E27FC236}">
                <a16:creationId xmlns:a16="http://schemas.microsoft.com/office/drawing/2014/main" id="{0CD7E894-542B-4FEC-8FD8-72A4921FD80E}"/>
              </a:ext>
            </a:extLst>
          </p:cNvPr>
          <p:cNvSpPr/>
          <p:nvPr/>
        </p:nvSpPr>
        <p:spPr>
          <a:xfrm>
            <a:off x="3082088" y="3805914"/>
            <a:ext cx="2243890" cy="480207"/>
          </a:xfrm>
          <a:prstGeom prst="wedgeRoundRectCallout">
            <a:avLst>
              <a:gd name="adj1" fmla="val -86111"/>
              <a:gd name="adj2" fmla="val -96599"/>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800" dirty="0">
                <a:solidFill>
                  <a:schemeClr val="tx1"/>
                </a:solidFill>
              </a:rPr>
              <a:t>Leak secret</a:t>
            </a:r>
          </a:p>
        </p:txBody>
      </p:sp>
      <p:sp>
        <p:nvSpPr>
          <p:cNvPr id="8" name="Speech Bubble: Rectangle with Corners Rounded 7">
            <a:extLst>
              <a:ext uri="{FF2B5EF4-FFF2-40B4-BE49-F238E27FC236}">
                <a16:creationId xmlns:a16="http://schemas.microsoft.com/office/drawing/2014/main" id="{011E70A2-24AA-4B19-B664-733C711321C9}"/>
              </a:ext>
            </a:extLst>
          </p:cNvPr>
          <p:cNvSpPr/>
          <p:nvPr/>
        </p:nvSpPr>
        <p:spPr>
          <a:xfrm>
            <a:off x="4694320" y="4393593"/>
            <a:ext cx="2243890" cy="480207"/>
          </a:xfrm>
          <a:prstGeom prst="wedgeRoundRectCallout">
            <a:avLst>
              <a:gd name="adj1" fmla="val -93081"/>
              <a:gd name="adj2" fmla="val -20181"/>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800" dirty="0">
                <a:solidFill>
                  <a:schemeClr val="tx1"/>
                </a:solidFill>
              </a:rPr>
              <a:t>Recover secret</a:t>
            </a:r>
          </a:p>
        </p:txBody>
      </p:sp>
    </p:spTree>
    <p:extLst>
      <p:ext uri="{BB962C8B-B14F-4D97-AF65-F5344CB8AC3E}">
        <p14:creationId xmlns:p14="http://schemas.microsoft.com/office/powerpoint/2010/main" val="217481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5"/>
          <p:cNvSpPr txBox="1">
            <a:spLocks noGrp="1"/>
          </p:cNvSpPr>
          <p:nvPr>
            <p:ph type="body" idx="1"/>
          </p:nvPr>
        </p:nvSpPr>
        <p:spPr>
          <a:xfrm>
            <a:off x="311700" y="1365300"/>
            <a:ext cx="8316000" cy="35085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SzPts val="852"/>
              <a:buNone/>
            </a:pPr>
            <a:r>
              <a:rPr lang="en" sz="2400" dirty="0">
                <a:solidFill>
                  <a:schemeClr val="accent1"/>
                </a:solidFill>
                <a:latin typeface="Lucida Console" panose="020B0609040504020204" pitchFamily="49" charset="0"/>
                <a:ea typeface="Roboto Mono"/>
                <a:cs typeface="Roboto Mono"/>
                <a:sym typeface="Roboto Mono"/>
              </a:rPr>
              <a:t>if</a:t>
            </a:r>
            <a:r>
              <a:rPr lang="en" sz="2400" dirty="0">
                <a:solidFill>
                  <a:schemeClr val="dk1"/>
                </a:solidFill>
                <a:latin typeface="Lucida Console" panose="020B0609040504020204" pitchFamily="49" charset="0"/>
                <a:ea typeface="Roboto Mono"/>
                <a:cs typeface="Roboto Mono"/>
                <a:sym typeface="Roboto Mono"/>
              </a:rPr>
              <a:t> </a:t>
            </a:r>
            <a:r>
              <a:rPr lang="en" sz="2400" dirty="0">
                <a:solidFill>
                  <a:srgbClr val="A3A3A3"/>
                </a:solidFill>
                <a:latin typeface="Lucida Console" panose="020B0609040504020204" pitchFamily="49" charset="0"/>
                <a:ea typeface="Roboto Mono"/>
                <a:cs typeface="Roboto Mono"/>
                <a:sym typeface="Roboto Mono"/>
              </a:rPr>
              <a:t>(</a:t>
            </a:r>
            <a:r>
              <a:rPr lang="en" sz="2400" dirty="0">
                <a:solidFill>
                  <a:schemeClr val="dk1"/>
                </a:solidFill>
                <a:latin typeface="Lucida Console" panose="020B0609040504020204" pitchFamily="49" charset="0"/>
                <a:ea typeface="Roboto Mono"/>
                <a:cs typeface="Roboto Mono"/>
                <a:sym typeface="Roboto Mono"/>
              </a:rPr>
              <a:t>index </a:t>
            </a:r>
            <a:r>
              <a:rPr lang="en" sz="2400" dirty="0">
                <a:solidFill>
                  <a:srgbClr val="A3A3A3"/>
                </a:solidFill>
                <a:latin typeface="Lucida Console" panose="020B0609040504020204" pitchFamily="49" charset="0"/>
                <a:ea typeface="Roboto Mono"/>
                <a:cs typeface="Roboto Mono"/>
                <a:sym typeface="Roboto Mono"/>
              </a:rPr>
              <a:t>&lt;</a:t>
            </a:r>
            <a:r>
              <a:rPr lang="en" sz="2400" dirty="0">
                <a:solidFill>
                  <a:schemeClr val="dk1"/>
                </a:solidFill>
                <a:latin typeface="Lucida Console" panose="020B0609040504020204" pitchFamily="49" charset="0"/>
                <a:ea typeface="Roboto Mono"/>
                <a:cs typeface="Roboto Mono"/>
                <a:sym typeface="Roboto Mono"/>
              </a:rPr>
              <a:t> array</a:t>
            </a:r>
            <a:r>
              <a:rPr lang="en" sz="2400" dirty="0">
                <a:solidFill>
                  <a:srgbClr val="A3A3A3"/>
                </a:solidFill>
                <a:latin typeface="Lucida Console" panose="020B0609040504020204" pitchFamily="49" charset="0"/>
                <a:ea typeface="Roboto Mono"/>
                <a:cs typeface="Roboto Mono"/>
                <a:sym typeface="Roboto Mono"/>
              </a:rPr>
              <a:t>.</a:t>
            </a:r>
            <a:r>
              <a:rPr lang="en" sz="2400" dirty="0">
                <a:solidFill>
                  <a:schemeClr val="dk1"/>
                </a:solidFill>
                <a:latin typeface="Lucida Console" panose="020B0609040504020204" pitchFamily="49" charset="0"/>
                <a:ea typeface="Roboto Mono"/>
                <a:cs typeface="Roboto Mono"/>
                <a:sym typeface="Roboto Mono"/>
              </a:rPr>
              <a:t>length</a:t>
            </a:r>
            <a:r>
              <a:rPr lang="en" sz="2400" dirty="0">
                <a:solidFill>
                  <a:srgbClr val="A3A3A3"/>
                </a:solidFill>
                <a:latin typeface="Lucida Console" panose="020B0609040504020204" pitchFamily="49" charset="0"/>
                <a:ea typeface="Roboto Mono"/>
                <a:cs typeface="Roboto Mono"/>
                <a:sym typeface="Roboto Mono"/>
              </a:rPr>
              <a:t>)</a:t>
            </a:r>
            <a:r>
              <a:rPr lang="en" sz="2400" dirty="0">
                <a:solidFill>
                  <a:schemeClr val="dk1"/>
                </a:solidFill>
                <a:latin typeface="Lucida Console" panose="020B0609040504020204" pitchFamily="49" charset="0"/>
                <a:ea typeface="Roboto Mono"/>
                <a:cs typeface="Roboto Mono"/>
                <a:sym typeface="Roboto Mono"/>
              </a:rPr>
              <a:t> </a:t>
            </a:r>
            <a:r>
              <a:rPr lang="en" sz="2400" dirty="0">
                <a:solidFill>
                  <a:srgbClr val="A3A3A3"/>
                </a:solidFill>
                <a:latin typeface="Lucida Console" panose="020B0609040504020204" pitchFamily="49" charset="0"/>
                <a:ea typeface="Roboto Mono"/>
                <a:cs typeface="Roboto Mono"/>
                <a:sym typeface="Roboto Mono"/>
              </a:rPr>
              <a:t>{</a:t>
            </a:r>
          </a:p>
          <a:p>
            <a:pPr marL="0" lvl="0" indent="0" algn="l" rtl="0">
              <a:lnSpc>
                <a:spcPct val="150000"/>
              </a:lnSpc>
              <a:spcBef>
                <a:spcPts val="0"/>
              </a:spcBef>
              <a:spcAft>
                <a:spcPts val="0"/>
              </a:spcAft>
              <a:buSzPts val="852"/>
              <a:buNone/>
            </a:pPr>
            <a:r>
              <a:rPr lang="en-AU" sz="2400" dirty="0">
                <a:solidFill>
                  <a:srgbClr val="A3A3A3"/>
                </a:solidFill>
                <a:latin typeface="Lucida Console" panose="020B0609040504020204" pitchFamily="49" charset="0"/>
                <a:ea typeface="Roboto Mono"/>
                <a:cs typeface="Roboto Mono"/>
                <a:sym typeface="Roboto Mono"/>
              </a:rPr>
              <a:t>    </a:t>
            </a:r>
            <a:r>
              <a:rPr lang="en-AU" sz="2400" dirty="0" err="1">
                <a:solidFill>
                  <a:schemeClr val="dk1"/>
                </a:solidFill>
                <a:highlight>
                  <a:srgbClr val="D9EAD3"/>
                </a:highlight>
                <a:latin typeface="Lucida Console" panose="020B0609040504020204" pitchFamily="49" charset="0"/>
                <a:ea typeface="Roboto Mono"/>
                <a:cs typeface="Roboto Mono"/>
                <a:sym typeface="Roboto Mono"/>
              </a:rPr>
              <a:t>lfence</a:t>
            </a:r>
            <a:endParaRPr sz="2400" dirty="0">
              <a:solidFill>
                <a:srgbClr val="A3A3A3"/>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SzPts val="852"/>
              <a:buNone/>
            </a:pPr>
            <a:r>
              <a:rPr lang="en" sz="2400" dirty="0">
                <a:solidFill>
                  <a:schemeClr val="dk1"/>
                </a:solidFill>
                <a:latin typeface="Lucida Console" panose="020B0609040504020204" pitchFamily="49" charset="0"/>
                <a:ea typeface="Roboto Mono"/>
                <a:cs typeface="Roboto Mono"/>
                <a:sym typeface="Roboto Mono"/>
              </a:rPr>
              <a:t>    value </a:t>
            </a:r>
            <a:r>
              <a:rPr lang="en" sz="2400" dirty="0">
                <a:solidFill>
                  <a:srgbClr val="A3A3A3"/>
                </a:solidFill>
                <a:latin typeface="Lucida Console" panose="020B0609040504020204" pitchFamily="49" charset="0"/>
                <a:ea typeface="Roboto Mono"/>
                <a:cs typeface="Roboto Mono"/>
                <a:sym typeface="Roboto Mono"/>
              </a:rPr>
              <a:t>=</a:t>
            </a:r>
            <a:r>
              <a:rPr lang="en" sz="2400" dirty="0">
                <a:solidFill>
                  <a:schemeClr val="dk1"/>
                </a:solidFill>
                <a:latin typeface="Lucida Console" panose="020B0609040504020204" pitchFamily="49" charset="0"/>
                <a:ea typeface="Roboto Mono"/>
                <a:cs typeface="Roboto Mono"/>
                <a:sym typeface="Roboto Mono"/>
              </a:rPr>
              <a:t> array</a:t>
            </a:r>
            <a:r>
              <a:rPr lang="en" sz="2400" dirty="0">
                <a:solidFill>
                  <a:srgbClr val="A3A3A3"/>
                </a:solidFill>
                <a:latin typeface="Lucida Console" panose="020B0609040504020204" pitchFamily="49" charset="0"/>
                <a:ea typeface="Roboto Mono"/>
                <a:cs typeface="Roboto Mono"/>
                <a:sym typeface="Roboto Mono"/>
              </a:rPr>
              <a:t>[</a:t>
            </a:r>
            <a:r>
              <a:rPr lang="en" sz="2400" dirty="0">
                <a:solidFill>
                  <a:schemeClr val="dk1"/>
                </a:solidFill>
                <a:latin typeface="Lucida Console" panose="020B0609040504020204" pitchFamily="49" charset="0"/>
                <a:ea typeface="Roboto Mono"/>
                <a:cs typeface="Roboto Mono"/>
                <a:sym typeface="Roboto Mono"/>
              </a:rPr>
              <a:t>index</a:t>
            </a:r>
            <a:r>
              <a:rPr lang="en" sz="2400" dirty="0">
                <a:solidFill>
                  <a:srgbClr val="A3A3A3"/>
                </a:solidFill>
                <a:latin typeface="Lucida Console" panose="020B0609040504020204" pitchFamily="49" charset="0"/>
                <a:ea typeface="Roboto Mono"/>
                <a:cs typeface="Roboto Mono"/>
                <a:sym typeface="Roboto Mono"/>
              </a:rPr>
              <a:t>]</a:t>
            </a:r>
            <a:endParaRPr sz="2400" dirty="0">
              <a:solidFill>
                <a:schemeClr val="dk1"/>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SzPts val="852"/>
              <a:buNone/>
            </a:pPr>
            <a:r>
              <a:rPr lang="en" sz="2400" dirty="0">
                <a:solidFill>
                  <a:schemeClr val="dk1"/>
                </a:solidFill>
                <a:latin typeface="Lucida Console" panose="020B0609040504020204" pitchFamily="49" charset="0"/>
                <a:ea typeface="Roboto Mono"/>
                <a:cs typeface="Roboto Mono"/>
                <a:sym typeface="Roboto Mono"/>
              </a:rPr>
              <a:t>    </a:t>
            </a:r>
            <a:r>
              <a:rPr lang="en" sz="2400" dirty="0">
                <a:solidFill>
                  <a:srgbClr val="4A86E8"/>
                </a:solidFill>
                <a:latin typeface="Lucida Console" panose="020B0609040504020204" pitchFamily="49" charset="0"/>
                <a:ea typeface="Roboto Mono"/>
                <a:cs typeface="Roboto Mono"/>
                <a:sym typeface="Roboto Mono"/>
              </a:rPr>
              <a:t>leak</a:t>
            </a:r>
            <a:r>
              <a:rPr lang="en" sz="2400" dirty="0">
                <a:solidFill>
                  <a:srgbClr val="A3A3A3"/>
                </a:solidFill>
                <a:latin typeface="Lucida Console" panose="020B0609040504020204" pitchFamily="49" charset="0"/>
                <a:ea typeface="Roboto Mono"/>
                <a:cs typeface="Roboto Mono"/>
                <a:sym typeface="Roboto Mono"/>
              </a:rPr>
              <a:t>(</a:t>
            </a:r>
            <a:r>
              <a:rPr lang="en" sz="2400" dirty="0">
                <a:solidFill>
                  <a:schemeClr val="dk1"/>
                </a:solidFill>
                <a:latin typeface="Lucida Console" panose="020B0609040504020204" pitchFamily="49" charset="0"/>
                <a:ea typeface="Roboto Mono"/>
                <a:cs typeface="Roboto Mono"/>
                <a:sym typeface="Roboto Mono"/>
              </a:rPr>
              <a:t>value</a:t>
            </a:r>
            <a:r>
              <a:rPr lang="en" sz="2400" dirty="0">
                <a:solidFill>
                  <a:srgbClr val="A3A3A3"/>
                </a:solidFill>
                <a:latin typeface="Lucida Console" panose="020B0609040504020204" pitchFamily="49" charset="0"/>
                <a:ea typeface="Roboto Mono"/>
                <a:cs typeface="Roboto Mono"/>
                <a:sym typeface="Roboto Mono"/>
              </a:rPr>
              <a:t>)</a:t>
            </a:r>
            <a:endParaRPr sz="2100" dirty="0">
              <a:solidFill>
                <a:schemeClr val="dk1"/>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SzPts val="852"/>
              <a:buNone/>
            </a:pPr>
            <a:r>
              <a:rPr lang="en" sz="2400" dirty="0">
                <a:solidFill>
                  <a:srgbClr val="A3A3A3"/>
                </a:solidFill>
                <a:latin typeface="Lucida Console" panose="020B0609040504020204" pitchFamily="49" charset="0"/>
                <a:ea typeface="Roboto Mono"/>
                <a:cs typeface="Roboto Mono"/>
                <a:sym typeface="Roboto Mono"/>
              </a:rPr>
              <a:t>}</a:t>
            </a:r>
            <a:br>
              <a:rPr lang="en" sz="2400" dirty="0">
                <a:solidFill>
                  <a:srgbClr val="A3A3A3"/>
                </a:solidFill>
                <a:latin typeface="Lucida Console" panose="020B0609040504020204" pitchFamily="49" charset="0"/>
                <a:ea typeface="Roboto Mono"/>
                <a:cs typeface="Roboto Mono"/>
                <a:sym typeface="Roboto Mono"/>
              </a:rPr>
            </a:br>
            <a:r>
              <a:rPr lang="en-AU" sz="2400" dirty="0">
                <a:solidFill>
                  <a:schemeClr val="tx1"/>
                </a:solidFill>
                <a:latin typeface="Lucida Console" panose="020B0609040504020204" pitchFamily="49" charset="0"/>
                <a:ea typeface="Roboto Mono"/>
                <a:cs typeface="Roboto Mono"/>
                <a:sym typeface="Roboto Mono"/>
              </a:rPr>
              <a:t>s</a:t>
            </a:r>
            <a:r>
              <a:rPr lang="en" sz="2400" dirty="0">
                <a:solidFill>
                  <a:schemeClr val="tx1"/>
                </a:solidFill>
                <a:latin typeface="Lucida Console" panose="020B0609040504020204" pitchFamily="49" charset="0"/>
                <a:ea typeface="Roboto Mono"/>
                <a:cs typeface="Roboto Mono"/>
                <a:sym typeface="Roboto Mono"/>
              </a:rPr>
              <a:t>ecret = </a:t>
            </a:r>
            <a:r>
              <a:rPr lang="en" sz="2400" dirty="0">
                <a:solidFill>
                  <a:srgbClr val="4A86E8"/>
                </a:solidFill>
                <a:latin typeface="Lucida Console" panose="020B0609040504020204" pitchFamily="49" charset="0"/>
                <a:ea typeface="Roboto Mono"/>
                <a:cs typeface="Roboto Mono"/>
                <a:sym typeface="Roboto Mono"/>
              </a:rPr>
              <a:t>recover</a:t>
            </a:r>
            <a:r>
              <a:rPr lang="en" sz="2400" dirty="0">
                <a:solidFill>
                  <a:srgbClr val="A3A3A3"/>
                </a:solidFill>
                <a:latin typeface="Lucida Console" panose="020B0609040504020204" pitchFamily="49" charset="0"/>
                <a:ea typeface="Roboto Mono"/>
                <a:cs typeface="Roboto Mono"/>
                <a:sym typeface="Roboto Mono"/>
              </a:rPr>
              <a:t>()</a:t>
            </a:r>
            <a:endParaRPr sz="2400" dirty="0">
              <a:solidFill>
                <a:srgbClr val="A3A3A3"/>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SzPts val="852"/>
              <a:buNone/>
            </a:pPr>
            <a:endParaRPr sz="2400" dirty="0">
              <a:solidFill>
                <a:schemeClr val="dk1"/>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SzPts val="852"/>
              <a:buNone/>
            </a:pPr>
            <a:endParaRPr sz="2400" dirty="0">
              <a:solidFill>
                <a:schemeClr val="dk1"/>
              </a:solidFill>
              <a:latin typeface="Lucida Console" panose="020B0609040504020204" pitchFamily="49" charset="0"/>
              <a:ea typeface="Roboto Mono"/>
              <a:cs typeface="Roboto Mono"/>
              <a:sym typeface="Roboto Mono"/>
            </a:endParaRPr>
          </a:p>
        </p:txBody>
      </p:sp>
      <p:sp>
        <p:nvSpPr>
          <p:cNvPr id="264" name="Google Shape;264;p35"/>
          <p:cNvSpPr txBox="1">
            <a:spLocks noGrp="1"/>
          </p:cNvSpPr>
          <p:nvPr>
            <p:ph type="title"/>
          </p:nvPr>
        </p:nvSpPr>
        <p:spPr>
          <a:xfrm>
            <a:off x="311700" y="204921"/>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Speculative</a:t>
            </a:r>
            <a:br>
              <a:rPr lang="en" dirty="0"/>
            </a:br>
            <a:r>
              <a:rPr lang="en" dirty="0"/>
              <a:t>Barriers</a:t>
            </a:r>
            <a:endParaRPr dirty="0"/>
          </a:p>
        </p:txBody>
      </p:sp>
      <p:sp>
        <p:nvSpPr>
          <p:cNvPr id="265" name="Google Shape;265;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64</a:t>
            </a:fld>
            <a:endParaRPr/>
          </a:p>
        </p:txBody>
      </p:sp>
      <p:sp>
        <p:nvSpPr>
          <p:cNvPr id="2" name="Speech Bubble: Rectangle with Corners Rounded 1">
            <a:extLst>
              <a:ext uri="{FF2B5EF4-FFF2-40B4-BE49-F238E27FC236}">
                <a16:creationId xmlns:a16="http://schemas.microsoft.com/office/drawing/2014/main" id="{8F7CF130-0DBB-4234-974A-0409543FC544}"/>
              </a:ext>
            </a:extLst>
          </p:cNvPr>
          <p:cNvSpPr/>
          <p:nvPr/>
        </p:nvSpPr>
        <p:spPr>
          <a:xfrm>
            <a:off x="3074068" y="471202"/>
            <a:ext cx="3380874" cy="480207"/>
          </a:xfrm>
          <a:prstGeom prst="wedgeRoundRectCallout">
            <a:avLst>
              <a:gd name="adj1" fmla="val -64427"/>
              <a:gd name="adj2" fmla="val 195292"/>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800" dirty="0">
                <a:solidFill>
                  <a:schemeClr val="tx1"/>
                </a:solidFill>
              </a:rPr>
              <a:t>Enter speculative execution</a:t>
            </a:r>
          </a:p>
        </p:txBody>
      </p:sp>
      <p:sp>
        <p:nvSpPr>
          <p:cNvPr id="6" name="Speech Bubble: Rectangle with Corners Rounded 5">
            <a:extLst>
              <a:ext uri="{FF2B5EF4-FFF2-40B4-BE49-F238E27FC236}">
                <a16:creationId xmlns:a16="http://schemas.microsoft.com/office/drawing/2014/main" id="{CDBA3B5B-E8A3-4153-84A4-22E97598ED11}"/>
              </a:ext>
            </a:extLst>
          </p:cNvPr>
          <p:cNvSpPr/>
          <p:nvPr/>
        </p:nvSpPr>
        <p:spPr>
          <a:xfrm>
            <a:off x="6454942" y="3219114"/>
            <a:ext cx="2243890" cy="480207"/>
          </a:xfrm>
          <a:prstGeom prst="wedgeRoundRectCallout">
            <a:avLst>
              <a:gd name="adj1" fmla="val -145628"/>
              <a:gd name="adj2" fmla="val -79061"/>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800" dirty="0">
                <a:solidFill>
                  <a:schemeClr val="tx1"/>
                </a:solidFill>
              </a:rPr>
              <a:t>Obtain a secret</a:t>
            </a:r>
          </a:p>
        </p:txBody>
      </p:sp>
      <p:sp>
        <p:nvSpPr>
          <p:cNvPr id="7" name="Speech Bubble: Rectangle with Corners Rounded 6">
            <a:extLst>
              <a:ext uri="{FF2B5EF4-FFF2-40B4-BE49-F238E27FC236}">
                <a16:creationId xmlns:a16="http://schemas.microsoft.com/office/drawing/2014/main" id="{0CD7E894-542B-4FEC-8FD8-72A4921FD80E}"/>
              </a:ext>
            </a:extLst>
          </p:cNvPr>
          <p:cNvSpPr/>
          <p:nvPr/>
        </p:nvSpPr>
        <p:spPr>
          <a:xfrm>
            <a:off x="3082088" y="3805914"/>
            <a:ext cx="2243890" cy="480207"/>
          </a:xfrm>
          <a:prstGeom prst="wedgeRoundRectCallout">
            <a:avLst>
              <a:gd name="adj1" fmla="val -86111"/>
              <a:gd name="adj2" fmla="val -96599"/>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800" dirty="0">
                <a:solidFill>
                  <a:schemeClr val="tx1"/>
                </a:solidFill>
              </a:rPr>
              <a:t>Leak secret</a:t>
            </a:r>
          </a:p>
        </p:txBody>
      </p:sp>
      <p:sp>
        <p:nvSpPr>
          <p:cNvPr id="8" name="Speech Bubble: Rectangle with Corners Rounded 7">
            <a:extLst>
              <a:ext uri="{FF2B5EF4-FFF2-40B4-BE49-F238E27FC236}">
                <a16:creationId xmlns:a16="http://schemas.microsoft.com/office/drawing/2014/main" id="{011E70A2-24AA-4B19-B664-733C711321C9}"/>
              </a:ext>
            </a:extLst>
          </p:cNvPr>
          <p:cNvSpPr/>
          <p:nvPr/>
        </p:nvSpPr>
        <p:spPr>
          <a:xfrm>
            <a:off x="4694320" y="4393593"/>
            <a:ext cx="2243890" cy="480207"/>
          </a:xfrm>
          <a:prstGeom prst="wedgeRoundRectCallout">
            <a:avLst>
              <a:gd name="adj1" fmla="val -93081"/>
              <a:gd name="adj2" fmla="val -20181"/>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800" dirty="0">
                <a:solidFill>
                  <a:schemeClr val="tx1"/>
                </a:solidFill>
              </a:rPr>
              <a:t>Recover secret</a:t>
            </a:r>
          </a:p>
        </p:txBody>
      </p:sp>
      <p:grpSp>
        <p:nvGrpSpPr>
          <p:cNvPr id="5" name="Group 4">
            <a:extLst>
              <a:ext uri="{FF2B5EF4-FFF2-40B4-BE49-F238E27FC236}">
                <a16:creationId xmlns:a16="http://schemas.microsoft.com/office/drawing/2014/main" id="{07A87F04-88AE-44FF-B0C5-6D91E7268010}"/>
              </a:ext>
            </a:extLst>
          </p:cNvPr>
          <p:cNvGrpSpPr/>
          <p:nvPr/>
        </p:nvGrpSpPr>
        <p:grpSpPr>
          <a:xfrm>
            <a:off x="3082088" y="349443"/>
            <a:ext cx="3372853" cy="908385"/>
            <a:chOff x="6673516" y="2989847"/>
            <a:chExt cx="1951342" cy="908385"/>
          </a:xfrm>
        </p:grpSpPr>
        <p:cxnSp>
          <p:nvCxnSpPr>
            <p:cNvPr id="4" name="Straight Connector 3">
              <a:extLst>
                <a:ext uri="{FF2B5EF4-FFF2-40B4-BE49-F238E27FC236}">
                  <a16:creationId xmlns:a16="http://schemas.microsoft.com/office/drawing/2014/main" id="{0F87808F-D783-47AA-8B1E-EB347557E0FF}"/>
                </a:ext>
              </a:extLst>
            </p:cNvPr>
            <p:cNvCxnSpPr>
              <a:cxnSpLocks/>
            </p:cNvCxnSpPr>
            <p:nvPr/>
          </p:nvCxnSpPr>
          <p:spPr>
            <a:xfrm>
              <a:off x="6673516" y="2989847"/>
              <a:ext cx="1951342" cy="908385"/>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487C095-C673-4AAF-8C46-6B787DCF964B}"/>
                </a:ext>
              </a:extLst>
            </p:cNvPr>
            <p:cNvCxnSpPr>
              <a:cxnSpLocks/>
            </p:cNvCxnSpPr>
            <p:nvPr/>
          </p:nvCxnSpPr>
          <p:spPr>
            <a:xfrm flipV="1">
              <a:off x="6673516" y="2989847"/>
              <a:ext cx="1951342" cy="908385"/>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05852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5"/>
          <p:cNvSpPr txBox="1">
            <a:spLocks noGrp="1"/>
          </p:cNvSpPr>
          <p:nvPr>
            <p:ph type="body" idx="1"/>
          </p:nvPr>
        </p:nvSpPr>
        <p:spPr>
          <a:xfrm>
            <a:off x="311700" y="1365300"/>
            <a:ext cx="8316000" cy="35085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SzPts val="852"/>
              <a:buNone/>
            </a:pPr>
            <a:r>
              <a:rPr lang="en" sz="2400" dirty="0">
                <a:solidFill>
                  <a:schemeClr val="accent1"/>
                </a:solidFill>
                <a:latin typeface="Lucida Console" panose="020B0609040504020204" pitchFamily="49" charset="0"/>
                <a:ea typeface="Roboto Mono"/>
                <a:cs typeface="Roboto Mono"/>
                <a:sym typeface="Roboto Mono"/>
              </a:rPr>
              <a:t>if</a:t>
            </a:r>
            <a:r>
              <a:rPr lang="en" sz="2400" dirty="0">
                <a:solidFill>
                  <a:schemeClr val="dk1"/>
                </a:solidFill>
                <a:latin typeface="Lucida Console" panose="020B0609040504020204" pitchFamily="49" charset="0"/>
                <a:ea typeface="Roboto Mono"/>
                <a:cs typeface="Roboto Mono"/>
                <a:sym typeface="Roboto Mono"/>
              </a:rPr>
              <a:t> </a:t>
            </a:r>
            <a:r>
              <a:rPr lang="en" sz="2400" dirty="0">
                <a:solidFill>
                  <a:srgbClr val="A3A3A3"/>
                </a:solidFill>
                <a:latin typeface="Lucida Console" panose="020B0609040504020204" pitchFamily="49" charset="0"/>
                <a:ea typeface="Roboto Mono"/>
                <a:cs typeface="Roboto Mono"/>
                <a:sym typeface="Roboto Mono"/>
              </a:rPr>
              <a:t>(</a:t>
            </a:r>
            <a:r>
              <a:rPr lang="en" sz="2400" dirty="0">
                <a:solidFill>
                  <a:schemeClr val="dk1"/>
                </a:solidFill>
                <a:latin typeface="Lucida Console" panose="020B0609040504020204" pitchFamily="49" charset="0"/>
                <a:ea typeface="Roboto Mono"/>
                <a:cs typeface="Roboto Mono"/>
                <a:sym typeface="Roboto Mono"/>
              </a:rPr>
              <a:t>index </a:t>
            </a:r>
            <a:r>
              <a:rPr lang="en" sz="2400" dirty="0">
                <a:solidFill>
                  <a:srgbClr val="A3A3A3"/>
                </a:solidFill>
                <a:latin typeface="Lucida Console" panose="020B0609040504020204" pitchFamily="49" charset="0"/>
                <a:ea typeface="Roboto Mono"/>
                <a:cs typeface="Roboto Mono"/>
                <a:sym typeface="Roboto Mono"/>
              </a:rPr>
              <a:t>&lt;</a:t>
            </a:r>
            <a:r>
              <a:rPr lang="en" sz="2400" dirty="0">
                <a:solidFill>
                  <a:schemeClr val="dk1"/>
                </a:solidFill>
                <a:latin typeface="Lucida Console" panose="020B0609040504020204" pitchFamily="49" charset="0"/>
                <a:ea typeface="Roboto Mono"/>
                <a:cs typeface="Roboto Mono"/>
                <a:sym typeface="Roboto Mono"/>
              </a:rPr>
              <a:t> array</a:t>
            </a:r>
            <a:r>
              <a:rPr lang="en" sz="2400" dirty="0">
                <a:solidFill>
                  <a:srgbClr val="A3A3A3"/>
                </a:solidFill>
                <a:latin typeface="Lucida Console" panose="020B0609040504020204" pitchFamily="49" charset="0"/>
                <a:ea typeface="Roboto Mono"/>
                <a:cs typeface="Roboto Mono"/>
                <a:sym typeface="Roboto Mono"/>
              </a:rPr>
              <a:t>.</a:t>
            </a:r>
            <a:r>
              <a:rPr lang="en" sz="2400" dirty="0">
                <a:solidFill>
                  <a:schemeClr val="dk1"/>
                </a:solidFill>
                <a:latin typeface="Lucida Console" panose="020B0609040504020204" pitchFamily="49" charset="0"/>
                <a:ea typeface="Roboto Mono"/>
                <a:cs typeface="Roboto Mono"/>
                <a:sym typeface="Roboto Mono"/>
              </a:rPr>
              <a:t>length</a:t>
            </a:r>
            <a:r>
              <a:rPr lang="en" sz="2400" dirty="0">
                <a:solidFill>
                  <a:srgbClr val="A3A3A3"/>
                </a:solidFill>
                <a:latin typeface="Lucida Console" panose="020B0609040504020204" pitchFamily="49" charset="0"/>
                <a:ea typeface="Roboto Mono"/>
                <a:cs typeface="Roboto Mono"/>
                <a:sym typeface="Roboto Mono"/>
              </a:rPr>
              <a:t>)</a:t>
            </a:r>
            <a:r>
              <a:rPr lang="en" sz="2400" dirty="0">
                <a:solidFill>
                  <a:schemeClr val="dk1"/>
                </a:solidFill>
                <a:latin typeface="Lucida Console" panose="020B0609040504020204" pitchFamily="49" charset="0"/>
                <a:ea typeface="Roboto Mono"/>
                <a:cs typeface="Roboto Mono"/>
                <a:sym typeface="Roboto Mono"/>
              </a:rPr>
              <a:t> </a:t>
            </a:r>
            <a:r>
              <a:rPr lang="en" sz="2400" dirty="0">
                <a:solidFill>
                  <a:srgbClr val="A3A3A3"/>
                </a:solidFill>
                <a:latin typeface="Lucida Console" panose="020B0609040504020204" pitchFamily="49" charset="0"/>
                <a:ea typeface="Roboto Mono"/>
                <a:cs typeface="Roboto Mono"/>
                <a:sym typeface="Roboto Mono"/>
              </a:rPr>
              <a:t>{</a:t>
            </a:r>
          </a:p>
          <a:p>
            <a:pPr marL="0" lvl="0" indent="0" algn="l" rtl="0">
              <a:lnSpc>
                <a:spcPct val="150000"/>
              </a:lnSpc>
              <a:spcBef>
                <a:spcPts val="0"/>
              </a:spcBef>
              <a:spcAft>
                <a:spcPts val="0"/>
              </a:spcAft>
              <a:buSzPts val="852"/>
              <a:buNone/>
            </a:pPr>
            <a:r>
              <a:rPr lang="en-AU" sz="2400" dirty="0">
                <a:solidFill>
                  <a:srgbClr val="A3A3A3"/>
                </a:solidFill>
                <a:latin typeface="Lucida Console" panose="020B0609040504020204" pitchFamily="49" charset="0"/>
                <a:ea typeface="Roboto Mono"/>
                <a:cs typeface="Roboto Mono"/>
                <a:sym typeface="Roboto Mono"/>
              </a:rPr>
              <a:t>    </a:t>
            </a:r>
            <a:r>
              <a:rPr lang="en" sz="2400" dirty="0">
                <a:solidFill>
                  <a:schemeClr val="dk1"/>
                </a:solidFill>
                <a:highlight>
                  <a:srgbClr val="D9EAD3"/>
                </a:highlight>
                <a:latin typeface="Lucida Console" panose="020B0609040504020204" pitchFamily="49" charset="0"/>
                <a:ea typeface="Roboto Mono"/>
                <a:cs typeface="Roboto Mono"/>
                <a:sym typeface="Roboto Mono"/>
              </a:rPr>
              <a:t>mask </a:t>
            </a:r>
            <a:r>
              <a:rPr lang="en" sz="2400" dirty="0">
                <a:solidFill>
                  <a:srgbClr val="A3A3A3"/>
                </a:solidFill>
                <a:highlight>
                  <a:srgbClr val="D9EAD3"/>
                </a:highlight>
                <a:latin typeface="Lucida Console" panose="020B0609040504020204" pitchFamily="49" charset="0"/>
                <a:ea typeface="Roboto Mono"/>
                <a:cs typeface="Roboto Mono"/>
                <a:sym typeface="Roboto Mono"/>
              </a:rPr>
              <a:t>=</a:t>
            </a:r>
            <a:r>
              <a:rPr lang="en" sz="2400" dirty="0">
                <a:solidFill>
                  <a:schemeClr val="dk1"/>
                </a:solidFill>
                <a:highlight>
                  <a:srgbClr val="D9EAD3"/>
                </a:highlight>
                <a:latin typeface="Lucida Console" panose="020B0609040504020204" pitchFamily="49" charset="0"/>
                <a:ea typeface="Roboto Mono"/>
                <a:cs typeface="Roboto Mono"/>
                <a:sym typeface="Roboto Mono"/>
              </a:rPr>
              <a:t> index </a:t>
            </a:r>
            <a:r>
              <a:rPr lang="en" sz="2400" dirty="0">
                <a:solidFill>
                  <a:srgbClr val="A3A3A3"/>
                </a:solidFill>
                <a:highlight>
                  <a:srgbClr val="D9EAD3"/>
                </a:highlight>
                <a:latin typeface="Lucida Console" panose="020B0609040504020204" pitchFamily="49" charset="0"/>
                <a:ea typeface="Roboto Mono"/>
                <a:cs typeface="Roboto Mono"/>
                <a:sym typeface="Roboto Mono"/>
              </a:rPr>
              <a:t>&lt;</a:t>
            </a:r>
            <a:r>
              <a:rPr lang="en" sz="2400" dirty="0">
                <a:solidFill>
                  <a:schemeClr val="dk1"/>
                </a:solidFill>
                <a:highlight>
                  <a:srgbClr val="D9EAD3"/>
                </a:highlight>
                <a:latin typeface="Lucida Console" panose="020B0609040504020204" pitchFamily="49" charset="0"/>
                <a:ea typeface="Roboto Mono"/>
                <a:cs typeface="Roboto Mono"/>
                <a:sym typeface="Roboto Mono"/>
              </a:rPr>
              <a:t> array</a:t>
            </a:r>
            <a:r>
              <a:rPr lang="en" sz="2400" dirty="0">
                <a:solidFill>
                  <a:srgbClr val="A3A3A3"/>
                </a:solidFill>
                <a:highlight>
                  <a:srgbClr val="D9EAD3"/>
                </a:highlight>
                <a:latin typeface="Lucida Console" panose="020B0609040504020204" pitchFamily="49" charset="0"/>
                <a:ea typeface="Roboto Mono"/>
                <a:cs typeface="Roboto Mono"/>
                <a:sym typeface="Roboto Mono"/>
              </a:rPr>
              <a:t>.</a:t>
            </a:r>
            <a:r>
              <a:rPr lang="en" sz="2400" dirty="0">
                <a:solidFill>
                  <a:schemeClr val="dk1"/>
                </a:solidFill>
                <a:highlight>
                  <a:srgbClr val="D9EAD3"/>
                </a:highlight>
                <a:latin typeface="Lucida Console" panose="020B0609040504020204" pitchFamily="49" charset="0"/>
                <a:ea typeface="Roboto Mono"/>
                <a:cs typeface="Roboto Mono"/>
                <a:sym typeface="Roboto Mono"/>
              </a:rPr>
              <a:t>length </a:t>
            </a:r>
            <a:r>
              <a:rPr lang="en" sz="2400" dirty="0">
                <a:solidFill>
                  <a:srgbClr val="A3A3A3"/>
                </a:solidFill>
                <a:highlight>
                  <a:srgbClr val="D9EAD3"/>
                </a:highlight>
                <a:latin typeface="Lucida Console" panose="020B0609040504020204" pitchFamily="49" charset="0"/>
                <a:ea typeface="Roboto Mono"/>
                <a:cs typeface="Roboto Mono"/>
                <a:sym typeface="Roboto Mono"/>
              </a:rPr>
              <a:t>?</a:t>
            </a:r>
            <a:r>
              <a:rPr lang="en" sz="2400" dirty="0">
                <a:solidFill>
                  <a:schemeClr val="dk1"/>
                </a:solidFill>
                <a:highlight>
                  <a:srgbClr val="D9EAD3"/>
                </a:highlight>
                <a:latin typeface="Lucida Console" panose="020B0609040504020204" pitchFamily="49" charset="0"/>
                <a:ea typeface="Roboto Mono"/>
                <a:cs typeface="Roboto Mono"/>
                <a:sym typeface="Roboto Mono"/>
              </a:rPr>
              <a:t> mask </a:t>
            </a:r>
            <a:r>
              <a:rPr lang="en" sz="2400" dirty="0">
                <a:solidFill>
                  <a:srgbClr val="A3A3A3"/>
                </a:solidFill>
                <a:highlight>
                  <a:srgbClr val="D9EAD3"/>
                </a:highlight>
                <a:latin typeface="Lucida Console" panose="020B0609040504020204" pitchFamily="49" charset="0"/>
                <a:ea typeface="Roboto Mono"/>
                <a:cs typeface="Roboto Mono"/>
                <a:sym typeface="Roboto Mono"/>
              </a:rPr>
              <a:t>:</a:t>
            </a:r>
            <a:r>
              <a:rPr lang="en" sz="2400" dirty="0">
                <a:solidFill>
                  <a:schemeClr val="dk1"/>
                </a:solidFill>
                <a:highlight>
                  <a:srgbClr val="D9EAD3"/>
                </a:highlight>
                <a:latin typeface="Lucida Console" panose="020B0609040504020204" pitchFamily="49" charset="0"/>
                <a:ea typeface="Roboto Mono"/>
                <a:cs typeface="Roboto Mono"/>
                <a:sym typeface="Roboto Mono"/>
              </a:rPr>
              <a:t> -1</a:t>
            </a:r>
            <a:endParaRPr sz="2400" dirty="0">
              <a:solidFill>
                <a:srgbClr val="A3A3A3"/>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SzPts val="852"/>
              <a:buNone/>
            </a:pPr>
            <a:r>
              <a:rPr lang="en" sz="2400" dirty="0">
                <a:solidFill>
                  <a:schemeClr val="dk1"/>
                </a:solidFill>
                <a:latin typeface="Lucida Console" panose="020B0609040504020204" pitchFamily="49" charset="0"/>
                <a:ea typeface="Roboto Mono"/>
                <a:cs typeface="Roboto Mono"/>
                <a:sym typeface="Roboto Mono"/>
              </a:rPr>
              <a:t>    value </a:t>
            </a:r>
            <a:r>
              <a:rPr lang="en" sz="2400" dirty="0">
                <a:solidFill>
                  <a:srgbClr val="A3A3A3"/>
                </a:solidFill>
                <a:latin typeface="Lucida Console" panose="020B0609040504020204" pitchFamily="49" charset="0"/>
                <a:ea typeface="Roboto Mono"/>
                <a:cs typeface="Roboto Mono"/>
                <a:sym typeface="Roboto Mono"/>
              </a:rPr>
              <a:t>=</a:t>
            </a:r>
            <a:r>
              <a:rPr lang="en" sz="2400" dirty="0">
                <a:solidFill>
                  <a:schemeClr val="dk1"/>
                </a:solidFill>
                <a:latin typeface="Lucida Console" panose="020B0609040504020204" pitchFamily="49" charset="0"/>
                <a:ea typeface="Roboto Mono"/>
                <a:cs typeface="Roboto Mono"/>
                <a:sym typeface="Roboto Mono"/>
              </a:rPr>
              <a:t> array</a:t>
            </a:r>
            <a:r>
              <a:rPr lang="en" sz="2400" dirty="0">
                <a:solidFill>
                  <a:srgbClr val="A3A3A3"/>
                </a:solidFill>
                <a:latin typeface="Lucida Console" panose="020B0609040504020204" pitchFamily="49" charset="0"/>
                <a:ea typeface="Roboto Mono"/>
                <a:cs typeface="Roboto Mono"/>
                <a:sym typeface="Roboto Mono"/>
              </a:rPr>
              <a:t>[</a:t>
            </a:r>
            <a:r>
              <a:rPr lang="en" sz="2400" dirty="0">
                <a:solidFill>
                  <a:schemeClr val="dk1"/>
                </a:solidFill>
                <a:latin typeface="Lucida Console" panose="020B0609040504020204" pitchFamily="49" charset="0"/>
                <a:ea typeface="Roboto Mono"/>
                <a:cs typeface="Roboto Mono"/>
                <a:sym typeface="Roboto Mono"/>
              </a:rPr>
              <a:t>index</a:t>
            </a:r>
            <a:r>
              <a:rPr lang="en" sz="2400" dirty="0">
                <a:solidFill>
                  <a:srgbClr val="A3A3A3"/>
                </a:solidFill>
                <a:latin typeface="Lucida Console" panose="020B0609040504020204" pitchFamily="49" charset="0"/>
                <a:ea typeface="Roboto Mono"/>
                <a:cs typeface="Roboto Mono"/>
                <a:sym typeface="Roboto Mono"/>
              </a:rPr>
              <a:t>] </a:t>
            </a:r>
            <a:r>
              <a:rPr lang="en" sz="2400" dirty="0">
                <a:solidFill>
                  <a:schemeClr val="dk1"/>
                </a:solidFill>
                <a:highlight>
                  <a:srgbClr val="D9EAD3"/>
                </a:highlight>
                <a:latin typeface="Lucida Console" panose="020B0609040504020204" pitchFamily="49" charset="0"/>
                <a:ea typeface="Roboto Mono"/>
                <a:cs typeface="Roboto Mono"/>
                <a:sym typeface="Roboto Mono"/>
              </a:rPr>
              <a:t>| mask</a:t>
            </a:r>
            <a:endParaRPr sz="2400" dirty="0">
              <a:solidFill>
                <a:schemeClr val="dk1"/>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SzPts val="852"/>
              <a:buNone/>
            </a:pPr>
            <a:r>
              <a:rPr lang="en" sz="2400" dirty="0">
                <a:solidFill>
                  <a:schemeClr val="dk1"/>
                </a:solidFill>
                <a:latin typeface="Lucida Console" panose="020B0609040504020204" pitchFamily="49" charset="0"/>
                <a:ea typeface="Roboto Mono"/>
                <a:cs typeface="Roboto Mono"/>
                <a:sym typeface="Roboto Mono"/>
              </a:rPr>
              <a:t>    </a:t>
            </a:r>
            <a:r>
              <a:rPr lang="en" sz="2400" dirty="0">
                <a:solidFill>
                  <a:srgbClr val="4A86E8"/>
                </a:solidFill>
                <a:latin typeface="Lucida Console" panose="020B0609040504020204" pitchFamily="49" charset="0"/>
                <a:ea typeface="Roboto Mono"/>
                <a:cs typeface="Roboto Mono"/>
                <a:sym typeface="Roboto Mono"/>
              </a:rPr>
              <a:t>leak</a:t>
            </a:r>
            <a:r>
              <a:rPr lang="en" sz="2400" dirty="0">
                <a:solidFill>
                  <a:srgbClr val="A3A3A3"/>
                </a:solidFill>
                <a:latin typeface="Lucida Console" panose="020B0609040504020204" pitchFamily="49" charset="0"/>
                <a:ea typeface="Roboto Mono"/>
                <a:cs typeface="Roboto Mono"/>
                <a:sym typeface="Roboto Mono"/>
              </a:rPr>
              <a:t>(</a:t>
            </a:r>
            <a:r>
              <a:rPr lang="en" sz="2400" dirty="0">
                <a:solidFill>
                  <a:schemeClr val="dk1"/>
                </a:solidFill>
                <a:latin typeface="Lucida Console" panose="020B0609040504020204" pitchFamily="49" charset="0"/>
                <a:ea typeface="Roboto Mono"/>
                <a:cs typeface="Roboto Mono"/>
                <a:sym typeface="Roboto Mono"/>
              </a:rPr>
              <a:t>value</a:t>
            </a:r>
            <a:r>
              <a:rPr lang="en" sz="2400" dirty="0">
                <a:solidFill>
                  <a:srgbClr val="A3A3A3"/>
                </a:solidFill>
                <a:latin typeface="Lucida Console" panose="020B0609040504020204" pitchFamily="49" charset="0"/>
                <a:ea typeface="Roboto Mono"/>
                <a:cs typeface="Roboto Mono"/>
                <a:sym typeface="Roboto Mono"/>
              </a:rPr>
              <a:t>)</a:t>
            </a:r>
            <a:endParaRPr sz="2100" dirty="0">
              <a:solidFill>
                <a:schemeClr val="dk1"/>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SzPts val="852"/>
              <a:buNone/>
            </a:pPr>
            <a:r>
              <a:rPr lang="en" sz="2400" dirty="0">
                <a:solidFill>
                  <a:srgbClr val="A3A3A3"/>
                </a:solidFill>
                <a:latin typeface="Lucida Console" panose="020B0609040504020204" pitchFamily="49" charset="0"/>
                <a:ea typeface="Roboto Mono"/>
                <a:cs typeface="Roboto Mono"/>
                <a:sym typeface="Roboto Mono"/>
              </a:rPr>
              <a:t>}</a:t>
            </a:r>
            <a:br>
              <a:rPr lang="en" sz="2400" dirty="0">
                <a:solidFill>
                  <a:srgbClr val="A3A3A3"/>
                </a:solidFill>
                <a:latin typeface="Lucida Console" panose="020B0609040504020204" pitchFamily="49" charset="0"/>
                <a:ea typeface="Roboto Mono"/>
                <a:cs typeface="Roboto Mono"/>
                <a:sym typeface="Roboto Mono"/>
              </a:rPr>
            </a:br>
            <a:r>
              <a:rPr lang="en-AU" sz="2400" dirty="0">
                <a:solidFill>
                  <a:schemeClr val="tx1"/>
                </a:solidFill>
                <a:latin typeface="Lucida Console" panose="020B0609040504020204" pitchFamily="49" charset="0"/>
                <a:ea typeface="Roboto Mono"/>
                <a:cs typeface="Roboto Mono"/>
                <a:sym typeface="Roboto Mono"/>
              </a:rPr>
              <a:t>s</a:t>
            </a:r>
            <a:r>
              <a:rPr lang="en" sz="2400" dirty="0">
                <a:solidFill>
                  <a:schemeClr val="tx1"/>
                </a:solidFill>
                <a:latin typeface="Lucida Console" panose="020B0609040504020204" pitchFamily="49" charset="0"/>
                <a:ea typeface="Roboto Mono"/>
                <a:cs typeface="Roboto Mono"/>
                <a:sym typeface="Roboto Mono"/>
              </a:rPr>
              <a:t>ecret = </a:t>
            </a:r>
            <a:r>
              <a:rPr lang="en" sz="2400" dirty="0">
                <a:solidFill>
                  <a:srgbClr val="4A86E8"/>
                </a:solidFill>
                <a:latin typeface="Lucida Console" panose="020B0609040504020204" pitchFamily="49" charset="0"/>
                <a:ea typeface="Roboto Mono"/>
                <a:cs typeface="Roboto Mono"/>
                <a:sym typeface="Roboto Mono"/>
              </a:rPr>
              <a:t>recover</a:t>
            </a:r>
            <a:r>
              <a:rPr lang="en" sz="2400" dirty="0">
                <a:solidFill>
                  <a:srgbClr val="A3A3A3"/>
                </a:solidFill>
                <a:latin typeface="Lucida Console" panose="020B0609040504020204" pitchFamily="49" charset="0"/>
                <a:ea typeface="Roboto Mono"/>
                <a:cs typeface="Roboto Mono"/>
                <a:sym typeface="Roboto Mono"/>
              </a:rPr>
              <a:t>()</a:t>
            </a:r>
            <a:endParaRPr sz="2400" dirty="0">
              <a:solidFill>
                <a:srgbClr val="A3A3A3"/>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SzPts val="852"/>
              <a:buNone/>
            </a:pPr>
            <a:endParaRPr sz="2400" dirty="0">
              <a:solidFill>
                <a:schemeClr val="dk1"/>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SzPts val="852"/>
              <a:buNone/>
            </a:pPr>
            <a:endParaRPr sz="2400" dirty="0">
              <a:solidFill>
                <a:schemeClr val="dk1"/>
              </a:solidFill>
              <a:latin typeface="Lucida Console" panose="020B0609040504020204" pitchFamily="49" charset="0"/>
              <a:ea typeface="Roboto Mono"/>
              <a:cs typeface="Roboto Mono"/>
              <a:sym typeface="Roboto Mono"/>
            </a:endParaRPr>
          </a:p>
        </p:txBody>
      </p:sp>
      <p:sp>
        <p:nvSpPr>
          <p:cNvPr id="264" name="Google Shape;264;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SLH - Recap</a:t>
            </a:r>
            <a:endParaRPr dirty="0"/>
          </a:p>
        </p:txBody>
      </p:sp>
      <p:sp>
        <p:nvSpPr>
          <p:cNvPr id="265" name="Google Shape;265;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65</a:t>
            </a:fld>
            <a:endParaRPr/>
          </a:p>
        </p:txBody>
      </p:sp>
      <p:sp>
        <p:nvSpPr>
          <p:cNvPr id="2" name="Speech Bubble: Rectangle with Corners Rounded 1">
            <a:extLst>
              <a:ext uri="{FF2B5EF4-FFF2-40B4-BE49-F238E27FC236}">
                <a16:creationId xmlns:a16="http://schemas.microsoft.com/office/drawing/2014/main" id="{8F7CF130-0DBB-4234-974A-0409543FC544}"/>
              </a:ext>
            </a:extLst>
          </p:cNvPr>
          <p:cNvSpPr/>
          <p:nvPr/>
        </p:nvSpPr>
        <p:spPr>
          <a:xfrm>
            <a:off x="3074068" y="471202"/>
            <a:ext cx="3380874" cy="480207"/>
          </a:xfrm>
          <a:prstGeom prst="wedgeRoundRectCallout">
            <a:avLst>
              <a:gd name="adj1" fmla="val -64427"/>
              <a:gd name="adj2" fmla="val 195292"/>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800" dirty="0">
                <a:solidFill>
                  <a:schemeClr val="tx1"/>
                </a:solidFill>
              </a:rPr>
              <a:t>Enter speculative execution</a:t>
            </a:r>
          </a:p>
        </p:txBody>
      </p:sp>
      <p:sp>
        <p:nvSpPr>
          <p:cNvPr id="6" name="Speech Bubble: Rectangle with Corners Rounded 5">
            <a:extLst>
              <a:ext uri="{FF2B5EF4-FFF2-40B4-BE49-F238E27FC236}">
                <a16:creationId xmlns:a16="http://schemas.microsoft.com/office/drawing/2014/main" id="{CDBA3B5B-E8A3-4153-84A4-22E97598ED11}"/>
              </a:ext>
            </a:extLst>
          </p:cNvPr>
          <p:cNvSpPr/>
          <p:nvPr/>
        </p:nvSpPr>
        <p:spPr>
          <a:xfrm>
            <a:off x="6454942" y="3219114"/>
            <a:ext cx="2243890" cy="480207"/>
          </a:xfrm>
          <a:prstGeom prst="wedgeRoundRectCallout">
            <a:avLst>
              <a:gd name="adj1" fmla="val -145628"/>
              <a:gd name="adj2" fmla="val -79061"/>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800" dirty="0">
                <a:solidFill>
                  <a:schemeClr val="tx1"/>
                </a:solidFill>
              </a:rPr>
              <a:t>Obtain a secret</a:t>
            </a:r>
          </a:p>
        </p:txBody>
      </p:sp>
      <p:sp>
        <p:nvSpPr>
          <p:cNvPr id="7" name="Speech Bubble: Rectangle with Corners Rounded 6">
            <a:extLst>
              <a:ext uri="{FF2B5EF4-FFF2-40B4-BE49-F238E27FC236}">
                <a16:creationId xmlns:a16="http://schemas.microsoft.com/office/drawing/2014/main" id="{0CD7E894-542B-4FEC-8FD8-72A4921FD80E}"/>
              </a:ext>
            </a:extLst>
          </p:cNvPr>
          <p:cNvSpPr/>
          <p:nvPr/>
        </p:nvSpPr>
        <p:spPr>
          <a:xfrm>
            <a:off x="3082088" y="3805914"/>
            <a:ext cx="2243890" cy="480207"/>
          </a:xfrm>
          <a:prstGeom prst="wedgeRoundRectCallout">
            <a:avLst>
              <a:gd name="adj1" fmla="val -86111"/>
              <a:gd name="adj2" fmla="val -96599"/>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800" dirty="0">
                <a:solidFill>
                  <a:schemeClr val="tx1"/>
                </a:solidFill>
              </a:rPr>
              <a:t>Leak secret</a:t>
            </a:r>
          </a:p>
        </p:txBody>
      </p:sp>
      <p:sp>
        <p:nvSpPr>
          <p:cNvPr id="8" name="Speech Bubble: Rectangle with Corners Rounded 7">
            <a:extLst>
              <a:ext uri="{FF2B5EF4-FFF2-40B4-BE49-F238E27FC236}">
                <a16:creationId xmlns:a16="http://schemas.microsoft.com/office/drawing/2014/main" id="{011E70A2-24AA-4B19-B664-733C711321C9}"/>
              </a:ext>
            </a:extLst>
          </p:cNvPr>
          <p:cNvSpPr/>
          <p:nvPr/>
        </p:nvSpPr>
        <p:spPr>
          <a:xfrm>
            <a:off x="4694320" y="4393593"/>
            <a:ext cx="2243890" cy="480207"/>
          </a:xfrm>
          <a:prstGeom prst="wedgeRoundRectCallout">
            <a:avLst>
              <a:gd name="adj1" fmla="val -93081"/>
              <a:gd name="adj2" fmla="val -20181"/>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800" dirty="0">
                <a:solidFill>
                  <a:schemeClr val="tx1"/>
                </a:solidFill>
              </a:rPr>
              <a:t>Recover secret</a:t>
            </a:r>
          </a:p>
        </p:txBody>
      </p:sp>
      <p:grpSp>
        <p:nvGrpSpPr>
          <p:cNvPr id="5" name="Group 4">
            <a:extLst>
              <a:ext uri="{FF2B5EF4-FFF2-40B4-BE49-F238E27FC236}">
                <a16:creationId xmlns:a16="http://schemas.microsoft.com/office/drawing/2014/main" id="{07A87F04-88AE-44FF-B0C5-6D91E7268010}"/>
              </a:ext>
            </a:extLst>
          </p:cNvPr>
          <p:cNvGrpSpPr/>
          <p:nvPr/>
        </p:nvGrpSpPr>
        <p:grpSpPr>
          <a:xfrm>
            <a:off x="6601216" y="2977280"/>
            <a:ext cx="1951342" cy="908385"/>
            <a:chOff x="6673516" y="2989847"/>
            <a:chExt cx="1951342" cy="908385"/>
          </a:xfrm>
        </p:grpSpPr>
        <p:cxnSp>
          <p:nvCxnSpPr>
            <p:cNvPr id="4" name="Straight Connector 3">
              <a:extLst>
                <a:ext uri="{FF2B5EF4-FFF2-40B4-BE49-F238E27FC236}">
                  <a16:creationId xmlns:a16="http://schemas.microsoft.com/office/drawing/2014/main" id="{0F87808F-D783-47AA-8B1E-EB347557E0FF}"/>
                </a:ext>
              </a:extLst>
            </p:cNvPr>
            <p:cNvCxnSpPr>
              <a:cxnSpLocks/>
            </p:cNvCxnSpPr>
            <p:nvPr/>
          </p:nvCxnSpPr>
          <p:spPr>
            <a:xfrm>
              <a:off x="6673516" y="2989847"/>
              <a:ext cx="1951342" cy="908385"/>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487C095-C673-4AAF-8C46-6B787DCF964B}"/>
                </a:ext>
              </a:extLst>
            </p:cNvPr>
            <p:cNvCxnSpPr>
              <a:cxnSpLocks/>
            </p:cNvCxnSpPr>
            <p:nvPr/>
          </p:nvCxnSpPr>
          <p:spPr>
            <a:xfrm flipV="1">
              <a:off x="6673516" y="2989847"/>
              <a:ext cx="1951342" cy="908385"/>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90598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0CFD0-C6BF-491C-BADC-43E257FB5647}"/>
              </a:ext>
            </a:extLst>
          </p:cNvPr>
          <p:cNvSpPr>
            <a:spLocks noGrp="1"/>
          </p:cNvSpPr>
          <p:nvPr>
            <p:ph type="title"/>
          </p:nvPr>
        </p:nvSpPr>
        <p:spPr/>
        <p:txBody>
          <a:bodyPr>
            <a:normAutofit fontScale="90000"/>
          </a:bodyPr>
          <a:lstStyle/>
          <a:p>
            <a:r>
              <a:rPr lang="en-AU" dirty="0"/>
              <a:t>Speculative secrets</a:t>
            </a:r>
          </a:p>
        </p:txBody>
      </p:sp>
      <p:sp>
        <p:nvSpPr>
          <p:cNvPr id="3" name="Text Placeholder 2">
            <a:extLst>
              <a:ext uri="{FF2B5EF4-FFF2-40B4-BE49-F238E27FC236}">
                <a16:creationId xmlns:a16="http://schemas.microsoft.com/office/drawing/2014/main" id="{44C2658F-D703-4F13-9165-B036518C79C5}"/>
              </a:ext>
            </a:extLst>
          </p:cNvPr>
          <p:cNvSpPr>
            <a:spLocks noGrp="1"/>
          </p:cNvSpPr>
          <p:nvPr>
            <p:ph type="body" idx="1"/>
          </p:nvPr>
        </p:nvSpPr>
        <p:spPr/>
        <p:txBody>
          <a:bodyPr>
            <a:normAutofit/>
          </a:bodyPr>
          <a:lstStyle/>
          <a:p>
            <a:r>
              <a:rPr lang="en-AU" sz="2800" dirty="0"/>
              <a:t>Load from memory</a:t>
            </a:r>
          </a:p>
          <a:p>
            <a:r>
              <a:rPr lang="en-AU" sz="2800" dirty="0"/>
              <a:t>Type confusion</a:t>
            </a:r>
          </a:p>
          <a:p>
            <a:pPr lvl="1"/>
            <a:r>
              <a:rPr lang="en-AU" sz="2000" dirty="0"/>
              <a:t>Declassification</a:t>
            </a:r>
          </a:p>
          <a:p>
            <a:pPr lvl="1"/>
            <a:r>
              <a:rPr lang="en-AU" sz="2000" dirty="0"/>
              <a:t>Register reuse</a:t>
            </a:r>
          </a:p>
          <a:p>
            <a:pPr lvl="1"/>
            <a:r>
              <a:rPr lang="en-AU" sz="2000" dirty="0"/>
              <a:t>Dynamic type checks</a:t>
            </a:r>
          </a:p>
          <a:p>
            <a:endParaRPr lang="en-AU" sz="2800" dirty="0"/>
          </a:p>
        </p:txBody>
      </p:sp>
      <p:sp>
        <p:nvSpPr>
          <p:cNvPr id="4" name="Slide Number Placeholder 3">
            <a:extLst>
              <a:ext uri="{FF2B5EF4-FFF2-40B4-BE49-F238E27FC236}">
                <a16:creationId xmlns:a16="http://schemas.microsoft.com/office/drawing/2014/main" id="{4D45DF14-B9CC-477A-B5F9-9E97F4D5424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66</a:t>
            </a:fld>
            <a:endParaRPr lang="en"/>
          </a:p>
        </p:txBody>
      </p:sp>
      <p:pic>
        <p:nvPicPr>
          <p:cNvPr id="6" name="Picture 5">
            <a:extLst>
              <a:ext uri="{FF2B5EF4-FFF2-40B4-BE49-F238E27FC236}">
                <a16:creationId xmlns:a16="http://schemas.microsoft.com/office/drawing/2014/main" id="{563131AB-1F54-4C81-BAA8-E266BF23ACEA}"/>
              </a:ext>
            </a:extLst>
          </p:cNvPr>
          <p:cNvPicPr>
            <a:picLocks noChangeAspect="1"/>
          </p:cNvPicPr>
          <p:nvPr/>
        </p:nvPicPr>
        <p:blipFill>
          <a:blip r:embed="rId2"/>
          <a:stretch>
            <a:fillRect/>
          </a:stretch>
        </p:blipFill>
        <p:spPr>
          <a:xfrm>
            <a:off x="4052024" y="1883543"/>
            <a:ext cx="5091976" cy="1376413"/>
          </a:xfrm>
          <a:prstGeom prst="rect">
            <a:avLst/>
          </a:prstGeom>
        </p:spPr>
      </p:pic>
    </p:spTree>
    <p:extLst>
      <p:ext uri="{BB962C8B-B14F-4D97-AF65-F5344CB8AC3E}">
        <p14:creationId xmlns:p14="http://schemas.microsoft.com/office/powerpoint/2010/main" val="2584574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5"/>
          <p:cNvSpPr txBox="1">
            <a:spLocks noGrp="1"/>
          </p:cNvSpPr>
          <p:nvPr>
            <p:ph type="body" idx="1"/>
          </p:nvPr>
        </p:nvSpPr>
        <p:spPr>
          <a:xfrm>
            <a:off x="311700" y="951409"/>
            <a:ext cx="8316000" cy="3922391"/>
          </a:xfrm>
          <a:prstGeom prst="rect">
            <a:avLst/>
          </a:prstGeom>
        </p:spPr>
        <p:txBody>
          <a:bodyPr spcFirstLastPara="1" wrap="square" lIns="91425" tIns="91425" rIns="91425" bIns="91425" anchor="t" anchorCtr="0">
            <a:noAutofit/>
          </a:bodyPr>
          <a:lstStyle/>
          <a:p>
            <a:pPr marL="0" lvl="0" indent="0">
              <a:lnSpc>
                <a:spcPct val="150000"/>
              </a:lnSpc>
              <a:buSzPts val="852"/>
              <a:buNone/>
            </a:pPr>
            <a:r>
              <a:rPr lang="en-AU" sz="2400" dirty="0">
                <a:solidFill>
                  <a:schemeClr val="tx1"/>
                </a:solidFill>
                <a:latin typeface="Lucida Console" panose="020B0609040504020204" pitchFamily="49" charset="0"/>
                <a:ea typeface="Roboto Mono"/>
                <a:cs typeface="Roboto Mono"/>
                <a:sym typeface="Roboto Mono"/>
              </a:rPr>
              <a:t>value </a:t>
            </a:r>
            <a:r>
              <a:rPr lang="en-AU" sz="2400" dirty="0">
                <a:solidFill>
                  <a:srgbClr val="A3A3A3"/>
                </a:solidFill>
                <a:latin typeface="Lucida Console" panose="020B0609040504020204" pitchFamily="49" charset="0"/>
                <a:ea typeface="Roboto Mono"/>
                <a:cs typeface="Roboto Mono"/>
                <a:sym typeface="Roboto Mono"/>
              </a:rPr>
              <a:t>= …</a:t>
            </a:r>
          </a:p>
          <a:p>
            <a:pPr marL="0" lvl="0" indent="0">
              <a:lnSpc>
                <a:spcPct val="150000"/>
              </a:lnSpc>
              <a:buSzPts val="852"/>
              <a:buNone/>
            </a:pPr>
            <a:r>
              <a:rPr lang="en-AU" sz="2400" dirty="0" err="1">
                <a:solidFill>
                  <a:schemeClr val="tx1"/>
                </a:solidFill>
                <a:latin typeface="Lucida Console" panose="020B0609040504020204" pitchFamily="49" charset="0"/>
                <a:ea typeface="Roboto Mono"/>
                <a:cs typeface="Roboto Mono"/>
                <a:sym typeface="Roboto Mono"/>
              </a:rPr>
              <a:t>isPublic</a:t>
            </a:r>
            <a:r>
              <a:rPr lang="en-AU" sz="2400" dirty="0">
                <a:solidFill>
                  <a:schemeClr val="tx1"/>
                </a:solidFill>
                <a:latin typeface="Lucida Console" panose="020B0609040504020204" pitchFamily="49" charset="0"/>
                <a:ea typeface="Roboto Mono"/>
                <a:cs typeface="Roboto Mono"/>
                <a:sym typeface="Roboto Mono"/>
              </a:rPr>
              <a:t> </a:t>
            </a:r>
            <a:r>
              <a:rPr lang="en-AU" sz="2400" dirty="0">
                <a:solidFill>
                  <a:srgbClr val="A3A3A3"/>
                </a:solidFill>
                <a:latin typeface="Lucida Console" panose="020B0609040504020204" pitchFamily="49" charset="0"/>
                <a:ea typeface="Roboto Mono"/>
                <a:cs typeface="Roboto Mono"/>
                <a:sym typeface="Roboto Mono"/>
              </a:rPr>
              <a:t>= …</a:t>
            </a:r>
            <a:endParaRPr lang="en" sz="2400" dirty="0">
              <a:solidFill>
                <a:srgbClr val="A3A3A3"/>
              </a:solidFill>
              <a:latin typeface="Lucida Console" panose="020B0609040504020204" pitchFamily="49" charset="0"/>
              <a:ea typeface="Roboto Mono"/>
              <a:cs typeface="Roboto Mono"/>
              <a:sym typeface="Roboto Mono"/>
            </a:endParaRPr>
          </a:p>
          <a:p>
            <a:pPr marL="0" lvl="0" indent="0">
              <a:lnSpc>
                <a:spcPct val="150000"/>
              </a:lnSpc>
              <a:buSzPts val="852"/>
              <a:buNone/>
            </a:pPr>
            <a:r>
              <a:rPr lang="en" sz="2400" dirty="0">
                <a:solidFill>
                  <a:schemeClr val="accent1"/>
                </a:solidFill>
                <a:latin typeface="Lucida Console" panose="020B0609040504020204" pitchFamily="49" charset="0"/>
                <a:ea typeface="Roboto Mono"/>
                <a:cs typeface="Roboto Mono"/>
                <a:sym typeface="Roboto Mono"/>
              </a:rPr>
              <a:t>if</a:t>
            </a:r>
            <a:r>
              <a:rPr lang="en" sz="2400" dirty="0">
                <a:solidFill>
                  <a:schemeClr val="dk1"/>
                </a:solidFill>
                <a:latin typeface="Lucida Console" panose="020B0609040504020204" pitchFamily="49" charset="0"/>
                <a:ea typeface="Roboto Mono"/>
                <a:cs typeface="Roboto Mono"/>
                <a:sym typeface="Roboto Mono"/>
              </a:rPr>
              <a:t> </a:t>
            </a:r>
            <a:r>
              <a:rPr lang="en" sz="2400" dirty="0">
                <a:solidFill>
                  <a:srgbClr val="A3A3A3"/>
                </a:solidFill>
                <a:latin typeface="Lucida Console" panose="020B0609040504020204" pitchFamily="49" charset="0"/>
                <a:ea typeface="Roboto Mono"/>
                <a:cs typeface="Roboto Mono"/>
                <a:sym typeface="Roboto Mono"/>
              </a:rPr>
              <a:t>(</a:t>
            </a:r>
            <a:r>
              <a:rPr lang="en" sz="2400" dirty="0">
                <a:solidFill>
                  <a:schemeClr val="dk1"/>
                </a:solidFill>
                <a:latin typeface="Lucida Console" panose="020B0609040504020204" pitchFamily="49" charset="0"/>
                <a:ea typeface="Roboto Mono"/>
                <a:cs typeface="Roboto Mono"/>
                <a:sym typeface="Roboto Mono"/>
              </a:rPr>
              <a:t>isPublic</a:t>
            </a:r>
            <a:r>
              <a:rPr lang="en" sz="2400" dirty="0">
                <a:solidFill>
                  <a:srgbClr val="A3A3A3"/>
                </a:solidFill>
                <a:latin typeface="Lucida Console" panose="020B0609040504020204" pitchFamily="49" charset="0"/>
                <a:ea typeface="Roboto Mono"/>
                <a:cs typeface="Roboto Mono"/>
                <a:sym typeface="Roboto Mono"/>
              </a:rPr>
              <a:t>)</a:t>
            </a:r>
            <a:r>
              <a:rPr lang="en" sz="2400" dirty="0">
                <a:solidFill>
                  <a:schemeClr val="dk1"/>
                </a:solidFill>
                <a:latin typeface="Lucida Console" panose="020B0609040504020204" pitchFamily="49" charset="0"/>
                <a:ea typeface="Roboto Mono"/>
                <a:cs typeface="Roboto Mono"/>
                <a:sym typeface="Roboto Mono"/>
              </a:rPr>
              <a:t> </a:t>
            </a:r>
            <a:r>
              <a:rPr lang="en" sz="2400" dirty="0">
                <a:solidFill>
                  <a:srgbClr val="A3A3A3"/>
                </a:solidFill>
                <a:latin typeface="Lucida Console" panose="020B0609040504020204" pitchFamily="49" charset="0"/>
                <a:ea typeface="Roboto Mono"/>
                <a:cs typeface="Roboto Mono"/>
                <a:sym typeface="Roboto Mono"/>
              </a:rPr>
              <a:t>{</a:t>
            </a:r>
          </a:p>
          <a:p>
            <a:pPr marL="0" lvl="0" indent="0" algn="l" rtl="0">
              <a:lnSpc>
                <a:spcPct val="150000"/>
              </a:lnSpc>
              <a:spcBef>
                <a:spcPts val="0"/>
              </a:spcBef>
              <a:spcAft>
                <a:spcPts val="0"/>
              </a:spcAft>
              <a:buSzPts val="852"/>
              <a:buNone/>
            </a:pPr>
            <a:r>
              <a:rPr lang="en-AU" sz="2400" dirty="0">
                <a:solidFill>
                  <a:srgbClr val="A3A3A3"/>
                </a:solidFill>
                <a:latin typeface="Lucida Console" panose="020B0609040504020204" pitchFamily="49" charset="0"/>
                <a:ea typeface="Roboto Mono"/>
                <a:cs typeface="Roboto Mono"/>
                <a:sym typeface="Roboto Mono"/>
              </a:rPr>
              <a:t>    </a:t>
            </a:r>
            <a:endParaRPr sz="2400" dirty="0">
              <a:solidFill>
                <a:srgbClr val="A3A3A3"/>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SzPts val="852"/>
              <a:buNone/>
            </a:pPr>
            <a:r>
              <a:rPr lang="en" sz="2400" dirty="0">
                <a:solidFill>
                  <a:srgbClr val="4A86E8"/>
                </a:solidFill>
                <a:latin typeface="Lucida Console" panose="020B0609040504020204" pitchFamily="49" charset="0"/>
                <a:ea typeface="Roboto Mono"/>
                <a:cs typeface="Roboto Mono"/>
                <a:sym typeface="Roboto Mono"/>
              </a:rPr>
              <a:t>    leak</a:t>
            </a:r>
            <a:r>
              <a:rPr lang="en" sz="2400" dirty="0">
                <a:solidFill>
                  <a:srgbClr val="A3A3A3"/>
                </a:solidFill>
                <a:latin typeface="Lucida Console" panose="020B0609040504020204" pitchFamily="49" charset="0"/>
                <a:ea typeface="Roboto Mono"/>
                <a:cs typeface="Roboto Mono"/>
                <a:sym typeface="Roboto Mono"/>
              </a:rPr>
              <a:t>(</a:t>
            </a:r>
            <a:r>
              <a:rPr lang="en" sz="2400" dirty="0">
                <a:solidFill>
                  <a:schemeClr val="dk1"/>
                </a:solidFill>
                <a:latin typeface="Lucida Console" panose="020B0609040504020204" pitchFamily="49" charset="0"/>
                <a:ea typeface="Roboto Mono"/>
                <a:cs typeface="Roboto Mono"/>
                <a:sym typeface="Roboto Mono"/>
              </a:rPr>
              <a:t>value</a:t>
            </a:r>
            <a:r>
              <a:rPr lang="en" sz="2400" dirty="0">
                <a:solidFill>
                  <a:srgbClr val="A3A3A3"/>
                </a:solidFill>
                <a:latin typeface="Lucida Console" panose="020B0609040504020204" pitchFamily="49" charset="0"/>
                <a:ea typeface="Roboto Mono"/>
                <a:cs typeface="Roboto Mono"/>
                <a:sym typeface="Roboto Mono"/>
              </a:rPr>
              <a:t>)</a:t>
            </a:r>
            <a:endParaRPr sz="2100" dirty="0">
              <a:solidFill>
                <a:schemeClr val="dk1"/>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SzPts val="852"/>
              <a:buNone/>
            </a:pPr>
            <a:r>
              <a:rPr lang="en" sz="2400" dirty="0">
                <a:solidFill>
                  <a:srgbClr val="A3A3A3"/>
                </a:solidFill>
                <a:latin typeface="Lucida Console" panose="020B0609040504020204" pitchFamily="49" charset="0"/>
                <a:ea typeface="Roboto Mono"/>
                <a:cs typeface="Roboto Mono"/>
                <a:sym typeface="Roboto Mono"/>
              </a:rPr>
              <a:t>}</a:t>
            </a:r>
            <a:br>
              <a:rPr lang="en" sz="2400" dirty="0">
                <a:solidFill>
                  <a:srgbClr val="A3A3A3"/>
                </a:solidFill>
                <a:latin typeface="Lucida Console" panose="020B0609040504020204" pitchFamily="49" charset="0"/>
                <a:ea typeface="Roboto Mono"/>
                <a:cs typeface="Roboto Mono"/>
                <a:sym typeface="Roboto Mono"/>
              </a:rPr>
            </a:br>
            <a:r>
              <a:rPr lang="en-AU" sz="2400" dirty="0">
                <a:solidFill>
                  <a:schemeClr val="tx1"/>
                </a:solidFill>
                <a:latin typeface="Lucida Console" panose="020B0609040504020204" pitchFamily="49" charset="0"/>
                <a:ea typeface="Roboto Mono"/>
                <a:cs typeface="Roboto Mono"/>
                <a:sym typeface="Roboto Mono"/>
              </a:rPr>
              <a:t>s</a:t>
            </a:r>
            <a:r>
              <a:rPr lang="en" sz="2400" dirty="0">
                <a:solidFill>
                  <a:schemeClr val="tx1"/>
                </a:solidFill>
                <a:latin typeface="Lucida Console" panose="020B0609040504020204" pitchFamily="49" charset="0"/>
                <a:ea typeface="Roboto Mono"/>
                <a:cs typeface="Roboto Mono"/>
                <a:sym typeface="Roboto Mono"/>
              </a:rPr>
              <a:t>ecret = </a:t>
            </a:r>
            <a:r>
              <a:rPr lang="en" sz="2400" dirty="0">
                <a:solidFill>
                  <a:srgbClr val="4A86E8"/>
                </a:solidFill>
                <a:latin typeface="Lucida Console" panose="020B0609040504020204" pitchFamily="49" charset="0"/>
                <a:ea typeface="Roboto Mono"/>
                <a:cs typeface="Roboto Mono"/>
                <a:sym typeface="Roboto Mono"/>
              </a:rPr>
              <a:t>recover</a:t>
            </a:r>
            <a:r>
              <a:rPr lang="en" sz="2400" dirty="0">
                <a:solidFill>
                  <a:srgbClr val="A3A3A3"/>
                </a:solidFill>
                <a:latin typeface="Lucida Console" panose="020B0609040504020204" pitchFamily="49" charset="0"/>
                <a:ea typeface="Roboto Mono"/>
                <a:cs typeface="Roboto Mono"/>
                <a:sym typeface="Roboto Mono"/>
              </a:rPr>
              <a:t>()</a:t>
            </a:r>
            <a:endParaRPr sz="2400" dirty="0">
              <a:solidFill>
                <a:srgbClr val="A3A3A3"/>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SzPts val="852"/>
              <a:buNone/>
            </a:pPr>
            <a:endParaRPr sz="2400" dirty="0">
              <a:solidFill>
                <a:schemeClr val="dk1"/>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SzPts val="852"/>
              <a:buNone/>
            </a:pPr>
            <a:endParaRPr sz="2400" dirty="0">
              <a:solidFill>
                <a:schemeClr val="dk1"/>
              </a:solidFill>
              <a:latin typeface="Lucida Console" panose="020B0609040504020204" pitchFamily="49" charset="0"/>
              <a:ea typeface="Roboto Mono"/>
              <a:cs typeface="Roboto Mono"/>
              <a:sym typeface="Roboto Mono"/>
            </a:endParaRPr>
          </a:p>
        </p:txBody>
      </p:sp>
      <p:sp>
        <p:nvSpPr>
          <p:cNvPr id="264" name="Google Shape;264;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Type confusion leaks</a:t>
            </a:r>
            <a:endParaRPr dirty="0"/>
          </a:p>
        </p:txBody>
      </p:sp>
      <p:sp>
        <p:nvSpPr>
          <p:cNvPr id="265" name="Google Shape;265;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67</a:t>
            </a:fld>
            <a:endParaRPr/>
          </a:p>
        </p:txBody>
      </p:sp>
      <p:sp>
        <p:nvSpPr>
          <p:cNvPr id="2" name="Speech Bubble: Rectangle with Corners Rounded 1">
            <a:extLst>
              <a:ext uri="{FF2B5EF4-FFF2-40B4-BE49-F238E27FC236}">
                <a16:creationId xmlns:a16="http://schemas.microsoft.com/office/drawing/2014/main" id="{8F7CF130-0DBB-4234-974A-0409543FC544}"/>
              </a:ext>
            </a:extLst>
          </p:cNvPr>
          <p:cNvSpPr/>
          <p:nvPr/>
        </p:nvSpPr>
        <p:spPr>
          <a:xfrm>
            <a:off x="3074068" y="1113640"/>
            <a:ext cx="3380874" cy="480207"/>
          </a:xfrm>
          <a:prstGeom prst="wedgeRoundRectCallout">
            <a:avLst>
              <a:gd name="adj1" fmla="val -64427"/>
              <a:gd name="adj2" fmla="val 195292"/>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800" dirty="0">
                <a:solidFill>
                  <a:schemeClr val="tx1"/>
                </a:solidFill>
              </a:rPr>
              <a:t>Enter speculative execution</a:t>
            </a:r>
          </a:p>
        </p:txBody>
      </p:sp>
      <p:sp>
        <p:nvSpPr>
          <p:cNvPr id="6" name="Speech Bubble: Rectangle with Corners Rounded 5">
            <a:extLst>
              <a:ext uri="{FF2B5EF4-FFF2-40B4-BE49-F238E27FC236}">
                <a16:creationId xmlns:a16="http://schemas.microsoft.com/office/drawing/2014/main" id="{CDBA3B5B-E8A3-4153-84A4-22E97598ED11}"/>
              </a:ext>
            </a:extLst>
          </p:cNvPr>
          <p:cNvSpPr/>
          <p:nvPr/>
        </p:nvSpPr>
        <p:spPr>
          <a:xfrm>
            <a:off x="5029200" y="2600367"/>
            <a:ext cx="2243890" cy="480207"/>
          </a:xfrm>
          <a:prstGeom prst="wedgeRoundRectCallout">
            <a:avLst>
              <a:gd name="adj1" fmla="val -145628"/>
              <a:gd name="adj2" fmla="val -79061"/>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800" dirty="0">
                <a:solidFill>
                  <a:schemeClr val="tx1"/>
                </a:solidFill>
              </a:rPr>
              <a:t>Obtain a secret</a:t>
            </a:r>
          </a:p>
        </p:txBody>
      </p:sp>
      <p:sp>
        <p:nvSpPr>
          <p:cNvPr id="7" name="Speech Bubble: Rectangle with Corners Rounded 6">
            <a:extLst>
              <a:ext uri="{FF2B5EF4-FFF2-40B4-BE49-F238E27FC236}">
                <a16:creationId xmlns:a16="http://schemas.microsoft.com/office/drawing/2014/main" id="{0CD7E894-542B-4FEC-8FD8-72A4921FD80E}"/>
              </a:ext>
            </a:extLst>
          </p:cNvPr>
          <p:cNvSpPr/>
          <p:nvPr/>
        </p:nvSpPr>
        <p:spPr>
          <a:xfrm>
            <a:off x="3767888" y="3839312"/>
            <a:ext cx="2243890" cy="480207"/>
          </a:xfrm>
          <a:prstGeom prst="wedgeRoundRectCallout">
            <a:avLst>
              <a:gd name="adj1" fmla="val -86111"/>
              <a:gd name="adj2" fmla="val -96599"/>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800" dirty="0">
                <a:solidFill>
                  <a:schemeClr val="tx1"/>
                </a:solidFill>
              </a:rPr>
              <a:t>Leak secret</a:t>
            </a:r>
          </a:p>
        </p:txBody>
      </p:sp>
      <p:sp>
        <p:nvSpPr>
          <p:cNvPr id="8" name="Speech Bubble: Rectangle with Corners Rounded 7">
            <a:extLst>
              <a:ext uri="{FF2B5EF4-FFF2-40B4-BE49-F238E27FC236}">
                <a16:creationId xmlns:a16="http://schemas.microsoft.com/office/drawing/2014/main" id="{011E70A2-24AA-4B19-B664-733C711321C9}"/>
              </a:ext>
            </a:extLst>
          </p:cNvPr>
          <p:cNvSpPr/>
          <p:nvPr/>
        </p:nvSpPr>
        <p:spPr>
          <a:xfrm>
            <a:off x="4694320" y="4393593"/>
            <a:ext cx="2243890" cy="480207"/>
          </a:xfrm>
          <a:prstGeom prst="wedgeRoundRectCallout">
            <a:avLst>
              <a:gd name="adj1" fmla="val -93081"/>
              <a:gd name="adj2" fmla="val -20181"/>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800" dirty="0">
                <a:solidFill>
                  <a:schemeClr val="tx1"/>
                </a:solidFill>
              </a:rPr>
              <a:t>Recover secret</a:t>
            </a:r>
          </a:p>
        </p:txBody>
      </p:sp>
    </p:spTree>
    <p:extLst>
      <p:ext uri="{BB962C8B-B14F-4D97-AF65-F5344CB8AC3E}">
        <p14:creationId xmlns:p14="http://schemas.microsoft.com/office/powerpoint/2010/main" val="3430723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5"/>
          <p:cNvSpPr txBox="1">
            <a:spLocks noGrp="1"/>
          </p:cNvSpPr>
          <p:nvPr>
            <p:ph type="body" idx="1"/>
          </p:nvPr>
        </p:nvSpPr>
        <p:spPr>
          <a:xfrm>
            <a:off x="311700" y="1473868"/>
            <a:ext cx="8316000" cy="3399932"/>
          </a:xfrm>
          <a:prstGeom prst="rect">
            <a:avLst/>
          </a:prstGeom>
        </p:spPr>
        <p:txBody>
          <a:bodyPr spcFirstLastPara="1" wrap="square" lIns="91425" tIns="91425" rIns="91425" bIns="91425" anchor="t" anchorCtr="0">
            <a:noAutofit/>
          </a:bodyPr>
          <a:lstStyle/>
          <a:p>
            <a:pPr marL="0" lvl="0" indent="0">
              <a:lnSpc>
                <a:spcPct val="150000"/>
              </a:lnSpc>
              <a:buSzPts val="852"/>
              <a:buNone/>
            </a:pPr>
            <a:r>
              <a:rPr lang="en" sz="2400" dirty="0">
                <a:solidFill>
                  <a:schemeClr val="accent1"/>
                </a:solidFill>
                <a:latin typeface="Lucida Console" panose="020B0609040504020204" pitchFamily="49" charset="0"/>
                <a:ea typeface="Roboto Mono"/>
                <a:cs typeface="Roboto Mono"/>
                <a:sym typeface="Roboto Mono"/>
              </a:rPr>
              <a:t>if</a:t>
            </a:r>
            <a:r>
              <a:rPr lang="en" sz="2400" dirty="0">
                <a:solidFill>
                  <a:schemeClr val="dk1"/>
                </a:solidFill>
                <a:latin typeface="Lucida Console" panose="020B0609040504020204" pitchFamily="49" charset="0"/>
                <a:ea typeface="Roboto Mono"/>
                <a:cs typeface="Roboto Mono"/>
                <a:sym typeface="Roboto Mono"/>
              </a:rPr>
              <a:t> </a:t>
            </a:r>
            <a:r>
              <a:rPr lang="en" sz="2400" dirty="0">
                <a:solidFill>
                  <a:srgbClr val="A3A3A3"/>
                </a:solidFill>
                <a:latin typeface="Lucida Console" panose="020B0609040504020204" pitchFamily="49" charset="0"/>
                <a:ea typeface="Roboto Mono"/>
                <a:cs typeface="Roboto Mono"/>
                <a:sym typeface="Roboto Mono"/>
              </a:rPr>
              <a:t>(</a:t>
            </a:r>
            <a:r>
              <a:rPr lang="en" sz="2400" dirty="0">
                <a:solidFill>
                  <a:schemeClr val="dk1"/>
                </a:solidFill>
                <a:latin typeface="Lucida Console" panose="020B0609040504020204" pitchFamily="49" charset="0"/>
                <a:ea typeface="Roboto Mono"/>
                <a:cs typeface="Roboto Mono"/>
                <a:sym typeface="Roboto Mono"/>
              </a:rPr>
              <a:t>isPublic</a:t>
            </a:r>
            <a:r>
              <a:rPr lang="en" sz="2400" dirty="0">
                <a:solidFill>
                  <a:srgbClr val="A3A3A3"/>
                </a:solidFill>
                <a:latin typeface="Lucida Console" panose="020B0609040504020204" pitchFamily="49" charset="0"/>
                <a:ea typeface="Roboto Mono"/>
                <a:cs typeface="Roboto Mono"/>
                <a:sym typeface="Roboto Mono"/>
              </a:rPr>
              <a:t>)</a:t>
            </a:r>
            <a:r>
              <a:rPr lang="en" sz="2400" dirty="0">
                <a:solidFill>
                  <a:schemeClr val="dk1"/>
                </a:solidFill>
                <a:latin typeface="Lucida Console" panose="020B0609040504020204" pitchFamily="49" charset="0"/>
                <a:ea typeface="Roboto Mono"/>
                <a:cs typeface="Roboto Mono"/>
                <a:sym typeface="Roboto Mono"/>
              </a:rPr>
              <a:t> </a:t>
            </a:r>
            <a:r>
              <a:rPr lang="en" sz="2400" dirty="0">
                <a:solidFill>
                  <a:srgbClr val="A3A3A3"/>
                </a:solidFill>
                <a:latin typeface="Lucida Console" panose="020B0609040504020204" pitchFamily="49" charset="0"/>
                <a:ea typeface="Roboto Mono"/>
                <a:cs typeface="Roboto Mono"/>
                <a:sym typeface="Roboto Mono"/>
              </a:rPr>
              <a:t>{</a:t>
            </a:r>
          </a:p>
          <a:p>
            <a:pPr marL="0" lvl="0" indent="0" algn="l" rtl="0">
              <a:lnSpc>
                <a:spcPct val="150000"/>
              </a:lnSpc>
              <a:spcBef>
                <a:spcPts val="0"/>
              </a:spcBef>
              <a:spcAft>
                <a:spcPts val="0"/>
              </a:spcAft>
              <a:buSzPts val="852"/>
              <a:buNone/>
            </a:pPr>
            <a:r>
              <a:rPr lang="en-AU" sz="2400" dirty="0">
                <a:solidFill>
                  <a:srgbClr val="A3A3A3"/>
                </a:solidFill>
                <a:latin typeface="Lucida Console" panose="020B0609040504020204" pitchFamily="49" charset="0"/>
                <a:ea typeface="Roboto Mono"/>
                <a:cs typeface="Roboto Mono"/>
                <a:sym typeface="Roboto Mono"/>
              </a:rPr>
              <a:t>    </a:t>
            </a:r>
            <a:endParaRPr sz="2400" dirty="0">
              <a:solidFill>
                <a:srgbClr val="A3A3A3"/>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SzPts val="852"/>
              <a:buNone/>
            </a:pPr>
            <a:r>
              <a:rPr lang="en" sz="2400" dirty="0">
                <a:solidFill>
                  <a:schemeClr val="tx1"/>
                </a:solidFill>
                <a:latin typeface="Lucida Console" panose="020B0609040504020204" pitchFamily="49" charset="0"/>
                <a:ea typeface="Roboto Mono"/>
                <a:cs typeface="Roboto Mono"/>
                <a:sym typeface="Roboto Mono"/>
              </a:rPr>
              <a:t>    </a:t>
            </a:r>
            <a:r>
              <a:rPr lang="en-AU" sz="2400" dirty="0">
                <a:solidFill>
                  <a:schemeClr val="tx1"/>
                </a:solidFill>
                <a:latin typeface="Lucida Console" panose="020B0609040504020204" pitchFamily="49" charset="0"/>
                <a:ea typeface="Roboto Mono"/>
                <a:cs typeface="Roboto Mono"/>
                <a:sym typeface="Roboto Mono"/>
              </a:rPr>
              <a:t>x </a:t>
            </a:r>
            <a:r>
              <a:rPr lang="en-AU" sz="2400" dirty="0">
                <a:solidFill>
                  <a:srgbClr val="A3A3A3"/>
                </a:solidFill>
                <a:latin typeface="Lucida Console" panose="020B0609040504020204" pitchFamily="49" charset="0"/>
                <a:ea typeface="Roboto Mono"/>
                <a:cs typeface="Roboto Mono"/>
                <a:sym typeface="Roboto Mono"/>
              </a:rPr>
              <a:t>=</a:t>
            </a:r>
            <a:r>
              <a:rPr lang="en-AU" sz="2400" dirty="0">
                <a:solidFill>
                  <a:schemeClr val="tx1"/>
                </a:solidFill>
                <a:latin typeface="Lucida Console" panose="020B0609040504020204" pitchFamily="49" charset="0"/>
                <a:ea typeface="Roboto Mono"/>
                <a:cs typeface="Roboto Mono"/>
                <a:sym typeface="Roboto Mono"/>
              </a:rPr>
              <a:t> array</a:t>
            </a:r>
            <a:r>
              <a:rPr lang="en-AU" sz="2400" dirty="0">
                <a:solidFill>
                  <a:srgbClr val="A3A3A3"/>
                </a:solidFill>
                <a:latin typeface="Lucida Console" panose="020B0609040504020204" pitchFamily="49" charset="0"/>
                <a:ea typeface="Roboto Mono"/>
                <a:cs typeface="Roboto Mono"/>
                <a:sym typeface="Roboto Mono"/>
              </a:rPr>
              <a:t>[</a:t>
            </a:r>
            <a:r>
              <a:rPr lang="en-AU" sz="2400" dirty="0">
                <a:solidFill>
                  <a:schemeClr val="tx1"/>
                </a:solidFill>
                <a:latin typeface="Lucida Console" panose="020B0609040504020204" pitchFamily="49" charset="0"/>
                <a:ea typeface="Roboto Mono"/>
                <a:cs typeface="Roboto Mono"/>
                <a:sym typeface="Roboto Mono"/>
              </a:rPr>
              <a:t>value</a:t>
            </a:r>
            <a:r>
              <a:rPr lang="en-AU" sz="2400" dirty="0">
                <a:solidFill>
                  <a:srgbClr val="A3A3A3"/>
                </a:solidFill>
                <a:latin typeface="Lucida Console" panose="020B0609040504020204" pitchFamily="49" charset="0"/>
                <a:ea typeface="Roboto Mono"/>
                <a:cs typeface="Roboto Mono"/>
                <a:sym typeface="Roboto Mono"/>
              </a:rPr>
              <a:t>]</a:t>
            </a:r>
            <a:endParaRPr sz="2100" dirty="0">
              <a:solidFill>
                <a:srgbClr val="A3A3A3"/>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SzPts val="852"/>
              <a:buNone/>
            </a:pPr>
            <a:r>
              <a:rPr lang="en" sz="2400" dirty="0">
                <a:solidFill>
                  <a:srgbClr val="A3A3A3"/>
                </a:solidFill>
                <a:latin typeface="Lucida Console" panose="020B0609040504020204" pitchFamily="49" charset="0"/>
                <a:ea typeface="Roboto Mono"/>
                <a:cs typeface="Roboto Mono"/>
                <a:sym typeface="Roboto Mono"/>
              </a:rPr>
              <a:t>}</a:t>
            </a:r>
            <a:endParaRPr sz="2400" dirty="0">
              <a:solidFill>
                <a:schemeClr val="dk1"/>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SzPts val="852"/>
              <a:buNone/>
            </a:pPr>
            <a:endParaRPr sz="2400" dirty="0">
              <a:solidFill>
                <a:schemeClr val="dk1"/>
              </a:solidFill>
              <a:latin typeface="Lucida Console" panose="020B0609040504020204" pitchFamily="49" charset="0"/>
              <a:ea typeface="Roboto Mono"/>
              <a:cs typeface="Roboto Mono"/>
              <a:sym typeface="Roboto Mono"/>
            </a:endParaRPr>
          </a:p>
        </p:txBody>
      </p:sp>
      <p:sp>
        <p:nvSpPr>
          <p:cNvPr id="264" name="Google Shape;264;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A concrete example</a:t>
            </a:r>
            <a:endParaRPr dirty="0"/>
          </a:p>
        </p:txBody>
      </p:sp>
      <p:sp>
        <p:nvSpPr>
          <p:cNvPr id="265" name="Google Shape;265;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68</a:t>
            </a:fld>
            <a:endParaRPr/>
          </a:p>
        </p:txBody>
      </p:sp>
    </p:spTree>
    <p:extLst>
      <p:ext uri="{BB962C8B-B14F-4D97-AF65-F5344CB8AC3E}">
        <p14:creationId xmlns:p14="http://schemas.microsoft.com/office/powerpoint/2010/main" val="155826512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5"/>
          <p:cNvSpPr txBox="1">
            <a:spLocks noGrp="1"/>
          </p:cNvSpPr>
          <p:nvPr>
            <p:ph type="body" idx="1"/>
          </p:nvPr>
        </p:nvSpPr>
        <p:spPr>
          <a:xfrm>
            <a:off x="311700" y="1473868"/>
            <a:ext cx="8316000" cy="3399932"/>
          </a:xfrm>
          <a:prstGeom prst="rect">
            <a:avLst/>
          </a:prstGeom>
        </p:spPr>
        <p:txBody>
          <a:bodyPr spcFirstLastPara="1" wrap="square" lIns="91425" tIns="91425" rIns="91425" bIns="91425" anchor="t" anchorCtr="0">
            <a:noAutofit/>
          </a:bodyPr>
          <a:lstStyle/>
          <a:p>
            <a:pPr marL="0" lvl="0" indent="0">
              <a:lnSpc>
                <a:spcPct val="150000"/>
              </a:lnSpc>
              <a:buSzPts val="852"/>
              <a:buNone/>
            </a:pPr>
            <a:r>
              <a:rPr lang="en" sz="2400" dirty="0">
                <a:solidFill>
                  <a:schemeClr val="accent1"/>
                </a:solidFill>
                <a:latin typeface="Lucida Console" panose="020B0609040504020204" pitchFamily="49" charset="0"/>
                <a:ea typeface="Roboto Mono"/>
                <a:cs typeface="Roboto Mono"/>
                <a:sym typeface="Roboto Mono"/>
              </a:rPr>
              <a:t>if</a:t>
            </a:r>
            <a:r>
              <a:rPr lang="en" sz="2400" dirty="0">
                <a:solidFill>
                  <a:schemeClr val="dk1"/>
                </a:solidFill>
                <a:latin typeface="Lucida Console" panose="020B0609040504020204" pitchFamily="49" charset="0"/>
                <a:ea typeface="Roboto Mono"/>
                <a:cs typeface="Roboto Mono"/>
                <a:sym typeface="Roboto Mono"/>
              </a:rPr>
              <a:t> </a:t>
            </a:r>
            <a:r>
              <a:rPr lang="en" sz="2400" dirty="0">
                <a:solidFill>
                  <a:srgbClr val="A3A3A3"/>
                </a:solidFill>
                <a:latin typeface="Lucida Console" panose="020B0609040504020204" pitchFamily="49" charset="0"/>
                <a:ea typeface="Roboto Mono"/>
                <a:cs typeface="Roboto Mono"/>
                <a:sym typeface="Roboto Mono"/>
              </a:rPr>
              <a:t>(</a:t>
            </a:r>
            <a:r>
              <a:rPr lang="en" sz="2400" dirty="0">
                <a:solidFill>
                  <a:schemeClr val="dk1"/>
                </a:solidFill>
                <a:latin typeface="Lucida Console" panose="020B0609040504020204" pitchFamily="49" charset="0"/>
                <a:ea typeface="Roboto Mono"/>
                <a:cs typeface="Roboto Mono"/>
                <a:sym typeface="Roboto Mono"/>
              </a:rPr>
              <a:t>isPublic</a:t>
            </a:r>
            <a:r>
              <a:rPr lang="en" sz="2400" dirty="0">
                <a:solidFill>
                  <a:srgbClr val="A3A3A3"/>
                </a:solidFill>
                <a:latin typeface="Lucida Console" panose="020B0609040504020204" pitchFamily="49" charset="0"/>
                <a:ea typeface="Roboto Mono"/>
                <a:cs typeface="Roboto Mono"/>
                <a:sym typeface="Roboto Mono"/>
              </a:rPr>
              <a:t>)</a:t>
            </a:r>
            <a:r>
              <a:rPr lang="en" sz="2400" dirty="0">
                <a:solidFill>
                  <a:schemeClr val="dk1"/>
                </a:solidFill>
                <a:latin typeface="Lucida Console" panose="020B0609040504020204" pitchFamily="49" charset="0"/>
                <a:ea typeface="Roboto Mono"/>
                <a:cs typeface="Roboto Mono"/>
                <a:sym typeface="Roboto Mono"/>
              </a:rPr>
              <a:t> </a:t>
            </a:r>
            <a:r>
              <a:rPr lang="en" sz="2400" dirty="0">
                <a:solidFill>
                  <a:srgbClr val="A3A3A3"/>
                </a:solidFill>
                <a:latin typeface="Lucida Console" panose="020B0609040504020204" pitchFamily="49" charset="0"/>
                <a:ea typeface="Roboto Mono"/>
                <a:cs typeface="Roboto Mono"/>
                <a:sym typeface="Roboto Mono"/>
              </a:rPr>
              <a:t>{</a:t>
            </a:r>
          </a:p>
          <a:p>
            <a:pPr marL="0" lvl="0" indent="0" algn="l" rtl="0">
              <a:lnSpc>
                <a:spcPct val="150000"/>
              </a:lnSpc>
              <a:spcBef>
                <a:spcPts val="0"/>
              </a:spcBef>
              <a:spcAft>
                <a:spcPts val="0"/>
              </a:spcAft>
              <a:buSzPts val="852"/>
              <a:buNone/>
            </a:pPr>
            <a:r>
              <a:rPr lang="en-AU" sz="2400" dirty="0">
                <a:solidFill>
                  <a:srgbClr val="A3A3A3"/>
                </a:solidFill>
                <a:latin typeface="Lucida Console" panose="020B0609040504020204" pitchFamily="49" charset="0"/>
                <a:ea typeface="Roboto Mono"/>
                <a:cs typeface="Roboto Mono"/>
                <a:sym typeface="Roboto Mono"/>
              </a:rPr>
              <a:t>    </a:t>
            </a:r>
            <a:r>
              <a:rPr lang="en" sz="2400" dirty="0">
                <a:solidFill>
                  <a:schemeClr val="dk1"/>
                </a:solidFill>
                <a:highlight>
                  <a:srgbClr val="D9EAD3"/>
                </a:highlight>
                <a:latin typeface="Lucida Console" panose="020B0609040504020204" pitchFamily="49" charset="0"/>
                <a:ea typeface="Roboto Mono"/>
                <a:cs typeface="Roboto Mono"/>
                <a:sym typeface="Roboto Mono"/>
              </a:rPr>
              <a:t>mask </a:t>
            </a:r>
            <a:r>
              <a:rPr lang="en" sz="2400" dirty="0">
                <a:solidFill>
                  <a:srgbClr val="A3A3A3"/>
                </a:solidFill>
                <a:highlight>
                  <a:srgbClr val="D9EAD3"/>
                </a:highlight>
                <a:latin typeface="Lucida Console" panose="020B0609040504020204" pitchFamily="49" charset="0"/>
                <a:ea typeface="Roboto Mono"/>
                <a:cs typeface="Roboto Mono"/>
                <a:sym typeface="Roboto Mono"/>
              </a:rPr>
              <a:t>=</a:t>
            </a:r>
            <a:r>
              <a:rPr lang="en" sz="2400" dirty="0">
                <a:solidFill>
                  <a:schemeClr val="dk1"/>
                </a:solidFill>
                <a:highlight>
                  <a:srgbClr val="D9EAD3"/>
                </a:highlight>
                <a:latin typeface="Lucida Console" panose="020B0609040504020204" pitchFamily="49" charset="0"/>
                <a:ea typeface="Roboto Mono"/>
                <a:cs typeface="Roboto Mono"/>
                <a:sym typeface="Roboto Mono"/>
              </a:rPr>
              <a:t> isPublic </a:t>
            </a:r>
            <a:r>
              <a:rPr lang="en" sz="2400" dirty="0">
                <a:solidFill>
                  <a:srgbClr val="A3A3A3"/>
                </a:solidFill>
                <a:highlight>
                  <a:srgbClr val="D9EAD3"/>
                </a:highlight>
                <a:latin typeface="Lucida Console" panose="020B0609040504020204" pitchFamily="49" charset="0"/>
                <a:ea typeface="Roboto Mono"/>
                <a:cs typeface="Roboto Mono"/>
                <a:sym typeface="Roboto Mono"/>
              </a:rPr>
              <a:t>?</a:t>
            </a:r>
            <a:r>
              <a:rPr lang="en" sz="2400" dirty="0">
                <a:solidFill>
                  <a:schemeClr val="dk1"/>
                </a:solidFill>
                <a:highlight>
                  <a:srgbClr val="D9EAD3"/>
                </a:highlight>
                <a:latin typeface="Lucida Console" panose="020B0609040504020204" pitchFamily="49" charset="0"/>
                <a:ea typeface="Roboto Mono"/>
                <a:cs typeface="Roboto Mono"/>
                <a:sym typeface="Roboto Mono"/>
              </a:rPr>
              <a:t> mask </a:t>
            </a:r>
            <a:r>
              <a:rPr lang="en" sz="2400" dirty="0">
                <a:solidFill>
                  <a:srgbClr val="A3A3A3"/>
                </a:solidFill>
                <a:highlight>
                  <a:srgbClr val="D9EAD3"/>
                </a:highlight>
                <a:latin typeface="Lucida Console" panose="020B0609040504020204" pitchFamily="49" charset="0"/>
                <a:ea typeface="Roboto Mono"/>
                <a:cs typeface="Roboto Mono"/>
                <a:sym typeface="Roboto Mono"/>
              </a:rPr>
              <a:t>:</a:t>
            </a:r>
            <a:r>
              <a:rPr lang="en" sz="2400" dirty="0">
                <a:solidFill>
                  <a:schemeClr val="dk1"/>
                </a:solidFill>
                <a:highlight>
                  <a:srgbClr val="D9EAD3"/>
                </a:highlight>
                <a:latin typeface="Lucida Console" panose="020B0609040504020204" pitchFamily="49" charset="0"/>
                <a:ea typeface="Roboto Mono"/>
                <a:cs typeface="Roboto Mono"/>
                <a:sym typeface="Roboto Mono"/>
              </a:rPr>
              <a:t> -1</a:t>
            </a:r>
            <a:endParaRPr sz="2400" dirty="0">
              <a:solidFill>
                <a:srgbClr val="A3A3A3"/>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SzPts val="852"/>
              <a:buNone/>
            </a:pPr>
            <a:r>
              <a:rPr lang="en" sz="2400" dirty="0">
                <a:solidFill>
                  <a:schemeClr val="tx1"/>
                </a:solidFill>
                <a:latin typeface="Lucida Console" panose="020B0609040504020204" pitchFamily="49" charset="0"/>
                <a:ea typeface="Roboto Mono"/>
                <a:cs typeface="Roboto Mono"/>
                <a:sym typeface="Roboto Mono"/>
              </a:rPr>
              <a:t>    </a:t>
            </a:r>
            <a:r>
              <a:rPr lang="en-AU" sz="2400" dirty="0">
                <a:solidFill>
                  <a:schemeClr val="tx1"/>
                </a:solidFill>
                <a:latin typeface="Lucida Console" panose="020B0609040504020204" pitchFamily="49" charset="0"/>
                <a:ea typeface="Roboto Mono"/>
                <a:cs typeface="Roboto Mono"/>
                <a:sym typeface="Roboto Mono"/>
              </a:rPr>
              <a:t>x </a:t>
            </a:r>
            <a:r>
              <a:rPr lang="en-AU" sz="2400" dirty="0">
                <a:solidFill>
                  <a:srgbClr val="A3A3A3"/>
                </a:solidFill>
                <a:latin typeface="Lucida Console" panose="020B0609040504020204" pitchFamily="49" charset="0"/>
                <a:ea typeface="Roboto Mono"/>
                <a:cs typeface="Roboto Mono"/>
                <a:sym typeface="Roboto Mono"/>
              </a:rPr>
              <a:t>=</a:t>
            </a:r>
            <a:r>
              <a:rPr lang="en-AU" sz="2400" dirty="0">
                <a:solidFill>
                  <a:schemeClr val="tx1"/>
                </a:solidFill>
                <a:latin typeface="Lucida Console" panose="020B0609040504020204" pitchFamily="49" charset="0"/>
                <a:ea typeface="Roboto Mono"/>
                <a:cs typeface="Roboto Mono"/>
                <a:sym typeface="Roboto Mono"/>
              </a:rPr>
              <a:t> array</a:t>
            </a:r>
            <a:r>
              <a:rPr lang="en-AU" sz="2400" dirty="0">
                <a:solidFill>
                  <a:srgbClr val="A3A3A3"/>
                </a:solidFill>
                <a:latin typeface="Lucida Console" panose="020B0609040504020204" pitchFamily="49" charset="0"/>
                <a:ea typeface="Roboto Mono"/>
                <a:cs typeface="Roboto Mono"/>
                <a:sym typeface="Roboto Mono"/>
              </a:rPr>
              <a:t>[</a:t>
            </a:r>
            <a:r>
              <a:rPr lang="en-AU" sz="2400" dirty="0">
                <a:solidFill>
                  <a:schemeClr val="tx1"/>
                </a:solidFill>
                <a:latin typeface="Lucida Console" panose="020B0609040504020204" pitchFamily="49" charset="0"/>
                <a:ea typeface="Roboto Mono"/>
                <a:cs typeface="Roboto Mono"/>
                <a:sym typeface="Roboto Mono"/>
              </a:rPr>
              <a:t>value</a:t>
            </a:r>
            <a:r>
              <a:rPr lang="en-AU" sz="2400" dirty="0">
                <a:solidFill>
                  <a:srgbClr val="A3A3A3"/>
                </a:solidFill>
                <a:latin typeface="Lucida Console" panose="020B0609040504020204" pitchFamily="49" charset="0"/>
                <a:ea typeface="Roboto Mono"/>
                <a:cs typeface="Roboto Mono"/>
                <a:sym typeface="Roboto Mono"/>
              </a:rPr>
              <a:t>] </a:t>
            </a:r>
            <a:r>
              <a:rPr lang="en" sz="2400" dirty="0">
                <a:solidFill>
                  <a:schemeClr val="dk1"/>
                </a:solidFill>
                <a:highlight>
                  <a:srgbClr val="D9EAD3"/>
                </a:highlight>
                <a:latin typeface="Lucida Console" panose="020B0609040504020204" pitchFamily="49" charset="0"/>
                <a:ea typeface="Roboto Mono"/>
                <a:cs typeface="Roboto Mono"/>
                <a:sym typeface="Roboto Mono"/>
              </a:rPr>
              <a:t>| mask</a:t>
            </a:r>
            <a:endParaRPr sz="2400" dirty="0">
              <a:solidFill>
                <a:srgbClr val="A3A3A3"/>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SzPts val="852"/>
              <a:buNone/>
            </a:pPr>
            <a:r>
              <a:rPr lang="en" sz="2400" dirty="0">
                <a:solidFill>
                  <a:srgbClr val="A3A3A3"/>
                </a:solidFill>
                <a:latin typeface="Lucida Console" panose="020B0609040504020204" pitchFamily="49" charset="0"/>
                <a:ea typeface="Roboto Mono"/>
                <a:cs typeface="Roboto Mono"/>
                <a:sym typeface="Roboto Mono"/>
              </a:rPr>
              <a:t>}</a:t>
            </a:r>
            <a:endParaRPr sz="2400" dirty="0">
              <a:solidFill>
                <a:schemeClr val="dk1"/>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SzPts val="852"/>
              <a:buNone/>
            </a:pPr>
            <a:endParaRPr sz="2400" dirty="0">
              <a:solidFill>
                <a:schemeClr val="dk1"/>
              </a:solidFill>
              <a:latin typeface="Lucida Console" panose="020B0609040504020204" pitchFamily="49" charset="0"/>
              <a:ea typeface="Roboto Mono"/>
              <a:cs typeface="Roboto Mono"/>
              <a:sym typeface="Roboto Mono"/>
            </a:endParaRPr>
          </a:p>
        </p:txBody>
      </p:sp>
      <p:sp>
        <p:nvSpPr>
          <p:cNvPr id="264" name="Google Shape;264;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A concrete example – with SLH</a:t>
            </a:r>
            <a:endParaRPr dirty="0"/>
          </a:p>
        </p:txBody>
      </p:sp>
      <p:sp>
        <p:nvSpPr>
          <p:cNvPr id="265" name="Google Shape;265;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69</a:t>
            </a:fld>
            <a:endParaRPr/>
          </a:p>
        </p:txBody>
      </p:sp>
      <p:sp>
        <p:nvSpPr>
          <p:cNvPr id="5" name="Speech Bubble: Rectangle with Corners Rounded 4">
            <a:extLst>
              <a:ext uri="{FF2B5EF4-FFF2-40B4-BE49-F238E27FC236}">
                <a16:creationId xmlns:a16="http://schemas.microsoft.com/office/drawing/2014/main" id="{B56E0DC3-43C8-41EF-A78D-9DF25741C652}"/>
              </a:ext>
            </a:extLst>
          </p:cNvPr>
          <p:cNvSpPr/>
          <p:nvPr/>
        </p:nvSpPr>
        <p:spPr>
          <a:xfrm>
            <a:off x="3767888" y="3839312"/>
            <a:ext cx="2243890" cy="480207"/>
          </a:xfrm>
          <a:prstGeom prst="wedgeRoundRectCallout">
            <a:avLst>
              <a:gd name="adj1" fmla="val -87183"/>
              <a:gd name="adj2" fmla="val -183039"/>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800" dirty="0">
                <a:solidFill>
                  <a:schemeClr val="tx1"/>
                </a:solidFill>
              </a:rPr>
              <a:t>Still leaks</a:t>
            </a:r>
          </a:p>
        </p:txBody>
      </p:sp>
    </p:spTree>
    <p:extLst>
      <p:ext uri="{BB962C8B-B14F-4D97-AF65-F5344CB8AC3E}">
        <p14:creationId xmlns:p14="http://schemas.microsoft.com/office/powerpoint/2010/main" val="79282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Background</a:t>
            </a:r>
            <a:endParaRPr/>
          </a:p>
        </p:txBody>
      </p:sp>
      <p:sp>
        <p:nvSpPr>
          <p:cNvPr id="112" name="Google Shape;112;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a:t>
            </a:fld>
            <a:endParaRPr/>
          </a:p>
        </p:txBody>
      </p:sp>
      <p:pic>
        <p:nvPicPr>
          <p:cNvPr id="113" name="Google Shape;113;p19"/>
          <p:cNvPicPr preferRelativeResize="0"/>
          <p:nvPr/>
        </p:nvPicPr>
        <p:blipFill>
          <a:blip r:embed="rId3">
            <a:alphaModFix/>
          </a:blip>
          <a:stretch>
            <a:fillRect/>
          </a:stretch>
        </p:blipFill>
        <p:spPr>
          <a:xfrm>
            <a:off x="387910" y="1152475"/>
            <a:ext cx="1762579" cy="3494451"/>
          </a:xfrm>
          <a:prstGeom prst="rect">
            <a:avLst/>
          </a:prstGeom>
          <a:noFill/>
          <a:ln>
            <a:noFill/>
          </a:ln>
        </p:spPr>
      </p:pic>
      <p:pic>
        <p:nvPicPr>
          <p:cNvPr id="114" name="Google Shape;114;p19"/>
          <p:cNvPicPr preferRelativeResize="0"/>
          <p:nvPr/>
        </p:nvPicPr>
        <p:blipFill rotWithShape="1">
          <a:blip r:embed="rId4">
            <a:alphaModFix/>
          </a:blip>
          <a:srcRect l="27204" t="5370" r="32612" b="10191"/>
          <a:stretch/>
        </p:blipFill>
        <p:spPr>
          <a:xfrm>
            <a:off x="6208614" y="1267862"/>
            <a:ext cx="2090772" cy="2928427"/>
          </a:xfrm>
          <a:prstGeom prst="rect">
            <a:avLst/>
          </a:prstGeom>
          <a:noFill/>
          <a:ln>
            <a:noFill/>
          </a:ln>
        </p:spPr>
      </p:pic>
      <p:sp>
        <p:nvSpPr>
          <p:cNvPr id="115" name="Google Shape;115;p19"/>
          <p:cNvSpPr/>
          <p:nvPr/>
        </p:nvSpPr>
        <p:spPr>
          <a:xfrm>
            <a:off x="2766100" y="2023663"/>
            <a:ext cx="2826900" cy="9123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t>Influences</a:t>
            </a:r>
            <a:endParaRPr sz="300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5"/>
          <p:cNvSpPr txBox="1">
            <a:spLocks noGrp="1"/>
          </p:cNvSpPr>
          <p:nvPr>
            <p:ph type="body" idx="1"/>
          </p:nvPr>
        </p:nvSpPr>
        <p:spPr>
          <a:xfrm>
            <a:off x="311700" y="1473868"/>
            <a:ext cx="8316000" cy="3399932"/>
          </a:xfrm>
          <a:prstGeom prst="rect">
            <a:avLst/>
          </a:prstGeom>
        </p:spPr>
        <p:txBody>
          <a:bodyPr spcFirstLastPara="1" wrap="square" lIns="91425" tIns="91425" rIns="91425" bIns="91425" anchor="t" anchorCtr="0">
            <a:noAutofit/>
          </a:bodyPr>
          <a:lstStyle/>
          <a:p>
            <a:pPr marL="0" lvl="0" indent="0">
              <a:lnSpc>
                <a:spcPct val="150000"/>
              </a:lnSpc>
              <a:buSzPts val="852"/>
              <a:buNone/>
            </a:pPr>
            <a:r>
              <a:rPr lang="en" sz="2400" dirty="0">
                <a:solidFill>
                  <a:schemeClr val="accent1"/>
                </a:solidFill>
                <a:latin typeface="Lucida Console" panose="020B0609040504020204" pitchFamily="49" charset="0"/>
                <a:ea typeface="Roboto Mono"/>
                <a:cs typeface="Roboto Mono"/>
                <a:sym typeface="Roboto Mono"/>
              </a:rPr>
              <a:t>if</a:t>
            </a:r>
            <a:r>
              <a:rPr lang="en" sz="2400" dirty="0">
                <a:solidFill>
                  <a:schemeClr val="dk1"/>
                </a:solidFill>
                <a:latin typeface="Lucida Console" panose="020B0609040504020204" pitchFamily="49" charset="0"/>
                <a:ea typeface="Roboto Mono"/>
                <a:cs typeface="Roboto Mono"/>
                <a:sym typeface="Roboto Mono"/>
              </a:rPr>
              <a:t> </a:t>
            </a:r>
            <a:r>
              <a:rPr lang="en" sz="2400" dirty="0">
                <a:solidFill>
                  <a:srgbClr val="A3A3A3"/>
                </a:solidFill>
                <a:latin typeface="Lucida Console" panose="020B0609040504020204" pitchFamily="49" charset="0"/>
                <a:ea typeface="Roboto Mono"/>
                <a:cs typeface="Roboto Mono"/>
                <a:sym typeface="Roboto Mono"/>
              </a:rPr>
              <a:t>(</a:t>
            </a:r>
            <a:r>
              <a:rPr lang="en" sz="2400" dirty="0">
                <a:solidFill>
                  <a:schemeClr val="dk1"/>
                </a:solidFill>
                <a:latin typeface="Lucida Console" panose="020B0609040504020204" pitchFamily="49" charset="0"/>
                <a:ea typeface="Roboto Mono"/>
                <a:cs typeface="Roboto Mono"/>
                <a:sym typeface="Roboto Mono"/>
              </a:rPr>
              <a:t>isPublic</a:t>
            </a:r>
            <a:r>
              <a:rPr lang="en" sz="2400" dirty="0">
                <a:solidFill>
                  <a:srgbClr val="A3A3A3"/>
                </a:solidFill>
                <a:latin typeface="Lucida Console" panose="020B0609040504020204" pitchFamily="49" charset="0"/>
                <a:ea typeface="Roboto Mono"/>
                <a:cs typeface="Roboto Mono"/>
                <a:sym typeface="Roboto Mono"/>
              </a:rPr>
              <a:t>)</a:t>
            </a:r>
            <a:r>
              <a:rPr lang="en" sz="2400" dirty="0">
                <a:solidFill>
                  <a:schemeClr val="dk1"/>
                </a:solidFill>
                <a:latin typeface="Lucida Console" panose="020B0609040504020204" pitchFamily="49" charset="0"/>
                <a:ea typeface="Roboto Mono"/>
                <a:cs typeface="Roboto Mono"/>
                <a:sym typeface="Roboto Mono"/>
              </a:rPr>
              <a:t> </a:t>
            </a:r>
            <a:r>
              <a:rPr lang="en" sz="2400" dirty="0">
                <a:solidFill>
                  <a:srgbClr val="A3A3A3"/>
                </a:solidFill>
                <a:latin typeface="Lucida Console" panose="020B0609040504020204" pitchFamily="49" charset="0"/>
                <a:ea typeface="Roboto Mono"/>
                <a:cs typeface="Roboto Mono"/>
                <a:sym typeface="Roboto Mono"/>
              </a:rPr>
              <a:t>{</a:t>
            </a:r>
          </a:p>
          <a:p>
            <a:pPr marL="0" lvl="0" indent="0" algn="l" rtl="0">
              <a:lnSpc>
                <a:spcPct val="150000"/>
              </a:lnSpc>
              <a:spcBef>
                <a:spcPts val="0"/>
              </a:spcBef>
              <a:spcAft>
                <a:spcPts val="0"/>
              </a:spcAft>
              <a:buSzPts val="852"/>
              <a:buNone/>
            </a:pPr>
            <a:r>
              <a:rPr lang="en-AU" sz="2400" dirty="0">
                <a:solidFill>
                  <a:srgbClr val="A3A3A3"/>
                </a:solidFill>
                <a:latin typeface="Lucida Console" panose="020B0609040504020204" pitchFamily="49" charset="0"/>
                <a:ea typeface="Roboto Mono"/>
                <a:cs typeface="Roboto Mono"/>
                <a:sym typeface="Roboto Mono"/>
              </a:rPr>
              <a:t>    </a:t>
            </a:r>
            <a:r>
              <a:rPr lang="en" sz="2400" dirty="0">
                <a:solidFill>
                  <a:schemeClr val="dk1"/>
                </a:solidFill>
                <a:highlight>
                  <a:srgbClr val="D9EAD3"/>
                </a:highlight>
                <a:latin typeface="Lucida Console" panose="020B0609040504020204" pitchFamily="49" charset="0"/>
                <a:ea typeface="Roboto Mono"/>
                <a:cs typeface="Roboto Mono"/>
                <a:sym typeface="Roboto Mono"/>
              </a:rPr>
              <a:t>mask </a:t>
            </a:r>
            <a:r>
              <a:rPr lang="en" sz="2400" dirty="0">
                <a:solidFill>
                  <a:srgbClr val="A3A3A3"/>
                </a:solidFill>
                <a:highlight>
                  <a:srgbClr val="D9EAD3"/>
                </a:highlight>
                <a:latin typeface="Lucida Console" panose="020B0609040504020204" pitchFamily="49" charset="0"/>
                <a:ea typeface="Roboto Mono"/>
                <a:cs typeface="Roboto Mono"/>
                <a:sym typeface="Roboto Mono"/>
              </a:rPr>
              <a:t>=</a:t>
            </a:r>
            <a:r>
              <a:rPr lang="en" sz="2400" dirty="0">
                <a:solidFill>
                  <a:schemeClr val="dk1"/>
                </a:solidFill>
                <a:highlight>
                  <a:srgbClr val="D9EAD3"/>
                </a:highlight>
                <a:latin typeface="Lucida Console" panose="020B0609040504020204" pitchFamily="49" charset="0"/>
                <a:ea typeface="Roboto Mono"/>
                <a:cs typeface="Roboto Mono"/>
                <a:sym typeface="Roboto Mono"/>
              </a:rPr>
              <a:t> isPublic </a:t>
            </a:r>
            <a:r>
              <a:rPr lang="en" sz="2400" dirty="0">
                <a:solidFill>
                  <a:srgbClr val="A3A3A3"/>
                </a:solidFill>
                <a:highlight>
                  <a:srgbClr val="D9EAD3"/>
                </a:highlight>
                <a:latin typeface="Lucida Console" panose="020B0609040504020204" pitchFamily="49" charset="0"/>
                <a:ea typeface="Roboto Mono"/>
                <a:cs typeface="Roboto Mono"/>
                <a:sym typeface="Roboto Mono"/>
              </a:rPr>
              <a:t>?</a:t>
            </a:r>
            <a:r>
              <a:rPr lang="en" sz="2400" dirty="0">
                <a:solidFill>
                  <a:schemeClr val="dk1"/>
                </a:solidFill>
                <a:highlight>
                  <a:srgbClr val="D9EAD3"/>
                </a:highlight>
                <a:latin typeface="Lucida Console" panose="020B0609040504020204" pitchFamily="49" charset="0"/>
                <a:ea typeface="Roboto Mono"/>
                <a:cs typeface="Roboto Mono"/>
                <a:sym typeface="Roboto Mono"/>
              </a:rPr>
              <a:t> mask </a:t>
            </a:r>
            <a:r>
              <a:rPr lang="en" sz="2400" dirty="0">
                <a:solidFill>
                  <a:srgbClr val="A3A3A3"/>
                </a:solidFill>
                <a:highlight>
                  <a:srgbClr val="D9EAD3"/>
                </a:highlight>
                <a:latin typeface="Lucida Console" panose="020B0609040504020204" pitchFamily="49" charset="0"/>
                <a:ea typeface="Roboto Mono"/>
                <a:cs typeface="Roboto Mono"/>
                <a:sym typeface="Roboto Mono"/>
              </a:rPr>
              <a:t>:</a:t>
            </a:r>
            <a:r>
              <a:rPr lang="en" sz="2400" dirty="0">
                <a:solidFill>
                  <a:schemeClr val="dk1"/>
                </a:solidFill>
                <a:highlight>
                  <a:srgbClr val="D9EAD3"/>
                </a:highlight>
                <a:latin typeface="Lucida Console" panose="020B0609040504020204" pitchFamily="49" charset="0"/>
                <a:ea typeface="Roboto Mono"/>
                <a:cs typeface="Roboto Mono"/>
                <a:sym typeface="Roboto Mono"/>
              </a:rPr>
              <a:t> -1</a:t>
            </a:r>
            <a:endParaRPr sz="2400" dirty="0">
              <a:solidFill>
                <a:srgbClr val="A3A3A3"/>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SzPts val="852"/>
              <a:buNone/>
            </a:pPr>
            <a:r>
              <a:rPr lang="en" sz="2400" dirty="0">
                <a:solidFill>
                  <a:schemeClr val="tx1"/>
                </a:solidFill>
                <a:latin typeface="Lucida Console" panose="020B0609040504020204" pitchFamily="49" charset="0"/>
                <a:ea typeface="Roboto Mono"/>
                <a:cs typeface="Roboto Mono"/>
                <a:sym typeface="Roboto Mono"/>
              </a:rPr>
              <a:t>    </a:t>
            </a:r>
            <a:r>
              <a:rPr lang="en-AU" sz="2400" dirty="0">
                <a:solidFill>
                  <a:schemeClr val="tx1"/>
                </a:solidFill>
                <a:latin typeface="Lucida Console" panose="020B0609040504020204" pitchFamily="49" charset="0"/>
                <a:ea typeface="Roboto Mono"/>
                <a:cs typeface="Roboto Mono"/>
                <a:sym typeface="Roboto Mono"/>
              </a:rPr>
              <a:t>x </a:t>
            </a:r>
            <a:r>
              <a:rPr lang="en-AU" sz="2400" dirty="0">
                <a:solidFill>
                  <a:srgbClr val="A3A3A3"/>
                </a:solidFill>
                <a:latin typeface="Lucida Console" panose="020B0609040504020204" pitchFamily="49" charset="0"/>
                <a:ea typeface="Roboto Mono"/>
                <a:cs typeface="Roboto Mono"/>
                <a:sym typeface="Roboto Mono"/>
              </a:rPr>
              <a:t>=</a:t>
            </a:r>
            <a:r>
              <a:rPr lang="en-AU" sz="2400" dirty="0">
                <a:solidFill>
                  <a:schemeClr val="tx1"/>
                </a:solidFill>
                <a:latin typeface="Lucida Console" panose="020B0609040504020204" pitchFamily="49" charset="0"/>
                <a:ea typeface="Roboto Mono"/>
                <a:cs typeface="Roboto Mono"/>
                <a:sym typeface="Roboto Mono"/>
              </a:rPr>
              <a:t> </a:t>
            </a:r>
            <a:r>
              <a:rPr lang="en-AU" sz="2400" dirty="0">
                <a:solidFill>
                  <a:srgbClr val="A3A3A3"/>
                </a:solidFill>
                <a:latin typeface="Lucida Console" panose="020B0609040504020204" pitchFamily="49" charset="0"/>
                <a:ea typeface="Roboto Mono"/>
                <a:cs typeface="Roboto Mono"/>
                <a:sym typeface="Roboto Mono"/>
              </a:rPr>
              <a:t>*((</a:t>
            </a:r>
            <a:r>
              <a:rPr lang="en-AU" sz="2400" dirty="0">
                <a:solidFill>
                  <a:schemeClr val="tx1"/>
                </a:solidFill>
                <a:latin typeface="Lucida Console" panose="020B0609040504020204" pitchFamily="49" charset="0"/>
                <a:ea typeface="Roboto Mono"/>
                <a:cs typeface="Roboto Mono"/>
                <a:sym typeface="Roboto Mono"/>
              </a:rPr>
              <a:t>array</a:t>
            </a:r>
            <a:r>
              <a:rPr lang="en-AU" sz="2400" dirty="0">
                <a:solidFill>
                  <a:srgbClr val="A3A3A3"/>
                </a:solidFill>
                <a:latin typeface="Lucida Console" panose="020B0609040504020204" pitchFamily="49" charset="0"/>
                <a:ea typeface="Roboto Mono"/>
                <a:cs typeface="Roboto Mono"/>
                <a:sym typeface="Roboto Mono"/>
              </a:rPr>
              <a:t> + </a:t>
            </a:r>
            <a:r>
              <a:rPr lang="en-AU" sz="2400" dirty="0">
                <a:solidFill>
                  <a:schemeClr val="tx1"/>
                </a:solidFill>
                <a:latin typeface="Lucida Console" panose="020B0609040504020204" pitchFamily="49" charset="0"/>
                <a:ea typeface="Roboto Mono"/>
                <a:cs typeface="Roboto Mono"/>
                <a:sym typeface="Roboto Mono"/>
              </a:rPr>
              <a:t>value)</a:t>
            </a:r>
            <a:r>
              <a:rPr lang="en-AU" sz="2400" dirty="0">
                <a:solidFill>
                  <a:srgbClr val="A3A3A3"/>
                </a:solidFill>
                <a:latin typeface="Lucida Console" panose="020B0609040504020204" pitchFamily="49" charset="0"/>
                <a:ea typeface="Roboto Mono"/>
                <a:cs typeface="Roboto Mono"/>
                <a:sym typeface="Roboto Mono"/>
              </a:rPr>
              <a:t> </a:t>
            </a:r>
            <a:r>
              <a:rPr lang="en" sz="2400" dirty="0">
                <a:solidFill>
                  <a:schemeClr val="dk1"/>
                </a:solidFill>
                <a:highlight>
                  <a:srgbClr val="D9EAD3"/>
                </a:highlight>
                <a:latin typeface="Lucida Console" panose="020B0609040504020204" pitchFamily="49" charset="0"/>
                <a:ea typeface="Roboto Mono"/>
                <a:cs typeface="Roboto Mono"/>
                <a:sym typeface="Roboto Mono"/>
              </a:rPr>
              <a:t>| mask</a:t>
            </a:r>
            <a:r>
              <a:rPr lang="en" sz="2400" dirty="0">
                <a:solidFill>
                  <a:srgbClr val="A3A3A3"/>
                </a:solidFill>
                <a:latin typeface="Lucida Console" panose="020B0609040504020204" pitchFamily="49" charset="0"/>
                <a:ea typeface="Roboto Mono"/>
                <a:cs typeface="Roboto Mono"/>
                <a:sym typeface="Roboto Mono"/>
              </a:rPr>
              <a:t>)</a:t>
            </a:r>
            <a:endParaRPr sz="2400" dirty="0">
              <a:solidFill>
                <a:srgbClr val="A3A3A3"/>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SzPts val="852"/>
              <a:buNone/>
            </a:pPr>
            <a:r>
              <a:rPr lang="en" sz="2400" dirty="0">
                <a:solidFill>
                  <a:srgbClr val="A3A3A3"/>
                </a:solidFill>
                <a:latin typeface="Lucida Console" panose="020B0609040504020204" pitchFamily="49" charset="0"/>
                <a:ea typeface="Roboto Mono"/>
                <a:cs typeface="Roboto Mono"/>
                <a:sym typeface="Roboto Mono"/>
              </a:rPr>
              <a:t>}</a:t>
            </a:r>
            <a:endParaRPr sz="2400" dirty="0">
              <a:solidFill>
                <a:schemeClr val="dk1"/>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SzPts val="852"/>
              <a:buNone/>
            </a:pPr>
            <a:endParaRPr sz="2400" dirty="0">
              <a:solidFill>
                <a:schemeClr val="dk1"/>
              </a:solidFill>
              <a:latin typeface="Lucida Console" panose="020B0609040504020204" pitchFamily="49" charset="0"/>
              <a:ea typeface="Roboto Mono"/>
              <a:cs typeface="Roboto Mono"/>
              <a:sym typeface="Roboto Mono"/>
            </a:endParaRPr>
          </a:p>
        </p:txBody>
      </p:sp>
      <p:sp>
        <p:nvSpPr>
          <p:cNvPr id="264" name="Google Shape;264;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A concrete example – with SSLH [PG21]</a:t>
            </a:r>
            <a:endParaRPr dirty="0"/>
          </a:p>
        </p:txBody>
      </p:sp>
      <p:sp>
        <p:nvSpPr>
          <p:cNvPr id="265" name="Google Shape;265;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70</a:t>
            </a:fld>
            <a:endParaRPr/>
          </a:p>
        </p:txBody>
      </p:sp>
      <p:sp>
        <p:nvSpPr>
          <p:cNvPr id="5" name="Speech Bubble: Rectangle with Corners Rounded 4">
            <a:extLst>
              <a:ext uri="{FF2B5EF4-FFF2-40B4-BE49-F238E27FC236}">
                <a16:creationId xmlns:a16="http://schemas.microsoft.com/office/drawing/2014/main" id="{B56E0DC3-43C8-41EF-A78D-9DF25741C652}"/>
              </a:ext>
            </a:extLst>
          </p:cNvPr>
          <p:cNvSpPr/>
          <p:nvPr/>
        </p:nvSpPr>
        <p:spPr>
          <a:xfrm>
            <a:off x="3767888" y="3839312"/>
            <a:ext cx="2380249" cy="1093635"/>
          </a:xfrm>
          <a:prstGeom prst="wedgeRoundRectCallout">
            <a:avLst>
              <a:gd name="adj1" fmla="val -54458"/>
              <a:gd name="adj2" fmla="val -117641"/>
              <a:gd name="adj3" fmla="val 16667"/>
            </a:avLst>
          </a:prstGeom>
          <a:solidFill>
            <a:schemeClr val="bg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800" dirty="0">
                <a:solidFill>
                  <a:schemeClr val="tx1"/>
                </a:solidFill>
                <a:latin typeface="Lucida Console" panose="020B0609040504020204" pitchFamily="49" charset="0"/>
              </a:rPr>
              <a:t>*(</a:t>
            </a:r>
            <a:r>
              <a:rPr lang="en-AU" sz="1800" dirty="0" err="1">
                <a:solidFill>
                  <a:schemeClr val="tx1"/>
                </a:solidFill>
                <a:latin typeface="Lucida Console" panose="020B0609040504020204" pitchFamily="49" charset="0"/>
              </a:rPr>
              <a:t>array+value</a:t>
            </a:r>
            <a:r>
              <a:rPr lang="en-AU" sz="1800" dirty="0">
                <a:solidFill>
                  <a:schemeClr val="tx1"/>
                </a:solidFill>
                <a:latin typeface="Lucida Console" panose="020B0609040504020204" pitchFamily="49" charset="0"/>
              </a:rPr>
              <a:t>)</a:t>
            </a:r>
            <a:br>
              <a:rPr lang="en-AU" sz="1800" dirty="0">
                <a:solidFill>
                  <a:schemeClr val="tx1"/>
                </a:solidFill>
                <a:latin typeface="Lucida Console" panose="020B0609040504020204" pitchFamily="49" charset="0"/>
              </a:rPr>
            </a:br>
            <a:r>
              <a:rPr lang="en-AU" sz="1800" dirty="0">
                <a:solidFill>
                  <a:schemeClr val="tx1"/>
                </a:solidFill>
              </a:rPr>
              <a:t>is the same as</a:t>
            </a:r>
            <a:br>
              <a:rPr lang="en-AU" sz="1800" dirty="0">
                <a:solidFill>
                  <a:schemeClr val="tx1"/>
                </a:solidFill>
              </a:rPr>
            </a:br>
            <a:r>
              <a:rPr lang="en-AU" sz="1800" dirty="0">
                <a:solidFill>
                  <a:schemeClr val="tx1"/>
                </a:solidFill>
                <a:latin typeface="Lucida Console" panose="020B0609040504020204" pitchFamily="49" charset="0"/>
              </a:rPr>
              <a:t>array[value]</a:t>
            </a:r>
          </a:p>
        </p:txBody>
      </p:sp>
      <p:sp>
        <p:nvSpPr>
          <p:cNvPr id="6" name="Speech Bubble: Rectangle with Corners Rounded 5">
            <a:extLst>
              <a:ext uri="{FF2B5EF4-FFF2-40B4-BE49-F238E27FC236}">
                <a16:creationId xmlns:a16="http://schemas.microsoft.com/office/drawing/2014/main" id="{783831DF-B780-4519-9887-B89C7048C991}"/>
              </a:ext>
            </a:extLst>
          </p:cNvPr>
          <p:cNvSpPr/>
          <p:nvPr/>
        </p:nvSpPr>
        <p:spPr>
          <a:xfrm>
            <a:off x="5458594" y="932447"/>
            <a:ext cx="2253648" cy="962481"/>
          </a:xfrm>
          <a:custGeom>
            <a:avLst/>
            <a:gdLst>
              <a:gd name="connsiteX0" fmla="*/ 0 w 2243890"/>
              <a:gd name="connsiteY0" fmla="*/ 80036 h 480207"/>
              <a:gd name="connsiteX1" fmla="*/ 80036 w 2243890"/>
              <a:gd name="connsiteY1" fmla="*/ 0 h 480207"/>
              <a:gd name="connsiteX2" fmla="*/ 373982 w 2243890"/>
              <a:gd name="connsiteY2" fmla="*/ 0 h 480207"/>
              <a:gd name="connsiteX3" fmla="*/ -834346 w 2243890"/>
              <a:gd name="connsiteY3" fmla="*/ -638863 h 480207"/>
              <a:gd name="connsiteX4" fmla="*/ 934954 w 2243890"/>
              <a:gd name="connsiteY4" fmla="*/ 0 h 480207"/>
              <a:gd name="connsiteX5" fmla="*/ 2163854 w 2243890"/>
              <a:gd name="connsiteY5" fmla="*/ 0 h 480207"/>
              <a:gd name="connsiteX6" fmla="*/ 2243890 w 2243890"/>
              <a:gd name="connsiteY6" fmla="*/ 80036 h 480207"/>
              <a:gd name="connsiteX7" fmla="*/ 2243890 w 2243890"/>
              <a:gd name="connsiteY7" fmla="*/ 80035 h 480207"/>
              <a:gd name="connsiteX8" fmla="*/ 2243890 w 2243890"/>
              <a:gd name="connsiteY8" fmla="*/ 80035 h 480207"/>
              <a:gd name="connsiteX9" fmla="*/ 2243890 w 2243890"/>
              <a:gd name="connsiteY9" fmla="*/ 200086 h 480207"/>
              <a:gd name="connsiteX10" fmla="*/ 2243890 w 2243890"/>
              <a:gd name="connsiteY10" fmla="*/ 400171 h 480207"/>
              <a:gd name="connsiteX11" fmla="*/ 2163854 w 2243890"/>
              <a:gd name="connsiteY11" fmla="*/ 480207 h 480207"/>
              <a:gd name="connsiteX12" fmla="*/ 934954 w 2243890"/>
              <a:gd name="connsiteY12" fmla="*/ 480207 h 480207"/>
              <a:gd name="connsiteX13" fmla="*/ 373982 w 2243890"/>
              <a:gd name="connsiteY13" fmla="*/ 480207 h 480207"/>
              <a:gd name="connsiteX14" fmla="*/ 373982 w 2243890"/>
              <a:gd name="connsiteY14" fmla="*/ 480207 h 480207"/>
              <a:gd name="connsiteX15" fmla="*/ 80036 w 2243890"/>
              <a:gd name="connsiteY15" fmla="*/ 480207 h 480207"/>
              <a:gd name="connsiteX16" fmla="*/ 0 w 2243890"/>
              <a:gd name="connsiteY16" fmla="*/ 400171 h 480207"/>
              <a:gd name="connsiteX17" fmla="*/ 0 w 2243890"/>
              <a:gd name="connsiteY17" fmla="*/ 200086 h 480207"/>
              <a:gd name="connsiteX18" fmla="*/ 0 w 2243890"/>
              <a:gd name="connsiteY18" fmla="*/ 80035 h 480207"/>
              <a:gd name="connsiteX19" fmla="*/ 0 w 2243890"/>
              <a:gd name="connsiteY19" fmla="*/ 80035 h 480207"/>
              <a:gd name="connsiteX20" fmla="*/ 0 w 2243890"/>
              <a:gd name="connsiteY20" fmla="*/ 80036 h 480207"/>
              <a:gd name="connsiteX0" fmla="*/ 0 w 2243890"/>
              <a:gd name="connsiteY0" fmla="*/ 80036 h 480207"/>
              <a:gd name="connsiteX1" fmla="*/ 80036 w 2243890"/>
              <a:gd name="connsiteY1" fmla="*/ 0 h 480207"/>
              <a:gd name="connsiteX2" fmla="*/ 373982 w 2243890"/>
              <a:gd name="connsiteY2" fmla="*/ 0 h 480207"/>
              <a:gd name="connsiteX3" fmla="*/ 934954 w 2243890"/>
              <a:gd name="connsiteY3" fmla="*/ 0 h 480207"/>
              <a:gd name="connsiteX4" fmla="*/ 2163854 w 2243890"/>
              <a:gd name="connsiteY4" fmla="*/ 0 h 480207"/>
              <a:gd name="connsiteX5" fmla="*/ 2243890 w 2243890"/>
              <a:gd name="connsiteY5" fmla="*/ 80036 h 480207"/>
              <a:gd name="connsiteX6" fmla="*/ 2243890 w 2243890"/>
              <a:gd name="connsiteY6" fmla="*/ 80035 h 480207"/>
              <a:gd name="connsiteX7" fmla="*/ 2243890 w 2243890"/>
              <a:gd name="connsiteY7" fmla="*/ 80035 h 480207"/>
              <a:gd name="connsiteX8" fmla="*/ 2243890 w 2243890"/>
              <a:gd name="connsiteY8" fmla="*/ 200086 h 480207"/>
              <a:gd name="connsiteX9" fmla="*/ 2243890 w 2243890"/>
              <a:gd name="connsiteY9" fmla="*/ 400171 h 480207"/>
              <a:gd name="connsiteX10" fmla="*/ 2163854 w 2243890"/>
              <a:gd name="connsiteY10" fmla="*/ 480207 h 480207"/>
              <a:gd name="connsiteX11" fmla="*/ 934954 w 2243890"/>
              <a:gd name="connsiteY11" fmla="*/ 480207 h 480207"/>
              <a:gd name="connsiteX12" fmla="*/ 373982 w 2243890"/>
              <a:gd name="connsiteY12" fmla="*/ 480207 h 480207"/>
              <a:gd name="connsiteX13" fmla="*/ 373982 w 2243890"/>
              <a:gd name="connsiteY13" fmla="*/ 480207 h 480207"/>
              <a:gd name="connsiteX14" fmla="*/ 80036 w 2243890"/>
              <a:gd name="connsiteY14" fmla="*/ 480207 h 480207"/>
              <a:gd name="connsiteX15" fmla="*/ 0 w 2243890"/>
              <a:gd name="connsiteY15" fmla="*/ 400171 h 480207"/>
              <a:gd name="connsiteX16" fmla="*/ 0 w 2243890"/>
              <a:gd name="connsiteY16" fmla="*/ 200086 h 480207"/>
              <a:gd name="connsiteX17" fmla="*/ 0 w 2243890"/>
              <a:gd name="connsiteY17" fmla="*/ 80035 h 480207"/>
              <a:gd name="connsiteX18" fmla="*/ 0 w 2243890"/>
              <a:gd name="connsiteY18" fmla="*/ 80035 h 480207"/>
              <a:gd name="connsiteX19" fmla="*/ 0 w 2243890"/>
              <a:gd name="connsiteY19" fmla="*/ 80036 h 48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43890" h="480207">
                <a:moveTo>
                  <a:pt x="0" y="80036"/>
                </a:moveTo>
                <a:cubicBezTo>
                  <a:pt x="0" y="35833"/>
                  <a:pt x="35833" y="0"/>
                  <a:pt x="80036" y="0"/>
                </a:cubicBezTo>
                <a:lnTo>
                  <a:pt x="373982" y="0"/>
                </a:lnTo>
                <a:lnTo>
                  <a:pt x="934954" y="0"/>
                </a:lnTo>
                <a:lnTo>
                  <a:pt x="2163854" y="0"/>
                </a:lnTo>
                <a:cubicBezTo>
                  <a:pt x="2208057" y="0"/>
                  <a:pt x="2243890" y="35833"/>
                  <a:pt x="2243890" y="80036"/>
                </a:cubicBezTo>
                <a:lnTo>
                  <a:pt x="2243890" y="80035"/>
                </a:lnTo>
                <a:lnTo>
                  <a:pt x="2243890" y="80035"/>
                </a:lnTo>
                <a:lnTo>
                  <a:pt x="2243890" y="200086"/>
                </a:lnTo>
                <a:lnTo>
                  <a:pt x="2243890" y="400171"/>
                </a:lnTo>
                <a:cubicBezTo>
                  <a:pt x="2243890" y="444374"/>
                  <a:pt x="2208057" y="480207"/>
                  <a:pt x="2163854" y="480207"/>
                </a:cubicBezTo>
                <a:lnTo>
                  <a:pt x="934954" y="480207"/>
                </a:lnTo>
                <a:lnTo>
                  <a:pt x="373982" y="480207"/>
                </a:lnTo>
                <a:lnTo>
                  <a:pt x="373982" y="480207"/>
                </a:lnTo>
                <a:lnTo>
                  <a:pt x="80036" y="480207"/>
                </a:lnTo>
                <a:cubicBezTo>
                  <a:pt x="35833" y="480207"/>
                  <a:pt x="0" y="444374"/>
                  <a:pt x="0" y="400171"/>
                </a:cubicBezTo>
                <a:lnTo>
                  <a:pt x="0" y="200086"/>
                </a:lnTo>
                <a:lnTo>
                  <a:pt x="0" y="80035"/>
                </a:lnTo>
                <a:lnTo>
                  <a:pt x="0" y="80035"/>
                </a:lnTo>
                <a:lnTo>
                  <a:pt x="0" y="80036"/>
                </a:lnTo>
                <a:close/>
              </a:path>
            </a:pathLst>
          </a:cu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solidFill>
                  <a:schemeClr val="tx1"/>
                </a:solidFill>
              </a:rPr>
              <a:t>Supported in LLVM SLH</a:t>
            </a:r>
          </a:p>
        </p:txBody>
      </p:sp>
    </p:spTree>
    <p:extLst>
      <p:ext uri="{BB962C8B-B14F-4D97-AF65-F5344CB8AC3E}">
        <p14:creationId xmlns:p14="http://schemas.microsoft.com/office/powerpoint/2010/main" val="4139993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5"/>
          <p:cNvSpPr txBox="1">
            <a:spLocks noGrp="1"/>
          </p:cNvSpPr>
          <p:nvPr>
            <p:ph type="body" idx="1"/>
          </p:nvPr>
        </p:nvSpPr>
        <p:spPr>
          <a:xfrm>
            <a:off x="311700" y="1473868"/>
            <a:ext cx="8316000" cy="3399932"/>
          </a:xfrm>
          <a:prstGeom prst="rect">
            <a:avLst/>
          </a:prstGeom>
        </p:spPr>
        <p:txBody>
          <a:bodyPr spcFirstLastPara="1" wrap="square" lIns="91425" tIns="91425" rIns="91425" bIns="91425" anchor="t" anchorCtr="0">
            <a:noAutofit/>
          </a:bodyPr>
          <a:lstStyle/>
          <a:p>
            <a:pPr marL="0" lvl="0" indent="0">
              <a:lnSpc>
                <a:spcPct val="150000"/>
              </a:lnSpc>
              <a:buSzPts val="852"/>
              <a:buNone/>
            </a:pPr>
            <a:r>
              <a:rPr lang="en" sz="2400" dirty="0">
                <a:solidFill>
                  <a:schemeClr val="accent1"/>
                </a:solidFill>
                <a:latin typeface="Lucida Console" panose="020B0609040504020204" pitchFamily="49" charset="0"/>
                <a:ea typeface="Roboto Mono"/>
                <a:cs typeface="Roboto Mono"/>
                <a:sym typeface="Roboto Mono"/>
              </a:rPr>
              <a:t>if</a:t>
            </a:r>
            <a:r>
              <a:rPr lang="en" sz="2400" dirty="0">
                <a:solidFill>
                  <a:schemeClr val="dk1"/>
                </a:solidFill>
                <a:latin typeface="Lucida Console" panose="020B0609040504020204" pitchFamily="49" charset="0"/>
                <a:ea typeface="Roboto Mono"/>
                <a:cs typeface="Roboto Mono"/>
                <a:sym typeface="Roboto Mono"/>
              </a:rPr>
              <a:t> </a:t>
            </a:r>
            <a:r>
              <a:rPr lang="en" sz="2400" dirty="0">
                <a:solidFill>
                  <a:srgbClr val="A3A3A3"/>
                </a:solidFill>
                <a:latin typeface="Lucida Console" panose="020B0609040504020204" pitchFamily="49" charset="0"/>
                <a:ea typeface="Roboto Mono"/>
                <a:cs typeface="Roboto Mono"/>
                <a:sym typeface="Roboto Mono"/>
              </a:rPr>
              <a:t>(</a:t>
            </a:r>
            <a:r>
              <a:rPr lang="en" sz="2400" dirty="0">
                <a:solidFill>
                  <a:schemeClr val="dk1"/>
                </a:solidFill>
                <a:latin typeface="Lucida Console" panose="020B0609040504020204" pitchFamily="49" charset="0"/>
                <a:ea typeface="Roboto Mono"/>
                <a:cs typeface="Roboto Mono"/>
                <a:sym typeface="Roboto Mono"/>
              </a:rPr>
              <a:t>isPublic</a:t>
            </a:r>
            <a:r>
              <a:rPr lang="en" sz="2400" dirty="0">
                <a:solidFill>
                  <a:srgbClr val="A3A3A3"/>
                </a:solidFill>
                <a:latin typeface="Lucida Console" panose="020B0609040504020204" pitchFamily="49" charset="0"/>
                <a:ea typeface="Roboto Mono"/>
                <a:cs typeface="Roboto Mono"/>
                <a:sym typeface="Roboto Mono"/>
              </a:rPr>
              <a:t>)</a:t>
            </a:r>
            <a:r>
              <a:rPr lang="en" sz="2400" dirty="0">
                <a:solidFill>
                  <a:schemeClr val="dk1"/>
                </a:solidFill>
                <a:latin typeface="Lucida Console" panose="020B0609040504020204" pitchFamily="49" charset="0"/>
                <a:ea typeface="Roboto Mono"/>
                <a:cs typeface="Roboto Mono"/>
                <a:sym typeface="Roboto Mono"/>
              </a:rPr>
              <a:t> </a:t>
            </a:r>
            <a:r>
              <a:rPr lang="en" sz="2400" dirty="0">
                <a:solidFill>
                  <a:srgbClr val="A3A3A3"/>
                </a:solidFill>
                <a:latin typeface="Lucida Console" panose="020B0609040504020204" pitchFamily="49" charset="0"/>
                <a:ea typeface="Roboto Mono"/>
                <a:cs typeface="Roboto Mono"/>
                <a:sym typeface="Roboto Mono"/>
              </a:rPr>
              <a:t>{</a:t>
            </a:r>
          </a:p>
          <a:p>
            <a:pPr marL="0" lvl="0" indent="0" algn="l" rtl="0">
              <a:lnSpc>
                <a:spcPct val="150000"/>
              </a:lnSpc>
              <a:spcBef>
                <a:spcPts val="0"/>
              </a:spcBef>
              <a:spcAft>
                <a:spcPts val="0"/>
              </a:spcAft>
              <a:buSzPts val="852"/>
              <a:buNone/>
            </a:pPr>
            <a:r>
              <a:rPr lang="en-AU" sz="2400" dirty="0">
                <a:solidFill>
                  <a:srgbClr val="A3A3A3"/>
                </a:solidFill>
                <a:latin typeface="Lucida Console" panose="020B0609040504020204" pitchFamily="49" charset="0"/>
                <a:ea typeface="Roboto Mono"/>
                <a:cs typeface="Roboto Mono"/>
                <a:sym typeface="Roboto Mono"/>
              </a:rPr>
              <a:t>    </a:t>
            </a:r>
            <a:r>
              <a:rPr lang="en" sz="2400" dirty="0">
                <a:solidFill>
                  <a:schemeClr val="bg1"/>
                </a:solidFill>
                <a:latin typeface="Lucida Console" panose="020B0609040504020204" pitchFamily="49" charset="0"/>
                <a:ea typeface="Roboto Mono"/>
                <a:cs typeface="Roboto Mono"/>
                <a:sym typeface="Roboto Mono"/>
              </a:rPr>
              <a:t>mask = isPublic ? mask : -1</a:t>
            </a:r>
            <a:endParaRPr sz="2400" dirty="0">
              <a:solidFill>
                <a:schemeClr val="bg1"/>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SzPts val="852"/>
              <a:buNone/>
            </a:pPr>
            <a:r>
              <a:rPr lang="en" sz="2400" dirty="0">
                <a:solidFill>
                  <a:schemeClr val="tx1"/>
                </a:solidFill>
                <a:latin typeface="Lucida Console" panose="020B0609040504020204" pitchFamily="49" charset="0"/>
                <a:ea typeface="Roboto Mono"/>
                <a:cs typeface="Roboto Mono"/>
                <a:sym typeface="Roboto Mono"/>
              </a:rPr>
              <a:t>    </a:t>
            </a:r>
            <a:r>
              <a:rPr lang="en-AU" sz="2400" dirty="0">
                <a:solidFill>
                  <a:srgbClr val="4A86E8"/>
                </a:solidFill>
                <a:latin typeface="Lucida Console" panose="020B0609040504020204" pitchFamily="49" charset="0"/>
                <a:ea typeface="Roboto Mono"/>
                <a:cs typeface="Roboto Mono"/>
                <a:sym typeface="Roboto Mono"/>
              </a:rPr>
              <a:t>if</a:t>
            </a:r>
            <a:r>
              <a:rPr lang="en-AU" sz="2400" dirty="0">
                <a:solidFill>
                  <a:schemeClr val="tx1"/>
                </a:solidFill>
                <a:latin typeface="Lucida Console" panose="020B0609040504020204" pitchFamily="49" charset="0"/>
                <a:ea typeface="Roboto Mono"/>
                <a:cs typeface="Roboto Mono"/>
                <a:sym typeface="Roboto Mono"/>
              </a:rPr>
              <a:t> </a:t>
            </a:r>
            <a:r>
              <a:rPr lang="en-AU" sz="2400" dirty="0">
                <a:solidFill>
                  <a:srgbClr val="A3A3A3"/>
                </a:solidFill>
                <a:latin typeface="Lucida Console" panose="020B0609040504020204" pitchFamily="49" charset="0"/>
                <a:ea typeface="Roboto Mono"/>
                <a:cs typeface="Roboto Mono"/>
                <a:sym typeface="Roboto Mono"/>
              </a:rPr>
              <a:t>(</a:t>
            </a:r>
            <a:r>
              <a:rPr lang="en-AU" sz="2400" dirty="0">
                <a:solidFill>
                  <a:schemeClr val="tx1"/>
                </a:solidFill>
                <a:latin typeface="Lucida Console" panose="020B0609040504020204" pitchFamily="49" charset="0"/>
                <a:ea typeface="Roboto Mono"/>
                <a:cs typeface="Roboto Mono"/>
                <a:sym typeface="Roboto Mono"/>
              </a:rPr>
              <a:t>value </a:t>
            </a:r>
            <a:r>
              <a:rPr lang="en" sz="2400" dirty="0">
                <a:solidFill>
                  <a:schemeClr val="bg1"/>
                </a:solidFill>
                <a:latin typeface="Lucida Console" panose="020B0609040504020204" pitchFamily="49" charset="0"/>
                <a:ea typeface="Roboto Mono"/>
                <a:cs typeface="Roboto Mono"/>
                <a:sym typeface="Roboto Mono"/>
              </a:rPr>
              <a:t>| mask</a:t>
            </a:r>
            <a:r>
              <a:rPr lang="en" sz="2400" dirty="0">
                <a:solidFill>
                  <a:srgbClr val="A3A3A3"/>
                </a:solidFill>
                <a:latin typeface="Lucida Console" panose="020B0609040504020204" pitchFamily="49" charset="0"/>
                <a:ea typeface="Roboto Mono"/>
                <a:cs typeface="Roboto Mono"/>
                <a:sym typeface="Roboto Mono"/>
              </a:rPr>
              <a:t>) {…}</a:t>
            </a:r>
            <a:endParaRPr sz="2400" dirty="0">
              <a:solidFill>
                <a:srgbClr val="A3A3A3"/>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SzPts val="852"/>
              <a:buNone/>
            </a:pPr>
            <a:r>
              <a:rPr lang="en" sz="2400" dirty="0">
                <a:solidFill>
                  <a:srgbClr val="A3A3A3"/>
                </a:solidFill>
                <a:latin typeface="Lucida Console" panose="020B0609040504020204" pitchFamily="49" charset="0"/>
                <a:ea typeface="Roboto Mono"/>
                <a:cs typeface="Roboto Mono"/>
                <a:sym typeface="Roboto Mono"/>
              </a:rPr>
              <a:t>}</a:t>
            </a:r>
            <a:endParaRPr sz="2400" dirty="0">
              <a:solidFill>
                <a:schemeClr val="dk1"/>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SzPts val="852"/>
              <a:buNone/>
            </a:pPr>
            <a:endParaRPr sz="2400" dirty="0">
              <a:solidFill>
                <a:schemeClr val="dk1"/>
              </a:solidFill>
              <a:latin typeface="Lucida Console" panose="020B0609040504020204" pitchFamily="49" charset="0"/>
              <a:ea typeface="Roboto Mono"/>
              <a:cs typeface="Roboto Mono"/>
              <a:sym typeface="Roboto Mono"/>
            </a:endParaRPr>
          </a:p>
        </p:txBody>
      </p:sp>
      <p:sp>
        <p:nvSpPr>
          <p:cNvPr id="264" name="Google Shape;264;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More SSLH</a:t>
            </a:r>
            <a:endParaRPr dirty="0"/>
          </a:p>
        </p:txBody>
      </p:sp>
      <p:sp>
        <p:nvSpPr>
          <p:cNvPr id="265" name="Google Shape;265;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71</a:t>
            </a:fld>
            <a:endParaRPr/>
          </a:p>
        </p:txBody>
      </p:sp>
    </p:spTree>
    <p:extLst>
      <p:ext uri="{BB962C8B-B14F-4D97-AF65-F5344CB8AC3E}">
        <p14:creationId xmlns:p14="http://schemas.microsoft.com/office/powerpoint/2010/main" val="14977311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5"/>
          <p:cNvSpPr txBox="1">
            <a:spLocks noGrp="1"/>
          </p:cNvSpPr>
          <p:nvPr>
            <p:ph type="body" idx="1"/>
          </p:nvPr>
        </p:nvSpPr>
        <p:spPr>
          <a:xfrm>
            <a:off x="311700" y="1473868"/>
            <a:ext cx="8316000" cy="3399932"/>
          </a:xfrm>
          <a:prstGeom prst="rect">
            <a:avLst/>
          </a:prstGeom>
        </p:spPr>
        <p:txBody>
          <a:bodyPr spcFirstLastPara="1" wrap="square" lIns="91425" tIns="91425" rIns="91425" bIns="91425" anchor="t" anchorCtr="0">
            <a:noAutofit/>
          </a:bodyPr>
          <a:lstStyle/>
          <a:p>
            <a:pPr marL="0" lvl="0" indent="0">
              <a:lnSpc>
                <a:spcPct val="150000"/>
              </a:lnSpc>
              <a:buSzPts val="852"/>
              <a:buNone/>
            </a:pPr>
            <a:r>
              <a:rPr lang="en" sz="2400" dirty="0">
                <a:solidFill>
                  <a:schemeClr val="accent1"/>
                </a:solidFill>
                <a:latin typeface="Lucida Console" panose="020B0609040504020204" pitchFamily="49" charset="0"/>
                <a:ea typeface="Roboto Mono"/>
                <a:cs typeface="Roboto Mono"/>
                <a:sym typeface="Roboto Mono"/>
              </a:rPr>
              <a:t>if</a:t>
            </a:r>
            <a:r>
              <a:rPr lang="en" sz="2400" dirty="0">
                <a:solidFill>
                  <a:schemeClr val="dk1"/>
                </a:solidFill>
                <a:latin typeface="Lucida Console" panose="020B0609040504020204" pitchFamily="49" charset="0"/>
                <a:ea typeface="Roboto Mono"/>
                <a:cs typeface="Roboto Mono"/>
                <a:sym typeface="Roboto Mono"/>
              </a:rPr>
              <a:t> </a:t>
            </a:r>
            <a:r>
              <a:rPr lang="en" sz="2400" dirty="0">
                <a:solidFill>
                  <a:srgbClr val="A3A3A3"/>
                </a:solidFill>
                <a:latin typeface="Lucida Console" panose="020B0609040504020204" pitchFamily="49" charset="0"/>
                <a:ea typeface="Roboto Mono"/>
                <a:cs typeface="Roboto Mono"/>
                <a:sym typeface="Roboto Mono"/>
              </a:rPr>
              <a:t>(</a:t>
            </a:r>
            <a:r>
              <a:rPr lang="en" sz="2400" dirty="0">
                <a:solidFill>
                  <a:schemeClr val="dk1"/>
                </a:solidFill>
                <a:latin typeface="Lucida Console" panose="020B0609040504020204" pitchFamily="49" charset="0"/>
                <a:ea typeface="Roboto Mono"/>
                <a:cs typeface="Roboto Mono"/>
                <a:sym typeface="Roboto Mono"/>
              </a:rPr>
              <a:t>isPublic</a:t>
            </a:r>
            <a:r>
              <a:rPr lang="en" sz="2400" dirty="0">
                <a:solidFill>
                  <a:srgbClr val="A3A3A3"/>
                </a:solidFill>
                <a:latin typeface="Lucida Console" panose="020B0609040504020204" pitchFamily="49" charset="0"/>
                <a:ea typeface="Roboto Mono"/>
                <a:cs typeface="Roboto Mono"/>
                <a:sym typeface="Roboto Mono"/>
              </a:rPr>
              <a:t>)</a:t>
            </a:r>
            <a:r>
              <a:rPr lang="en" sz="2400" dirty="0">
                <a:solidFill>
                  <a:schemeClr val="dk1"/>
                </a:solidFill>
                <a:latin typeface="Lucida Console" panose="020B0609040504020204" pitchFamily="49" charset="0"/>
                <a:ea typeface="Roboto Mono"/>
                <a:cs typeface="Roboto Mono"/>
                <a:sym typeface="Roboto Mono"/>
              </a:rPr>
              <a:t> </a:t>
            </a:r>
            <a:r>
              <a:rPr lang="en" sz="2400" dirty="0">
                <a:solidFill>
                  <a:srgbClr val="A3A3A3"/>
                </a:solidFill>
                <a:latin typeface="Lucida Console" panose="020B0609040504020204" pitchFamily="49" charset="0"/>
                <a:ea typeface="Roboto Mono"/>
                <a:cs typeface="Roboto Mono"/>
                <a:sym typeface="Roboto Mono"/>
              </a:rPr>
              <a:t>{</a:t>
            </a:r>
          </a:p>
          <a:p>
            <a:pPr marL="0" lvl="0" indent="0" algn="l" rtl="0">
              <a:lnSpc>
                <a:spcPct val="150000"/>
              </a:lnSpc>
              <a:spcBef>
                <a:spcPts val="0"/>
              </a:spcBef>
              <a:spcAft>
                <a:spcPts val="0"/>
              </a:spcAft>
              <a:buSzPts val="852"/>
              <a:buNone/>
            </a:pPr>
            <a:r>
              <a:rPr lang="en-AU" sz="2400" dirty="0">
                <a:solidFill>
                  <a:srgbClr val="A3A3A3"/>
                </a:solidFill>
                <a:latin typeface="Lucida Console" panose="020B0609040504020204" pitchFamily="49" charset="0"/>
                <a:ea typeface="Roboto Mono"/>
                <a:cs typeface="Roboto Mono"/>
                <a:sym typeface="Roboto Mono"/>
              </a:rPr>
              <a:t>    </a:t>
            </a:r>
            <a:r>
              <a:rPr lang="en" sz="2400" dirty="0">
                <a:solidFill>
                  <a:schemeClr val="dk1"/>
                </a:solidFill>
                <a:highlight>
                  <a:srgbClr val="D9EAD3"/>
                </a:highlight>
                <a:latin typeface="Lucida Console" panose="020B0609040504020204" pitchFamily="49" charset="0"/>
                <a:ea typeface="Roboto Mono"/>
                <a:cs typeface="Roboto Mono"/>
                <a:sym typeface="Roboto Mono"/>
              </a:rPr>
              <a:t>mask </a:t>
            </a:r>
            <a:r>
              <a:rPr lang="en" sz="2400" dirty="0">
                <a:solidFill>
                  <a:srgbClr val="A3A3A3"/>
                </a:solidFill>
                <a:highlight>
                  <a:srgbClr val="D9EAD3"/>
                </a:highlight>
                <a:latin typeface="Lucida Console" panose="020B0609040504020204" pitchFamily="49" charset="0"/>
                <a:ea typeface="Roboto Mono"/>
                <a:cs typeface="Roboto Mono"/>
                <a:sym typeface="Roboto Mono"/>
              </a:rPr>
              <a:t>=</a:t>
            </a:r>
            <a:r>
              <a:rPr lang="en" sz="2400" dirty="0">
                <a:solidFill>
                  <a:schemeClr val="dk1"/>
                </a:solidFill>
                <a:highlight>
                  <a:srgbClr val="D9EAD3"/>
                </a:highlight>
                <a:latin typeface="Lucida Console" panose="020B0609040504020204" pitchFamily="49" charset="0"/>
                <a:ea typeface="Roboto Mono"/>
                <a:cs typeface="Roboto Mono"/>
                <a:sym typeface="Roboto Mono"/>
              </a:rPr>
              <a:t> isPublic </a:t>
            </a:r>
            <a:r>
              <a:rPr lang="en" sz="2400" dirty="0">
                <a:solidFill>
                  <a:srgbClr val="A3A3A3"/>
                </a:solidFill>
                <a:highlight>
                  <a:srgbClr val="D9EAD3"/>
                </a:highlight>
                <a:latin typeface="Lucida Console" panose="020B0609040504020204" pitchFamily="49" charset="0"/>
                <a:ea typeface="Roboto Mono"/>
                <a:cs typeface="Roboto Mono"/>
                <a:sym typeface="Roboto Mono"/>
              </a:rPr>
              <a:t>?</a:t>
            </a:r>
            <a:r>
              <a:rPr lang="en" sz="2400" dirty="0">
                <a:solidFill>
                  <a:schemeClr val="dk1"/>
                </a:solidFill>
                <a:highlight>
                  <a:srgbClr val="D9EAD3"/>
                </a:highlight>
                <a:latin typeface="Lucida Console" panose="020B0609040504020204" pitchFamily="49" charset="0"/>
                <a:ea typeface="Roboto Mono"/>
                <a:cs typeface="Roboto Mono"/>
                <a:sym typeface="Roboto Mono"/>
              </a:rPr>
              <a:t> mask </a:t>
            </a:r>
            <a:r>
              <a:rPr lang="en" sz="2400" dirty="0">
                <a:solidFill>
                  <a:srgbClr val="A3A3A3"/>
                </a:solidFill>
                <a:highlight>
                  <a:srgbClr val="D9EAD3"/>
                </a:highlight>
                <a:latin typeface="Lucida Console" panose="020B0609040504020204" pitchFamily="49" charset="0"/>
                <a:ea typeface="Roboto Mono"/>
                <a:cs typeface="Roboto Mono"/>
                <a:sym typeface="Roboto Mono"/>
              </a:rPr>
              <a:t>:</a:t>
            </a:r>
            <a:r>
              <a:rPr lang="en" sz="2400" dirty="0">
                <a:solidFill>
                  <a:schemeClr val="dk1"/>
                </a:solidFill>
                <a:highlight>
                  <a:srgbClr val="D9EAD3"/>
                </a:highlight>
                <a:latin typeface="Lucida Console" panose="020B0609040504020204" pitchFamily="49" charset="0"/>
                <a:ea typeface="Roboto Mono"/>
                <a:cs typeface="Roboto Mono"/>
                <a:sym typeface="Roboto Mono"/>
              </a:rPr>
              <a:t> -1</a:t>
            </a:r>
            <a:endParaRPr sz="2400" dirty="0">
              <a:solidFill>
                <a:srgbClr val="A3A3A3"/>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SzPts val="852"/>
              <a:buNone/>
            </a:pPr>
            <a:r>
              <a:rPr lang="en" sz="2400" dirty="0">
                <a:solidFill>
                  <a:schemeClr val="tx1"/>
                </a:solidFill>
                <a:latin typeface="Lucida Console" panose="020B0609040504020204" pitchFamily="49" charset="0"/>
                <a:ea typeface="Roboto Mono"/>
                <a:cs typeface="Roboto Mono"/>
                <a:sym typeface="Roboto Mono"/>
              </a:rPr>
              <a:t>    </a:t>
            </a:r>
            <a:r>
              <a:rPr lang="en-AU" sz="2400" dirty="0">
                <a:solidFill>
                  <a:srgbClr val="4A86E8"/>
                </a:solidFill>
                <a:latin typeface="Lucida Console" panose="020B0609040504020204" pitchFamily="49" charset="0"/>
                <a:ea typeface="Roboto Mono"/>
                <a:cs typeface="Roboto Mono"/>
                <a:sym typeface="Roboto Mono"/>
              </a:rPr>
              <a:t>if</a:t>
            </a:r>
            <a:r>
              <a:rPr lang="en-AU" sz="2400" dirty="0">
                <a:solidFill>
                  <a:schemeClr val="tx1"/>
                </a:solidFill>
                <a:latin typeface="Lucida Console" panose="020B0609040504020204" pitchFamily="49" charset="0"/>
                <a:ea typeface="Roboto Mono"/>
                <a:cs typeface="Roboto Mono"/>
                <a:sym typeface="Roboto Mono"/>
              </a:rPr>
              <a:t> </a:t>
            </a:r>
            <a:r>
              <a:rPr lang="en-AU" sz="2400" dirty="0">
                <a:solidFill>
                  <a:srgbClr val="A3A3A3"/>
                </a:solidFill>
                <a:latin typeface="Lucida Console" panose="020B0609040504020204" pitchFamily="49" charset="0"/>
                <a:ea typeface="Roboto Mono"/>
                <a:cs typeface="Roboto Mono"/>
                <a:sym typeface="Roboto Mono"/>
              </a:rPr>
              <a:t>(</a:t>
            </a:r>
            <a:r>
              <a:rPr lang="en-AU" sz="2400" dirty="0">
                <a:solidFill>
                  <a:schemeClr val="tx1"/>
                </a:solidFill>
                <a:latin typeface="Lucida Console" panose="020B0609040504020204" pitchFamily="49" charset="0"/>
                <a:ea typeface="Roboto Mono"/>
                <a:cs typeface="Roboto Mono"/>
                <a:sym typeface="Roboto Mono"/>
              </a:rPr>
              <a:t>value </a:t>
            </a:r>
            <a:r>
              <a:rPr lang="en" sz="2400" dirty="0">
                <a:solidFill>
                  <a:srgbClr val="A3A3A3"/>
                </a:solidFill>
                <a:highlight>
                  <a:srgbClr val="D9EAD3"/>
                </a:highlight>
                <a:latin typeface="Lucida Console" panose="020B0609040504020204" pitchFamily="49" charset="0"/>
                <a:ea typeface="Roboto Mono"/>
                <a:cs typeface="Roboto Mono"/>
                <a:sym typeface="Roboto Mono"/>
              </a:rPr>
              <a:t>|</a:t>
            </a:r>
            <a:r>
              <a:rPr lang="en" sz="2400" dirty="0">
                <a:solidFill>
                  <a:schemeClr val="dk1"/>
                </a:solidFill>
                <a:highlight>
                  <a:srgbClr val="D9EAD3"/>
                </a:highlight>
                <a:latin typeface="Lucida Console" panose="020B0609040504020204" pitchFamily="49" charset="0"/>
                <a:ea typeface="Roboto Mono"/>
                <a:cs typeface="Roboto Mono"/>
                <a:sym typeface="Roboto Mono"/>
              </a:rPr>
              <a:t> mask</a:t>
            </a:r>
            <a:r>
              <a:rPr lang="en" sz="2400" dirty="0">
                <a:solidFill>
                  <a:srgbClr val="A3A3A3"/>
                </a:solidFill>
                <a:latin typeface="Lucida Console" panose="020B0609040504020204" pitchFamily="49" charset="0"/>
                <a:ea typeface="Roboto Mono"/>
                <a:cs typeface="Roboto Mono"/>
                <a:sym typeface="Roboto Mono"/>
              </a:rPr>
              <a:t>) {…}</a:t>
            </a:r>
            <a:endParaRPr sz="2400" dirty="0">
              <a:solidFill>
                <a:srgbClr val="A3A3A3"/>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SzPts val="852"/>
              <a:buNone/>
            </a:pPr>
            <a:r>
              <a:rPr lang="en" sz="2400" dirty="0">
                <a:solidFill>
                  <a:srgbClr val="A3A3A3"/>
                </a:solidFill>
                <a:latin typeface="Lucida Console" panose="020B0609040504020204" pitchFamily="49" charset="0"/>
                <a:ea typeface="Roboto Mono"/>
                <a:cs typeface="Roboto Mono"/>
                <a:sym typeface="Roboto Mono"/>
              </a:rPr>
              <a:t>}</a:t>
            </a:r>
            <a:endParaRPr sz="2400" dirty="0">
              <a:solidFill>
                <a:schemeClr val="dk1"/>
              </a:solidFill>
              <a:latin typeface="Lucida Console" panose="020B0609040504020204" pitchFamily="49" charset="0"/>
              <a:ea typeface="Roboto Mono"/>
              <a:cs typeface="Roboto Mono"/>
              <a:sym typeface="Roboto Mono"/>
            </a:endParaRPr>
          </a:p>
          <a:p>
            <a:pPr marL="0" lvl="0" indent="0" algn="l" rtl="0">
              <a:lnSpc>
                <a:spcPct val="150000"/>
              </a:lnSpc>
              <a:spcBef>
                <a:spcPts val="0"/>
              </a:spcBef>
              <a:spcAft>
                <a:spcPts val="0"/>
              </a:spcAft>
              <a:buSzPts val="852"/>
              <a:buNone/>
            </a:pPr>
            <a:endParaRPr sz="2400" dirty="0">
              <a:solidFill>
                <a:schemeClr val="dk1"/>
              </a:solidFill>
              <a:latin typeface="Lucida Console" panose="020B0609040504020204" pitchFamily="49" charset="0"/>
              <a:ea typeface="Roboto Mono"/>
              <a:cs typeface="Roboto Mono"/>
              <a:sym typeface="Roboto Mono"/>
            </a:endParaRPr>
          </a:p>
        </p:txBody>
      </p:sp>
      <p:sp>
        <p:nvSpPr>
          <p:cNvPr id="264" name="Google Shape;264;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More SSLH</a:t>
            </a:r>
            <a:endParaRPr dirty="0"/>
          </a:p>
        </p:txBody>
      </p:sp>
      <p:sp>
        <p:nvSpPr>
          <p:cNvPr id="265" name="Google Shape;265;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72</a:t>
            </a:fld>
            <a:endParaRPr/>
          </a:p>
        </p:txBody>
      </p:sp>
    </p:spTree>
    <p:extLst>
      <p:ext uri="{BB962C8B-B14F-4D97-AF65-F5344CB8AC3E}">
        <p14:creationId xmlns:p14="http://schemas.microsoft.com/office/powerpoint/2010/main" val="6998139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7D79B-DB45-46ED-ADF4-B063AE5FD595}"/>
              </a:ext>
            </a:extLst>
          </p:cNvPr>
          <p:cNvSpPr>
            <a:spLocks noGrp="1"/>
          </p:cNvSpPr>
          <p:nvPr>
            <p:ph type="title"/>
          </p:nvPr>
        </p:nvSpPr>
        <p:spPr/>
        <p:txBody>
          <a:bodyPr>
            <a:normAutofit fontScale="90000"/>
          </a:bodyPr>
          <a:lstStyle/>
          <a:p>
            <a:r>
              <a:rPr lang="en-AU" dirty="0"/>
              <a:t>Observation</a:t>
            </a:r>
          </a:p>
        </p:txBody>
      </p:sp>
      <p:sp>
        <p:nvSpPr>
          <p:cNvPr id="3" name="Text Placeholder 2">
            <a:extLst>
              <a:ext uri="{FF2B5EF4-FFF2-40B4-BE49-F238E27FC236}">
                <a16:creationId xmlns:a16="http://schemas.microsoft.com/office/drawing/2014/main" id="{52A93F7F-FBF8-4EDF-B995-740BC17C122B}"/>
              </a:ext>
            </a:extLst>
          </p:cNvPr>
          <p:cNvSpPr>
            <a:spLocks noGrp="1"/>
          </p:cNvSpPr>
          <p:nvPr>
            <p:ph type="body" idx="1"/>
          </p:nvPr>
        </p:nvSpPr>
        <p:spPr/>
        <p:txBody>
          <a:bodyPr>
            <a:normAutofit/>
          </a:bodyPr>
          <a:lstStyle/>
          <a:p>
            <a:r>
              <a:rPr lang="en-AU" sz="2400" dirty="0"/>
              <a:t>Under </a:t>
            </a:r>
            <a:r>
              <a:rPr lang="en-AU" sz="2400" dirty="0" err="1"/>
              <a:t>misspeculation</a:t>
            </a:r>
            <a:r>
              <a:rPr lang="en-AU" sz="2400" dirty="0"/>
              <a:t> every value is potentially secret</a:t>
            </a:r>
          </a:p>
          <a:p>
            <a:r>
              <a:rPr lang="en-AU" sz="2400" dirty="0"/>
              <a:t>Cannot prevent access to secret</a:t>
            </a:r>
          </a:p>
          <a:p>
            <a:r>
              <a:rPr lang="en-AU" sz="2400" dirty="0"/>
              <a:t>Prevent leaks w/ constant-time programming</a:t>
            </a:r>
          </a:p>
        </p:txBody>
      </p:sp>
      <p:sp>
        <p:nvSpPr>
          <p:cNvPr id="4" name="Slide Number Placeholder 3">
            <a:extLst>
              <a:ext uri="{FF2B5EF4-FFF2-40B4-BE49-F238E27FC236}">
                <a16:creationId xmlns:a16="http://schemas.microsoft.com/office/drawing/2014/main" id="{73F78AC1-EAF1-4046-8AF5-A028A2E0E23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73</a:t>
            </a:fld>
            <a:endParaRPr lang="en"/>
          </a:p>
        </p:txBody>
      </p:sp>
      <p:graphicFrame>
        <p:nvGraphicFramePr>
          <p:cNvPr id="6" name="Table 6">
            <a:extLst>
              <a:ext uri="{FF2B5EF4-FFF2-40B4-BE49-F238E27FC236}">
                <a16:creationId xmlns:a16="http://schemas.microsoft.com/office/drawing/2014/main" id="{16EB3CFA-51D3-47D8-A965-932A06F1CA7A}"/>
              </a:ext>
            </a:extLst>
          </p:cNvPr>
          <p:cNvGraphicFramePr>
            <a:graphicFrameLocks noGrp="1"/>
          </p:cNvGraphicFramePr>
          <p:nvPr>
            <p:extLst>
              <p:ext uri="{D42A27DB-BD31-4B8C-83A1-F6EECF244321}">
                <p14:modId xmlns:p14="http://schemas.microsoft.com/office/powerpoint/2010/main" val="3386695205"/>
              </p:ext>
            </p:extLst>
          </p:nvPr>
        </p:nvGraphicFramePr>
        <p:xfrm>
          <a:off x="703847" y="2571750"/>
          <a:ext cx="7381374" cy="1828800"/>
        </p:xfrm>
        <a:graphic>
          <a:graphicData uri="http://schemas.openxmlformats.org/drawingml/2006/table">
            <a:tbl>
              <a:tblPr>
                <a:tableStyleId>{706F433B-0A0D-47EE-9081-07301CFDEC77}</a:tableStyleId>
              </a:tblPr>
              <a:tblGrid>
                <a:gridCol w="2671011">
                  <a:extLst>
                    <a:ext uri="{9D8B030D-6E8A-4147-A177-3AD203B41FA5}">
                      <a16:colId xmlns:a16="http://schemas.microsoft.com/office/drawing/2014/main" val="4184865508"/>
                    </a:ext>
                  </a:extLst>
                </a:gridCol>
                <a:gridCol w="1748631">
                  <a:extLst>
                    <a:ext uri="{9D8B030D-6E8A-4147-A177-3AD203B41FA5}">
                      <a16:colId xmlns:a16="http://schemas.microsoft.com/office/drawing/2014/main" val="3702415454"/>
                    </a:ext>
                  </a:extLst>
                </a:gridCol>
                <a:gridCol w="1508416">
                  <a:extLst>
                    <a:ext uri="{9D8B030D-6E8A-4147-A177-3AD203B41FA5}">
                      <a16:colId xmlns:a16="http://schemas.microsoft.com/office/drawing/2014/main" val="2234986458"/>
                    </a:ext>
                  </a:extLst>
                </a:gridCol>
                <a:gridCol w="1453316">
                  <a:extLst>
                    <a:ext uri="{9D8B030D-6E8A-4147-A177-3AD203B41FA5}">
                      <a16:colId xmlns:a16="http://schemas.microsoft.com/office/drawing/2014/main" val="1767579469"/>
                    </a:ext>
                  </a:extLst>
                </a:gridCol>
              </a:tblGrid>
              <a:tr h="443071">
                <a:tc>
                  <a:txBody>
                    <a:bodyPr/>
                    <a:lstStyle/>
                    <a:p>
                      <a:endParaRPr lang="en-AU" sz="2400" dirty="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n-AU" sz="2400" dirty="0">
                          <a:solidFill>
                            <a:schemeClr val="bg1"/>
                          </a:solidFill>
                        </a:rPr>
                        <a:t>LLVM SLH</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n-AU" sz="2400" dirty="0">
                          <a:solidFill>
                            <a:schemeClr val="bg1"/>
                          </a:solidFill>
                        </a:rPr>
                        <a:t>SSLH</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n-AU" sz="2400" dirty="0">
                          <a:solidFill>
                            <a:schemeClr val="bg1"/>
                          </a:solidFill>
                        </a:rPr>
                        <a:t>USLH</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452810816"/>
                  </a:ext>
                </a:extLst>
              </a:tr>
              <a:tr h="443071">
                <a:tc>
                  <a:txBody>
                    <a:bodyPr/>
                    <a:lstStyle/>
                    <a:p>
                      <a:r>
                        <a:rPr lang="en-AU" sz="2400" dirty="0"/>
                        <a:t>Memory Access</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endParaRPr lang="en-AU" sz="240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endParaRPr lang="en-AU" sz="2400" dirty="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endParaRPr lang="en-AU" sz="240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512224764"/>
                  </a:ext>
                </a:extLst>
              </a:tr>
              <a:tr h="443071">
                <a:tc>
                  <a:txBody>
                    <a:bodyPr/>
                    <a:lstStyle/>
                    <a:p>
                      <a:r>
                        <a:rPr lang="en-AU" sz="2400" dirty="0"/>
                        <a:t>Control Flow</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endParaRPr lang="en-AU" sz="2400" dirty="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endParaRPr lang="en-AU" sz="240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endParaRPr lang="en-AU" sz="240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3119322618"/>
                  </a:ext>
                </a:extLst>
              </a:tr>
              <a:tr h="443071">
                <a:tc>
                  <a:txBody>
                    <a:bodyPr/>
                    <a:lstStyle/>
                    <a:p>
                      <a:r>
                        <a:rPr lang="en-AU" sz="2400" dirty="0"/>
                        <a:t>Instruction Timing</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endParaRPr lang="en-AU" sz="240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endParaRPr lang="en-AU" sz="240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endParaRPr lang="en-AU" sz="2400" dirty="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837634198"/>
                  </a:ext>
                </a:extLst>
              </a:tr>
            </a:tbl>
          </a:graphicData>
        </a:graphic>
      </p:graphicFrame>
    </p:spTree>
    <p:extLst>
      <p:ext uri="{BB962C8B-B14F-4D97-AF65-F5344CB8AC3E}">
        <p14:creationId xmlns:p14="http://schemas.microsoft.com/office/powerpoint/2010/main" val="3133083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7D79B-DB45-46ED-ADF4-B063AE5FD595}"/>
              </a:ext>
            </a:extLst>
          </p:cNvPr>
          <p:cNvSpPr>
            <a:spLocks noGrp="1"/>
          </p:cNvSpPr>
          <p:nvPr>
            <p:ph type="title"/>
          </p:nvPr>
        </p:nvSpPr>
        <p:spPr/>
        <p:txBody>
          <a:bodyPr>
            <a:normAutofit fontScale="90000"/>
          </a:bodyPr>
          <a:lstStyle/>
          <a:p>
            <a:r>
              <a:rPr lang="en-AU" dirty="0"/>
              <a:t>Observation</a:t>
            </a:r>
          </a:p>
        </p:txBody>
      </p:sp>
      <p:sp>
        <p:nvSpPr>
          <p:cNvPr id="3" name="Text Placeholder 2">
            <a:extLst>
              <a:ext uri="{FF2B5EF4-FFF2-40B4-BE49-F238E27FC236}">
                <a16:creationId xmlns:a16="http://schemas.microsoft.com/office/drawing/2014/main" id="{52A93F7F-FBF8-4EDF-B995-740BC17C122B}"/>
              </a:ext>
            </a:extLst>
          </p:cNvPr>
          <p:cNvSpPr>
            <a:spLocks noGrp="1"/>
          </p:cNvSpPr>
          <p:nvPr>
            <p:ph type="body" idx="1"/>
          </p:nvPr>
        </p:nvSpPr>
        <p:spPr/>
        <p:txBody>
          <a:bodyPr>
            <a:normAutofit/>
          </a:bodyPr>
          <a:lstStyle/>
          <a:p>
            <a:r>
              <a:rPr lang="en-AU" sz="2400" dirty="0"/>
              <a:t>Under </a:t>
            </a:r>
            <a:r>
              <a:rPr lang="en-AU" sz="2400" dirty="0" err="1"/>
              <a:t>misspeculation</a:t>
            </a:r>
            <a:r>
              <a:rPr lang="en-AU" sz="2400" dirty="0"/>
              <a:t> every value is potentially secret</a:t>
            </a:r>
          </a:p>
          <a:p>
            <a:r>
              <a:rPr lang="en-AU" sz="2400" dirty="0"/>
              <a:t>Cannot prevent access to secret</a:t>
            </a:r>
          </a:p>
          <a:p>
            <a:r>
              <a:rPr lang="en-AU" sz="2400" dirty="0"/>
              <a:t>Prevent leaks w/ constant-time programming</a:t>
            </a:r>
          </a:p>
        </p:txBody>
      </p:sp>
      <p:sp>
        <p:nvSpPr>
          <p:cNvPr id="4" name="Slide Number Placeholder 3">
            <a:extLst>
              <a:ext uri="{FF2B5EF4-FFF2-40B4-BE49-F238E27FC236}">
                <a16:creationId xmlns:a16="http://schemas.microsoft.com/office/drawing/2014/main" id="{73F78AC1-EAF1-4046-8AF5-A028A2E0E23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74</a:t>
            </a:fld>
            <a:endParaRPr lang="en"/>
          </a:p>
        </p:txBody>
      </p:sp>
      <p:graphicFrame>
        <p:nvGraphicFramePr>
          <p:cNvPr id="6" name="Table 6">
            <a:extLst>
              <a:ext uri="{FF2B5EF4-FFF2-40B4-BE49-F238E27FC236}">
                <a16:creationId xmlns:a16="http://schemas.microsoft.com/office/drawing/2014/main" id="{16EB3CFA-51D3-47D8-A965-932A06F1CA7A}"/>
              </a:ext>
            </a:extLst>
          </p:cNvPr>
          <p:cNvGraphicFramePr>
            <a:graphicFrameLocks noGrp="1"/>
          </p:cNvGraphicFramePr>
          <p:nvPr>
            <p:extLst>
              <p:ext uri="{D42A27DB-BD31-4B8C-83A1-F6EECF244321}">
                <p14:modId xmlns:p14="http://schemas.microsoft.com/office/powerpoint/2010/main" val="787655153"/>
              </p:ext>
            </p:extLst>
          </p:nvPr>
        </p:nvGraphicFramePr>
        <p:xfrm>
          <a:off x="703847" y="2571750"/>
          <a:ext cx="7381374" cy="2011680"/>
        </p:xfrm>
        <a:graphic>
          <a:graphicData uri="http://schemas.openxmlformats.org/drawingml/2006/table">
            <a:tbl>
              <a:tblPr>
                <a:tableStyleId>{706F433B-0A0D-47EE-9081-07301CFDEC77}</a:tableStyleId>
              </a:tblPr>
              <a:tblGrid>
                <a:gridCol w="2671011">
                  <a:extLst>
                    <a:ext uri="{9D8B030D-6E8A-4147-A177-3AD203B41FA5}">
                      <a16:colId xmlns:a16="http://schemas.microsoft.com/office/drawing/2014/main" val="4184865508"/>
                    </a:ext>
                  </a:extLst>
                </a:gridCol>
                <a:gridCol w="1748631">
                  <a:extLst>
                    <a:ext uri="{9D8B030D-6E8A-4147-A177-3AD203B41FA5}">
                      <a16:colId xmlns:a16="http://schemas.microsoft.com/office/drawing/2014/main" val="3702415454"/>
                    </a:ext>
                  </a:extLst>
                </a:gridCol>
                <a:gridCol w="1508416">
                  <a:extLst>
                    <a:ext uri="{9D8B030D-6E8A-4147-A177-3AD203B41FA5}">
                      <a16:colId xmlns:a16="http://schemas.microsoft.com/office/drawing/2014/main" val="2234986458"/>
                    </a:ext>
                  </a:extLst>
                </a:gridCol>
                <a:gridCol w="1453316">
                  <a:extLst>
                    <a:ext uri="{9D8B030D-6E8A-4147-A177-3AD203B41FA5}">
                      <a16:colId xmlns:a16="http://schemas.microsoft.com/office/drawing/2014/main" val="1767579469"/>
                    </a:ext>
                  </a:extLst>
                </a:gridCol>
              </a:tblGrid>
              <a:tr h="443071">
                <a:tc>
                  <a:txBody>
                    <a:bodyPr/>
                    <a:lstStyle/>
                    <a:p>
                      <a:endParaRPr lang="en-AU" sz="2400" dirty="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AU" sz="2400" dirty="0">
                          <a:solidFill>
                            <a:schemeClr val="tx1"/>
                          </a:solidFill>
                        </a:rPr>
                        <a:t>LLVM SLH</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AU" sz="2400" dirty="0">
                          <a:solidFill>
                            <a:schemeClr val="tx1"/>
                          </a:solidFill>
                        </a:rPr>
                        <a:t>SSLH</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AU" sz="2400" dirty="0">
                          <a:solidFill>
                            <a:schemeClr val="bg1"/>
                          </a:solidFill>
                        </a:rPr>
                        <a:t>USLH</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452810816"/>
                  </a:ext>
                </a:extLst>
              </a:tr>
              <a:tr h="443071">
                <a:tc>
                  <a:txBody>
                    <a:bodyPr/>
                    <a:lstStyle/>
                    <a:p>
                      <a:r>
                        <a:rPr lang="en-AU" sz="2400" dirty="0"/>
                        <a:t>Memory Access</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AU" sz="2800" dirty="0">
                          <a:solidFill>
                            <a:srgbClr val="00B050"/>
                          </a:solidFill>
                          <a:sym typeface="Wingdings" panose="05000000000000000000" pitchFamily="2" charset="2"/>
                        </a:rPr>
                        <a:t></a:t>
                      </a:r>
                      <a:endParaRPr lang="en-AU" sz="2800" dirty="0">
                        <a:solidFill>
                          <a:srgbClr val="00B050"/>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AU" sz="2800" dirty="0">
                          <a:solidFill>
                            <a:srgbClr val="00B050"/>
                          </a:solidFill>
                          <a:sym typeface="Wingdings" panose="05000000000000000000" pitchFamily="2" charset="2"/>
                        </a:rPr>
                        <a:t></a:t>
                      </a:r>
                      <a:endParaRPr lang="en-AU" sz="2800" dirty="0">
                        <a:solidFill>
                          <a:srgbClr val="00B050"/>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AU" sz="2400" dirty="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512224764"/>
                  </a:ext>
                </a:extLst>
              </a:tr>
              <a:tr h="443071">
                <a:tc>
                  <a:txBody>
                    <a:bodyPr/>
                    <a:lstStyle/>
                    <a:p>
                      <a:r>
                        <a:rPr lang="en-AU" sz="2400" dirty="0"/>
                        <a:t>Control Flow</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rtl="0"/>
                      <a:r>
                        <a:rPr lang="en-AU" sz="2800" dirty="0"/>
                        <a:t>—</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AU" sz="2800" dirty="0">
                          <a:solidFill>
                            <a:srgbClr val="00B050"/>
                          </a:solidFill>
                          <a:sym typeface="Wingdings" panose="05000000000000000000" pitchFamily="2" charset="2"/>
                        </a:rPr>
                        <a:t></a:t>
                      </a:r>
                      <a:endParaRPr lang="en-AU" sz="2800" dirty="0">
                        <a:solidFill>
                          <a:srgbClr val="00B050"/>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AU" sz="2400" dirty="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3119322618"/>
                  </a:ext>
                </a:extLst>
              </a:tr>
              <a:tr h="443071">
                <a:tc>
                  <a:txBody>
                    <a:bodyPr/>
                    <a:lstStyle/>
                    <a:p>
                      <a:r>
                        <a:rPr lang="en-AU" sz="2400" dirty="0"/>
                        <a:t>Instruction Timing</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AU" sz="2800" dirty="0"/>
                        <a:t>—</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AU" sz="2800" dirty="0"/>
                        <a:t>—</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AU" sz="2400" dirty="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837634198"/>
                  </a:ext>
                </a:extLst>
              </a:tr>
            </a:tbl>
          </a:graphicData>
        </a:graphic>
      </p:graphicFrame>
    </p:spTree>
    <p:extLst>
      <p:ext uri="{BB962C8B-B14F-4D97-AF65-F5344CB8AC3E}">
        <p14:creationId xmlns:p14="http://schemas.microsoft.com/office/powerpoint/2010/main" val="385718305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72BD1-E542-4278-99B5-F14B5A4589C8}"/>
              </a:ext>
            </a:extLst>
          </p:cNvPr>
          <p:cNvSpPr>
            <a:spLocks noGrp="1"/>
          </p:cNvSpPr>
          <p:nvPr>
            <p:ph type="title"/>
          </p:nvPr>
        </p:nvSpPr>
        <p:spPr/>
        <p:txBody>
          <a:bodyPr>
            <a:normAutofit fontScale="90000"/>
          </a:bodyPr>
          <a:lstStyle/>
          <a:p>
            <a:r>
              <a:rPr lang="en-AU" dirty="0"/>
              <a:t>Leaking instruction timing</a:t>
            </a:r>
          </a:p>
        </p:txBody>
      </p:sp>
      <p:sp>
        <p:nvSpPr>
          <p:cNvPr id="4" name="Slide Number Placeholder 3">
            <a:extLst>
              <a:ext uri="{FF2B5EF4-FFF2-40B4-BE49-F238E27FC236}">
                <a16:creationId xmlns:a16="http://schemas.microsoft.com/office/drawing/2014/main" id="{749C5A19-5BFE-4F48-83AA-AB8140FB232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75</a:t>
            </a:fld>
            <a:endParaRPr lang="en"/>
          </a:p>
        </p:txBody>
      </p:sp>
      <p:sp>
        <p:nvSpPr>
          <p:cNvPr id="5" name="TextBox 4">
            <a:extLst>
              <a:ext uri="{FF2B5EF4-FFF2-40B4-BE49-F238E27FC236}">
                <a16:creationId xmlns:a16="http://schemas.microsoft.com/office/drawing/2014/main" id="{6025FADA-73B9-492E-A1F8-EF77DF95E4F0}"/>
              </a:ext>
            </a:extLst>
          </p:cNvPr>
          <p:cNvSpPr txBox="1"/>
          <p:nvPr/>
        </p:nvSpPr>
        <p:spPr>
          <a:xfrm>
            <a:off x="2340142" y="1479885"/>
            <a:ext cx="3765884" cy="2308324"/>
          </a:xfrm>
          <a:prstGeom prst="rect">
            <a:avLst/>
          </a:prstGeom>
          <a:noFill/>
        </p:spPr>
        <p:txBody>
          <a:bodyPr wrap="square" rtlCol="0">
            <a:spAutoFit/>
          </a:bodyPr>
          <a:lstStyle/>
          <a:p>
            <a:r>
              <a:rPr lang="en-AU" sz="1800" dirty="0">
                <a:solidFill>
                  <a:schemeClr val="bg1"/>
                </a:solidFill>
                <a:latin typeface="Lucida Console" panose="020B0609040504020204" pitchFamily="49" charset="0"/>
              </a:rPr>
              <a:t>if (</a:t>
            </a:r>
            <a:r>
              <a:rPr lang="en-AU" sz="1800" dirty="0" err="1">
                <a:solidFill>
                  <a:schemeClr val="bg1"/>
                </a:solidFill>
                <a:latin typeface="Lucida Console" panose="020B0609040504020204" pitchFamily="49" charset="0"/>
              </a:rPr>
              <a:t>isPublic</a:t>
            </a:r>
            <a:r>
              <a:rPr lang="en-AU" sz="1800" dirty="0">
                <a:solidFill>
                  <a:schemeClr val="bg1"/>
                </a:solidFill>
                <a:latin typeface="Lucida Console" panose="020B0609040504020204" pitchFamily="49" charset="0"/>
              </a:rPr>
              <a:t>) {</a:t>
            </a:r>
          </a:p>
          <a:p>
            <a:r>
              <a:rPr lang="en-AU" sz="1800" dirty="0">
                <a:latin typeface="Lucida Console" panose="020B0609040504020204" pitchFamily="49" charset="0"/>
              </a:rPr>
              <a:t>  value = sqrt(value)</a:t>
            </a:r>
          </a:p>
          <a:p>
            <a:r>
              <a:rPr lang="en-AU" sz="1800" dirty="0">
                <a:latin typeface="Lucida Console" panose="020B0609040504020204" pitchFamily="49" charset="0"/>
              </a:rPr>
              <a:t>  value = value*value</a:t>
            </a:r>
          </a:p>
          <a:p>
            <a:r>
              <a:rPr lang="en-AU" sz="1800" dirty="0">
                <a:latin typeface="Lucida Console" panose="020B0609040504020204" pitchFamily="49" charset="0"/>
              </a:rPr>
              <a:t>  value = sqrt(value)</a:t>
            </a:r>
          </a:p>
          <a:p>
            <a:r>
              <a:rPr lang="en-AU" sz="1800" dirty="0">
                <a:latin typeface="Lucida Console" panose="020B0609040504020204" pitchFamily="49" charset="0"/>
              </a:rPr>
              <a:t>  value = value*value</a:t>
            </a:r>
          </a:p>
          <a:p>
            <a:r>
              <a:rPr lang="en-AU" sz="1800" dirty="0">
                <a:latin typeface="Lucida Console" panose="020B0609040504020204" pitchFamily="49" charset="0"/>
              </a:rPr>
              <a:t>  …</a:t>
            </a:r>
          </a:p>
          <a:p>
            <a:endParaRPr lang="en-AU" sz="1800" dirty="0">
              <a:latin typeface="Lucida Console" panose="020B0609040504020204" pitchFamily="49" charset="0"/>
            </a:endParaRPr>
          </a:p>
          <a:p>
            <a:r>
              <a:rPr lang="en-AU" sz="1800" dirty="0">
                <a:solidFill>
                  <a:schemeClr val="bg1"/>
                </a:solidFill>
                <a:latin typeface="Lucida Console" panose="020B0609040504020204" pitchFamily="49" charset="0"/>
              </a:rPr>
              <a:t>} </a:t>
            </a:r>
          </a:p>
        </p:txBody>
      </p:sp>
      <p:pic>
        <p:nvPicPr>
          <p:cNvPr id="6" name="Google Shape;114;p19">
            <a:extLst>
              <a:ext uri="{FF2B5EF4-FFF2-40B4-BE49-F238E27FC236}">
                <a16:creationId xmlns:a16="http://schemas.microsoft.com/office/drawing/2014/main" id="{824DFC8B-6618-4251-9C52-F5CF71A76936}"/>
              </a:ext>
            </a:extLst>
          </p:cNvPr>
          <p:cNvPicPr preferRelativeResize="0"/>
          <p:nvPr/>
        </p:nvPicPr>
        <p:blipFill rotWithShape="1">
          <a:blip r:embed="rId2">
            <a:alphaModFix/>
          </a:blip>
          <a:srcRect l="27204" t="5370" r="32612" b="10191"/>
          <a:stretch/>
        </p:blipFill>
        <p:spPr>
          <a:xfrm>
            <a:off x="2097704" y="1017725"/>
            <a:ext cx="484875" cy="679137"/>
          </a:xfrm>
          <a:prstGeom prst="rect">
            <a:avLst/>
          </a:prstGeom>
          <a:noFill/>
          <a:ln>
            <a:noFill/>
          </a:ln>
        </p:spPr>
      </p:pic>
      <p:pic>
        <p:nvPicPr>
          <p:cNvPr id="7" name="Google Shape;114;p19">
            <a:extLst>
              <a:ext uri="{FF2B5EF4-FFF2-40B4-BE49-F238E27FC236}">
                <a16:creationId xmlns:a16="http://schemas.microsoft.com/office/drawing/2014/main" id="{384AA806-2EFB-40B8-8C4C-503B064AD058}"/>
              </a:ext>
            </a:extLst>
          </p:cNvPr>
          <p:cNvPicPr preferRelativeResize="0"/>
          <p:nvPr/>
        </p:nvPicPr>
        <p:blipFill rotWithShape="1">
          <a:blip r:embed="rId2">
            <a:alphaModFix/>
          </a:blip>
          <a:srcRect l="27204" t="5370" r="32612" b="10191"/>
          <a:stretch/>
        </p:blipFill>
        <p:spPr>
          <a:xfrm>
            <a:off x="2097704" y="3788209"/>
            <a:ext cx="484875" cy="679137"/>
          </a:xfrm>
          <a:prstGeom prst="rect">
            <a:avLst/>
          </a:prstGeom>
          <a:noFill/>
          <a:ln>
            <a:noFill/>
          </a:ln>
        </p:spPr>
      </p:pic>
      <p:sp>
        <p:nvSpPr>
          <p:cNvPr id="8" name="Rectangle 7">
            <a:extLst>
              <a:ext uri="{FF2B5EF4-FFF2-40B4-BE49-F238E27FC236}">
                <a16:creationId xmlns:a16="http://schemas.microsoft.com/office/drawing/2014/main" id="{854C6FD7-E40E-45F4-9235-78B8766C6D9F}"/>
              </a:ext>
            </a:extLst>
          </p:cNvPr>
          <p:cNvSpPr/>
          <p:nvPr/>
        </p:nvSpPr>
        <p:spPr>
          <a:xfrm>
            <a:off x="6216536" y="268159"/>
            <a:ext cx="2678147" cy="92643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dirty="0">
                <a:solidFill>
                  <a:schemeClr val="tx1"/>
                </a:solidFill>
              </a:rPr>
              <a:t>On i7-10710U:</a:t>
            </a:r>
          </a:p>
          <a:p>
            <a:r>
              <a:rPr lang="en-AU" dirty="0" err="1">
                <a:solidFill>
                  <a:schemeClr val="tx1"/>
                </a:solidFill>
              </a:rPr>
              <a:t>Sqrtsd</a:t>
            </a:r>
            <a:r>
              <a:rPr lang="en-AU" dirty="0">
                <a:solidFill>
                  <a:schemeClr val="tx1"/>
                </a:solidFill>
              </a:rPr>
              <a:t> + </a:t>
            </a:r>
            <a:r>
              <a:rPr lang="en-AU" dirty="0" err="1">
                <a:solidFill>
                  <a:schemeClr val="tx1"/>
                </a:solidFill>
              </a:rPr>
              <a:t>mulsd</a:t>
            </a:r>
            <a:r>
              <a:rPr lang="en-AU" dirty="0">
                <a:solidFill>
                  <a:schemeClr val="tx1"/>
                </a:solidFill>
              </a:rPr>
              <a:t> take:</a:t>
            </a:r>
          </a:p>
          <a:p>
            <a:pPr marL="285750" indent="-285750">
              <a:buFont typeface="Arial" panose="020B0604020202020204" pitchFamily="34" charset="0"/>
              <a:buChar char="•"/>
            </a:pPr>
            <a:r>
              <a:rPr lang="en-AU" dirty="0">
                <a:solidFill>
                  <a:schemeClr val="tx1"/>
                </a:solidFill>
              </a:rPr>
              <a:t>65536:       5 cycles</a:t>
            </a:r>
          </a:p>
          <a:p>
            <a:pPr marL="285750" indent="-285750">
              <a:buFont typeface="Arial" panose="020B0604020202020204" pitchFamily="34" charset="0"/>
              <a:buChar char="•"/>
            </a:pPr>
            <a:r>
              <a:rPr lang="en-AU" dirty="0">
                <a:solidFill>
                  <a:schemeClr val="tx1"/>
                </a:solidFill>
              </a:rPr>
              <a:t>2.34e-308: 7 cycles</a:t>
            </a:r>
          </a:p>
        </p:txBody>
      </p:sp>
    </p:spTree>
    <p:extLst>
      <p:ext uri="{BB962C8B-B14F-4D97-AF65-F5344CB8AC3E}">
        <p14:creationId xmlns:p14="http://schemas.microsoft.com/office/powerpoint/2010/main" val="2364669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72BD1-E542-4278-99B5-F14B5A4589C8}"/>
              </a:ext>
            </a:extLst>
          </p:cNvPr>
          <p:cNvSpPr>
            <a:spLocks noGrp="1"/>
          </p:cNvSpPr>
          <p:nvPr>
            <p:ph type="title"/>
          </p:nvPr>
        </p:nvSpPr>
        <p:spPr/>
        <p:txBody>
          <a:bodyPr>
            <a:normAutofit fontScale="90000"/>
          </a:bodyPr>
          <a:lstStyle/>
          <a:p>
            <a:r>
              <a:rPr lang="en-AU" dirty="0"/>
              <a:t>Leaking speculative instruction timing</a:t>
            </a:r>
          </a:p>
        </p:txBody>
      </p:sp>
      <p:sp>
        <p:nvSpPr>
          <p:cNvPr id="4" name="Slide Number Placeholder 3">
            <a:extLst>
              <a:ext uri="{FF2B5EF4-FFF2-40B4-BE49-F238E27FC236}">
                <a16:creationId xmlns:a16="http://schemas.microsoft.com/office/drawing/2014/main" id="{749C5A19-5BFE-4F48-83AA-AB8140FB232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76</a:t>
            </a:fld>
            <a:endParaRPr lang="en"/>
          </a:p>
        </p:txBody>
      </p:sp>
      <p:sp>
        <p:nvSpPr>
          <p:cNvPr id="5" name="TextBox 4">
            <a:extLst>
              <a:ext uri="{FF2B5EF4-FFF2-40B4-BE49-F238E27FC236}">
                <a16:creationId xmlns:a16="http://schemas.microsoft.com/office/drawing/2014/main" id="{6025FADA-73B9-492E-A1F8-EF77DF95E4F0}"/>
              </a:ext>
            </a:extLst>
          </p:cNvPr>
          <p:cNvSpPr txBox="1"/>
          <p:nvPr/>
        </p:nvSpPr>
        <p:spPr>
          <a:xfrm>
            <a:off x="2322095" y="1523196"/>
            <a:ext cx="3765884" cy="2308324"/>
          </a:xfrm>
          <a:prstGeom prst="rect">
            <a:avLst/>
          </a:prstGeom>
          <a:noFill/>
        </p:spPr>
        <p:txBody>
          <a:bodyPr wrap="square" rtlCol="0">
            <a:spAutoFit/>
          </a:bodyPr>
          <a:lstStyle/>
          <a:p>
            <a:r>
              <a:rPr lang="en-AU" sz="1800" dirty="0">
                <a:solidFill>
                  <a:srgbClr val="00B050"/>
                </a:solidFill>
                <a:latin typeface="Lucida Console" panose="020B0609040504020204" pitchFamily="49" charset="0"/>
              </a:rPr>
              <a:t>if (</a:t>
            </a:r>
            <a:r>
              <a:rPr lang="en-AU" sz="1800" dirty="0" err="1">
                <a:solidFill>
                  <a:srgbClr val="00B050"/>
                </a:solidFill>
                <a:latin typeface="Lucida Console" panose="020B0609040504020204" pitchFamily="49" charset="0"/>
              </a:rPr>
              <a:t>isPublic</a:t>
            </a:r>
            <a:r>
              <a:rPr lang="en-AU" sz="1800" dirty="0">
                <a:solidFill>
                  <a:srgbClr val="00B050"/>
                </a:solidFill>
                <a:latin typeface="Lucida Console" panose="020B0609040504020204" pitchFamily="49" charset="0"/>
              </a:rPr>
              <a:t>) {</a:t>
            </a:r>
          </a:p>
          <a:p>
            <a:r>
              <a:rPr lang="en-AU" sz="1800" dirty="0">
                <a:latin typeface="Lucida Console" panose="020B0609040504020204" pitchFamily="49" charset="0"/>
              </a:rPr>
              <a:t>  value = sqrt(value)</a:t>
            </a:r>
          </a:p>
          <a:p>
            <a:r>
              <a:rPr lang="en-AU" sz="1800" dirty="0">
                <a:latin typeface="Lucida Console" panose="020B0609040504020204" pitchFamily="49" charset="0"/>
              </a:rPr>
              <a:t>  value = value*value</a:t>
            </a:r>
          </a:p>
          <a:p>
            <a:r>
              <a:rPr lang="en-AU" sz="1800" dirty="0">
                <a:latin typeface="Lucida Console" panose="020B0609040504020204" pitchFamily="49" charset="0"/>
              </a:rPr>
              <a:t>  value = sqrt(value)</a:t>
            </a:r>
          </a:p>
          <a:p>
            <a:r>
              <a:rPr lang="en-AU" sz="1800" dirty="0">
                <a:latin typeface="Lucida Console" panose="020B0609040504020204" pitchFamily="49" charset="0"/>
              </a:rPr>
              <a:t>  value = value*value</a:t>
            </a:r>
          </a:p>
          <a:p>
            <a:r>
              <a:rPr lang="en-AU" sz="1800" dirty="0">
                <a:latin typeface="Lucida Console" panose="020B0609040504020204" pitchFamily="49" charset="0"/>
              </a:rPr>
              <a:t>  …</a:t>
            </a:r>
          </a:p>
          <a:p>
            <a:endParaRPr lang="en-AU" sz="1800" dirty="0">
              <a:latin typeface="Lucida Console" panose="020B0609040504020204" pitchFamily="49" charset="0"/>
            </a:endParaRPr>
          </a:p>
          <a:p>
            <a:r>
              <a:rPr lang="en-AU" sz="1800" dirty="0">
                <a:solidFill>
                  <a:srgbClr val="00B050"/>
                </a:solidFill>
                <a:latin typeface="Lucida Console" panose="020B0609040504020204" pitchFamily="49" charset="0"/>
              </a:rPr>
              <a:t>} </a:t>
            </a:r>
          </a:p>
        </p:txBody>
      </p:sp>
      <p:pic>
        <p:nvPicPr>
          <p:cNvPr id="6" name="Google Shape;114;p19">
            <a:extLst>
              <a:ext uri="{FF2B5EF4-FFF2-40B4-BE49-F238E27FC236}">
                <a16:creationId xmlns:a16="http://schemas.microsoft.com/office/drawing/2014/main" id="{824DFC8B-6618-4251-9C52-F5CF71A76936}"/>
              </a:ext>
            </a:extLst>
          </p:cNvPr>
          <p:cNvPicPr preferRelativeResize="0"/>
          <p:nvPr/>
        </p:nvPicPr>
        <p:blipFill rotWithShape="1">
          <a:blip r:embed="rId3">
            <a:alphaModFix/>
          </a:blip>
          <a:srcRect l="27204" t="5370" r="32612" b="10191"/>
          <a:stretch/>
        </p:blipFill>
        <p:spPr>
          <a:xfrm>
            <a:off x="1953325" y="873346"/>
            <a:ext cx="484875" cy="679137"/>
          </a:xfrm>
          <a:prstGeom prst="rect">
            <a:avLst/>
          </a:prstGeom>
          <a:noFill/>
          <a:ln>
            <a:noFill/>
          </a:ln>
        </p:spPr>
      </p:pic>
      <p:pic>
        <p:nvPicPr>
          <p:cNvPr id="7" name="Google Shape;114;p19">
            <a:extLst>
              <a:ext uri="{FF2B5EF4-FFF2-40B4-BE49-F238E27FC236}">
                <a16:creationId xmlns:a16="http://schemas.microsoft.com/office/drawing/2014/main" id="{384AA806-2EFB-40B8-8C4C-503B064AD058}"/>
              </a:ext>
            </a:extLst>
          </p:cNvPr>
          <p:cNvPicPr preferRelativeResize="0"/>
          <p:nvPr/>
        </p:nvPicPr>
        <p:blipFill rotWithShape="1">
          <a:blip r:embed="rId3">
            <a:alphaModFix/>
          </a:blip>
          <a:srcRect l="27204" t="5370" r="32612" b="10191"/>
          <a:stretch/>
        </p:blipFill>
        <p:spPr>
          <a:xfrm>
            <a:off x="1953325" y="3643830"/>
            <a:ext cx="484875" cy="679137"/>
          </a:xfrm>
          <a:prstGeom prst="rect">
            <a:avLst/>
          </a:prstGeom>
          <a:noFill/>
          <a:ln>
            <a:noFill/>
          </a:ln>
        </p:spPr>
      </p:pic>
      <p:sp>
        <p:nvSpPr>
          <p:cNvPr id="8" name="Rectangle 7">
            <a:extLst>
              <a:ext uri="{FF2B5EF4-FFF2-40B4-BE49-F238E27FC236}">
                <a16:creationId xmlns:a16="http://schemas.microsoft.com/office/drawing/2014/main" id="{854C6FD7-E40E-45F4-9235-78B8766C6D9F}"/>
              </a:ext>
            </a:extLst>
          </p:cNvPr>
          <p:cNvSpPr/>
          <p:nvPr/>
        </p:nvSpPr>
        <p:spPr>
          <a:xfrm>
            <a:off x="6216536" y="268159"/>
            <a:ext cx="2678147" cy="92643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dirty="0">
                <a:solidFill>
                  <a:schemeClr val="tx1"/>
                </a:solidFill>
              </a:rPr>
              <a:t>On i7-10710U:</a:t>
            </a:r>
          </a:p>
          <a:p>
            <a:r>
              <a:rPr lang="en-AU" dirty="0" err="1">
                <a:solidFill>
                  <a:schemeClr val="tx1"/>
                </a:solidFill>
              </a:rPr>
              <a:t>Sqrtsd</a:t>
            </a:r>
            <a:r>
              <a:rPr lang="en-AU" dirty="0">
                <a:solidFill>
                  <a:schemeClr val="tx1"/>
                </a:solidFill>
              </a:rPr>
              <a:t> + </a:t>
            </a:r>
            <a:r>
              <a:rPr lang="en-AU" dirty="0" err="1">
                <a:solidFill>
                  <a:schemeClr val="tx1"/>
                </a:solidFill>
              </a:rPr>
              <a:t>mulsd</a:t>
            </a:r>
            <a:r>
              <a:rPr lang="en-AU" dirty="0">
                <a:solidFill>
                  <a:schemeClr val="tx1"/>
                </a:solidFill>
              </a:rPr>
              <a:t> take:</a:t>
            </a:r>
          </a:p>
          <a:p>
            <a:pPr marL="285750" indent="-285750">
              <a:buFont typeface="Arial" panose="020B0604020202020204" pitchFamily="34" charset="0"/>
              <a:buChar char="•"/>
            </a:pPr>
            <a:r>
              <a:rPr lang="en-AU" dirty="0">
                <a:solidFill>
                  <a:schemeClr val="tx1"/>
                </a:solidFill>
              </a:rPr>
              <a:t>65536:       5 cycles</a:t>
            </a:r>
          </a:p>
          <a:p>
            <a:pPr marL="285750" indent="-285750">
              <a:buFont typeface="Arial" panose="020B0604020202020204" pitchFamily="34" charset="0"/>
              <a:buChar char="•"/>
            </a:pPr>
            <a:r>
              <a:rPr lang="en-AU" dirty="0">
                <a:solidFill>
                  <a:schemeClr val="tx1"/>
                </a:solidFill>
              </a:rPr>
              <a:t>2.34e-308: 7 cycles</a:t>
            </a:r>
          </a:p>
        </p:txBody>
      </p:sp>
      <p:grpSp>
        <p:nvGrpSpPr>
          <p:cNvPr id="9" name="Group 8">
            <a:extLst>
              <a:ext uri="{FF2B5EF4-FFF2-40B4-BE49-F238E27FC236}">
                <a16:creationId xmlns:a16="http://schemas.microsoft.com/office/drawing/2014/main" id="{784AC5C9-07D8-414A-941F-01D0DF04284E}"/>
              </a:ext>
            </a:extLst>
          </p:cNvPr>
          <p:cNvGrpSpPr/>
          <p:nvPr/>
        </p:nvGrpSpPr>
        <p:grpSpPr>
          <a:xfrm>
            <a:off x="1953326" y="945128"/>
            <a:ext cx="543228" cy="607356"/>
            <a:chOff x="6673516" y="2989847"/>
            <a:chExt cx="1951342" cy="908385"/>
          </a:xfrm>
        </p:grpSpPr>
        <p:cxnSp>
          <p:nvCxnSpPr>
            <p:cNvPr id="10" name="Straight Connector 9">
              <a:extLst>
                <a:ext uri="{FF2B5EF4-FFF2-40B4-BE49-F238E27FC236}">
                  <a16:creationId xmlns:a16="http://schemas.microsoft.com/office/drawing/2014/main" id="{E4ACE34A-D3EE-4670-A4F6-E9FDF6D193A9}"/>
                </a:ext>
              </a:extLst>
            </p:cNvPr>
            <p:cNvCxnSpPr>
              <a:cxnSpLocks/>
            </p:cNvCxnSpPr>
            <p:nvPr/>
          </p:nvCxnSpPr>
          <p:spPr>
            <a:xfrm>
              <a:off x="6673516" y="2989847"/>
              <a:ext cx="1951342" cy="908385"/>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AEE22E9-61FC-45BA-99AA-1E5BB71A0BB0}"/>
                </a:ext>
              </a:extLst>
            </p:cNvPr>
            <p:cNvCxnSpPr>
              <a:cxnSpLocks/>
            </p:cNvCxnSpPr>
            <p:nvPr/>
          </p:nvCxnSpPr>
          <p:spPr>
            <a:xfrm flipV="1">
              <a:off x="6673516" y="2989847"/>
              <a:ext cx="1951342" cy="908385"/>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F9AA8DEA-27C0-4F57-9B52-9755427A4F91}"/>
              </a:ext>
            </a:extLst>
          </p:cNvPr>
          <p:cNvGrpSpPr/>
          <p:nvPr/>
        </p:nvGrpSpPr>
        <p:grpSpPr>
          <a:xfrm>
            <a:off x="1924148" y="3748628"/>
            <a:ext cx="543228" cy="607356"/>
            <a:chOff x="6673516" y="2989847"/>
            <a:chExt cx="1951342" cy="908385"/>
          </a:xfrm>
        </p:grpSpPr>
        <p:cxnSp>
          <p:nvCxnSpPr>
            <p:cNvPr id="15" name="Straight Connector 14">
              <a:extLst>
                <a:ext uri="{FF2B5EF4-FFF2-40B4-BE49-F238E27FC236}">
                  <a16:creationId xmlns:a16="http://schemas.microsoft.com/office/drawing/2014/main" id="{AEE9C281-A992-491C-B152-5FF39FB33EA1}"/>
                </a:ext>
              </a:extLst>
            </p:cNvPr>
            <p:cNvCxnSpPr>
              <a:cxnSpLocks/>
            </p:cNvCxnSpPr>
            <p:nvPr/>
          </p:nvCxnSpPr>
          <p:spPr>
            <a:xfrm>
              <a:off x="6673516" y="2989847"/>
              <a:ext cx="1951342" cy="908385"/>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AA2E547-8EE0-4776-8202-CC5C3E1A8978}"/>
                </a:ext>
              </a:extLst>
            </p:cNvPr>
            <p:cNvCxnSpPr>
              <a:cxnSpLocks/>
            </p:cNvCxnSpPr>
            <p:nvPr/>
          </p:nvCxnSpPr>
          <p:spPr>
            <a:xfrm flipV="1">
              <a:off x="6673516" y="2989847"/>
              <a:ext cx="1951342" cy="908385"/>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7" name="Rectangle 16">
            <a:extLst>
              <a:ext uri="{FF2B5EF4-FFF2-40B4-BE49-F238E27FC236}">
                <a16:creationId xmlns:a16="http://schemas.microsoft.com/office/drawing/2014/main" id="{BBA10114-9F92-4EBE-B747-09A7386C7EC2}"/>
              </a:ext>
            </a:extLst>
          </p:cNvPr>
          <p:cNvSpPr/>
          <p:nvPr/>
        </p:nvSpPr>
        <p:spPr>
          <a:xfrm>
            <a:off x="6216536" y="1456745"/>
            <a:ext cx="2678147" cy="60735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dirty="0" err="1">
                <a:solidFill>
                  <a:schemeClr val="tx1"/>
                </a:solidFill>
              </a:rPr>
              <a:t>Misspeculation</a:t>
            </a:r>
            <a:r>
              <a:rPr lang="en-AU" dirty="0">
                <a:solidFill>
                  <a:schemeClr val="tx1"/>
                </a:solidFill>
              </a:rPr>
              <a:t> time is independent of </a:t>
            </a:r>
            <a:r>
              <a:rPr lang="en-AU" dirty="0" err="1">
                <a:solidFill>
                  <a:schemeClr val="tx1"/>
                </a:solidFill>
              </a:rPr>
              <a:t>misspeculated</a:t>
            </a:r>
            <a:r>
              <a:rPr lang="en-AU" dirty="0">
                <a:solidFill>
                  <a:schemeClr val="tx1"/>
                </a:solidFill>
              </a:rPr>
              <a:t> code.</a:t>
            </a:r>
          </a:p>
        </p:txBody>
      </p:sp>
    </p:spTree>
    <p:extLst>
      <p:ext uri="{BB962C8B-B14F-4D97-AF65-F5344CB8AC3E}">
        <p14:creationId xmlns:p14="http://schemas.microsoft.com/office/powerpoint/2010/main" val="2781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72BD1-E542-4278-99B5-F14B5A4589C8}"/>
              </a:ext>
            </a:extLst>
          </p:cNvPr>
          <p:cNvSpPr>
            <a:spLocks noGrp="1"/>
          </p:cNvSpPr>
          <p:nvPr>
            <p:ph type="title"/>
          </p:nvPr>
        </p:nvSpPr>
        <p:spPr/>
        <p:txBody>
          <a:bodyPr>
            <a:normAutofit fontScale="90000"/>
          </a:bodyPr>
          <a:lstStyle/>
          <a:p>
            <a:r>
              <a:rPr lang="en-AU" dirty="0"/>
              <a:t>Leaking speculative instruction timing</a:t>
            </a:r>
          </a:p>
        </p:txBody>
      </p:sp>
      <p:sp>
        <p:nvSpPr>
          <p:cNvPr id="4" name="Slide Number Placeholder 3">
            <a:extLst>
              <a:ext uri="{FF2B5EF4-FFF2-40B4-BE49-F238E27FC236}">
                <a16:creationId xmlns:a16="http://schemas.microsoft.com/office/drawing/2014/main" id="{749C5A19-5BFE-4F48-83AA-AB8140FB232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77</a:t>
            </a:fld>
            <a:endParaRPr lang="en"/>
          </a:p>
        </p:txBody>
      </p:sp>
      <p:sp>
        <p:nvSpPr>
          <p:cNvPr id="5" name="TextBox 4">
            <a:extLst>
              <a:ext uri="{FF2B5EF4-FFF2-40B4-BE49-F238E27FC236}">
                <a16:creationId xmlns:a16="http://schemas.microsoft.com/office/drawing/2014/main" id="{6025FADA-73B9-492E-A1F8-EF77DF95E4F0}"/>
              </a:ext>
            </a:extLst>
          </p:cNvPr>
          <p:cNvSpPr txBox="1"/>
          <p:nvPr/>
        </p:nvSpPr>
        <p:spPr>
          <a:xfrm>
            <a:off x="2322095" y="1523196"/>
            <a:ext cx="3765884" cy="2308324"/>
          </a:xfrm>
          <a:prstGeom prst="rect">
            <a:avLst/>
          </a:prstGeom>
          <a:noFill/>
        </p:spPr>
        <p:txBody>
          <a:bodyPr wrap="square" rtlCol="0">
            <a:spAutoFit/>
          </a:bodyPr>
          <a:lstStyle/>
          <a:p>
            <a:r>
              <a:rPr lang="en-AU" sz="1800" dirty="0">
                <a:solidFill>
                  <a:srgbClr val="00B050"/>
                </a:solidFill>
                <a:latin typeface="Lucida Console" panose="020B0609040504020204" pitchFamily="49" charset="0"/>
              </a:rPr>
              <a:t>if (</a:t>
            </a:r>
            <a:r>
              <a:rPr lang="en-AU" sz="1800" dirty="0" err="1">
                <a:solidFill>
                  <a:srgbClr val="00B050"/>
                </a:solidFill>
                <a:latin typeface="Lucida Console" panose="020B0609040504020204" pitchFamily="49" charset="0"/>
              </a:rPr>
              <a:t>isPublic</a:t>
            </a:r>
            <a:r>
              <a:rPr lang="en-AU" sz="1800" dirty="0">
                <a:solidFill>
                  <a:srgbClr val="00B050"/>
                </a:solidFill>
                <a:latin typeface="Lucida Console" panose="020B0609040504020204" pitchFamily="49" charset="0"/>
              </a:rPr>
              <a:t>) {</a:t>
            </a:r>
          </a:p>
          <a:p>
            <a:r>
              <a:rPr lang="en-AU" sz="1800" dirty="0">
                <a:latin typeface="Lucida Console" panose="020B0609040504020204" pitchFamily="49" charset="0"/>
              </a:rPr>
              <a:t>  value = sqrt(value)</a:t>
            </a:r>
          </a:p>
          <a:p>
            <a:r>
              <a:rPr lang="en-AU" sz="1800" dirty="0">
                <a:latin typeface="Lucida Console" panose="020B0609040504020204" pitchFamily="49" charset="0"/>
              </a:rPr>
              <a:t>  value = value*value</a:t>
            </a:r>
          </a:p>
          <a:p>
            <a:r>
              <a:rPr lang="en-AU" sz="1800" dirty="0">
                <a:latin typeface="Lucida Console" panose="020B0609040504020204" pitchFamily="49" charset="0"/>
              </a:rPr>
              <a:t>  value = sqrt(value)</a:t>
            </a:r>
          </a:p>
          <a:p>
            <a:r>
              <a:rPr lang="en-AU" sz="1800" dirty="0">
                <a:latin typeface="Lucida Console" panose="020B0609040504020204" pitchFamily="49" charset="0"/>
              </a:rPr>
              <a:t>  value = value*value</a:t>
            </a:r>
          </a:p>
          <a:p>
            <a:r>
              <a:rPr lang="en-AU" sz="1800" dirty="0">
                <a:latin typeface="Lucida Console" panose="020B0609040504020204" pitchFamily="49" charset="0"/>
              </a:rPr>
              <a:t>  …</a:t>
            </a:r>
          </a:p>
          <a:p>
            <a:r>
              <a:rPr lang="en-AU" sz="1800" dirty="0">
                <a:latin typeface="Lucida Console" panose="020B0609040504020204" pitchFamily="49" charset="0"/>
              </a:rPr>
              <a:t>  </a:t>
            </a:r>
            <a:r>
              <a:rPr lang="en-AU" sz="1800" dirty="0">
                <a:solidFill>
                  <a:schemeClr val="accent1">
                    <a:lumMod val="75000"/>
                  </a:schemeClr>
                </a:solidFill>
                <a:latin typeface="Lucida Console" panose="020B0609040504020204" pitchFamily="49" charset="0"/>
              </a:rPr>
              <a:t>load(</a:t>
            </a:r>
            <a:r>
              <a:rPr lang="en-AU" sz="1800" dirty="0" err="1">
                <a:solidFill>
                  <a:schemeClr val="accent1">
                    <a:lumMod val="75000"/>
                  </a:schemeClr>
                </a:solidFill>
                <a:latin typeface="Lucida Console" panose="020B0609040504020204" pitchFamily="49" charset="0"/>
              </a:rPr>
              <a:t>fixedAddress</a:t>
            </a:r>
            <a:r>
              <a:rPr lang="en-AU" sz="1800" dirty="0">
                <a:solidFill>
                  <a:schemeClr val="accent1">
                    <a:lumMod val="75000"/>
                  </a:schemeClr>
                </a:solidFill>
                <a:latin typeface="Lucida Console" panose="020B0609040504020204" pitchFamily="49" charset="0"/>
              </a:rPr>
              <a:t>)</a:t>
            </a:r>
          </a:p>
          <a:p>
            <a:r>
              <a:rPr lang="en-AU" sz="1800" dirty="0">
                <a:solidFill>
                  <a:srgbClr val="00B050"/>
                </a:solidFill>
                <a:latin typeface="Lucida Console" panose="020B0609040504020204" pitchFamily="49" charset="0"/>
              </a:rPr>
              <a:t>} </a:t>
            </a:r>
          </a:p>
        </p:txBody>
      </p:sp>
      <p:sp>
        <p:nvSpPr>
          <p:cNvPr id="8" name="Rectangle 7">
            <a:extLst>
              <a:ext uri="{FF2B5EF4-FFF2-40B4-BE49-F238E27FC236}">
                <a16:creationId xmlns:a16="http://schemas.microsoft.com/office/drawing/2014/main" id="{854C6FD7-E40E-45F4-9235-78B8766C6D9F}"/>
              </a:ext>
            </a:extLst>
          </p:cNvPr>
          <p:cNvSpPr/>
          <p:nvPr/>
        </p:nvSpPr>
        <p:spPr>
          <a:xfrm>
            <a:off x="6216536" y="268159"/>
            <a:ext cx="2678147" cy="92643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dirty="0">
                <a:solidFill>
                  <a:schemeClr val="tx1"/>
                </a:solidFill>
              </a:rPr>
              <a:t>On i7-10710U:</a:t>
            </a:r>
          </a:p>
          <a:p>
            <a:r>
              <a:rPr lang="en-AU" dirty="0" err="1">
                <a:solidFill>
                  <a:schemeClr val="tx1"/>
                </a:solidFill>
              </a:rPr>
              <a:t>Sqrtsd</a:t>
            </a:r>
            <a:r>
              <a:rPr lang="en-AU" dirty="0">
                <a:solidFill>
                  <a:schemeClr val="tx1"/>
                </a:solidFill>
              </a:rPr>
              <a:t> + </a:t>
            </a:r>
            <a:r>
              <a:rPr lang="en-AU" dirty="0" err="1">
                <a:solidFill>
                  <a:schemeClr val="tx1"/>
                </a:solidFill>
              </a:rPr>
              <a:t>mulsd</a:t>
            </a:r>
            <a:r>
              <a:rPr lang="en-AU" dirty="0">
                <a:solidFill>
                  <a:schemeClr val="tx1"/>
                </a:solidFill>
              </a:rPr>
              <a:t> take:</a:t>
            </a:r>
          </a:p>
          <a:p>
            <a:pPr marL="285750" indent="-285750">
              <a:buFont typeface="Arial" panose="020B0604020202020204" pitchFamily="34" charset="0"/>
              <a:buChar char="•"/>
            </a:pPr>
            <a:r>
              <a:rPr lang="en-AU" dirty="0">
                <a:solidFill>
                  <a:schemeClr val="tx1"/>
                </a:solidFill>
              </a:rPr>
              <a:t>65536:       5 cycles</a:t>
            </a:r>
          </a:p>
          <a:p>
            <a:pPr marL="285750" indent="-285750">
              <a:buFont typeface="Arial" panose="020B0604020202020204" pitchFamily="34" charset="0"/>
              <a:buChar char="•"/>
            </a:pPr>
            <a:r>
              <a:rPr lang="en-AU" dirty="0">
                <a:solidFill>
                  <a:schemeClr val="tx1"/>
                </a:solidFill>
              </a:rPr>
              <a:t>2.34e-308: 7 cycles</a:t>
            </a:r>
          </a:p>
        </p:txBody>
      </p:sp>
      <p:sp>
        <p:nvSpPr>
          <p:cNvPr id="17" name="Rectangle 16">
            <a:extLst>
              <a:ext uri="{FF2B5EF4-FFF2-40B4-BE49-F238E27FC236}">
                <a16:creationId xmlns:a16="http://schemas.microsoft.com/office/drawing/2014/main" id="{BBA10114-9F92-4EBE-B747-09A7386C7EC2}"/>
              </a:ext>
            </a:extLst>
          </p:cNvPr>
          <p:cNvSpPr/>
          <p:nvPr/>
        </p:nvSpPr>
        <p:spPr>
          <a:xfrm>
            <a:off x="6216536" y="1456745"/>
            <a:ext cx="2678147" cy="60735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dirty="0" err="1">
                <a:solidFill>
                  <a:schemeClr val="tx1"/>
                </a:solidFill>
              </a:rPr>
              <a:t>Misspeculation</a:t>
            </a:r>
            <a:r>
              <a:rPr lang="en-AU" dirty="0">
                <a:solidFill>
                  <a:schemeClr val="tx1"/>
                </a:solidFill>
              </a:rPr>
              <a:t> time is independent of </a:t>
            </a:r>
            <a:r>
              <a:rPr lang="en-AU" dirty="0" err="1">
                <a:solidFill>
                  <a:schemeClr val="tx1"/>
                </a:solidFill>
              </a:rPr>
              <a:t>misspeculated</a:t>
            </a:r>
            <a:r>
              <a:rPr lang="en-AU" dirty="0">
                <a:solidFill>
                  <a:schemeClr val="tx1"/>
                </a:solidFill>
              </a:rPr>
              <a:t> code.</a:t>
            </a:r>
          </a:p>
        </p:txBody>
      </p:sp>
      <p:sp>
        <p:nvSpPr>
          <p:cNvPr id="18" name="Speech Bubble: Rectangle with Corners Rounded 17">
            <a:extLst>
              <a:ext uri="{FF2B5EF4-FFF2-40B4-BE49-F238E27FC236}">
                <a16:creationId xmlns:a16="http://schemas.microsoft.com/office/drawing/2014/main" id="{EFB8FCE7-E592-47D1-AC47-E6119D61D33B}"/>
              </a:ext>
            </a:extLst>
          </p:cNvPr>
          <p:cNvSpPr/>
          <p:nvPr/>
        </p:nvSpPr>
        <p:spPr>
          <a:xfrm>
            <a:off x="862262" y="4218268"/>
            <a:ext cx="2243890" cy="480207"/>
          </a:xfrm>
          <a:prstGeom prst="wedgeRoundRectCallout">
            <a:avLst>
              <a:gd name="adj1" fmla="val 73675"/>
              <a:gd name="adj2" fmla="val -194314"/>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800" dirty="0">
                <a:solidFill>
                  <a:schemeClr val="tx1"/>
                </a:solidFill>
              </a:rPr>
              <a:t>No dependency?</a:t>
            </a:r>
          </a:p>
        </p:txBody>
      </p:sp>
      <p:sp>
        <p:nvSpPr>
          <p:cNvPr id="19" name="Rectangle 18">
            <a:extLst>
              <a:ext uri="{FF2B5EF4-FFF2-40B4-BE49-F238E27FC236}">
                <a16:creationId xmlns:a16="http://schemas.microsoft.com/office/drawing/2014/main" id="{7BD6D358-D523-4E94-B4C7-716DFE521FBD}"/>
              </a:ext>
            </a:extLst>
          </p:cNvPr>
          <p:cNvSpPr/>
          <p:nvPr/>
        </p:nvSpPr>
        <p:spPr>
          <a:xfrm>
            <a:off x="6216536" y="3313161"/>
            <a:ext cx="2678147" cy="60735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dirty="0">
                <a:solidFill>
                  <a:schemeClr val="tx1"/>
                </a:solidFill>
              </a:rPr>
              <a:t>Load “waits” for a reservation station.  Release time depends on prior instructions.</a:t>
            </a:r>
          </a:p>
        </p:txBody>
      </p:sp>
      <p:sp>
        <p:nvSpPr>
          <p:cNvPr id="20" name="Rectangle 19">
            <a:extLst>
              <a:ext uri="{FF2B5EF4-FFF2-40B4-BE49-F238E27FC236}">
                <a16:creationId xmlns:a16="http://schemas.microsoft.com/office/drawing/2014/main" id="{B1B427CC-6F79-4EF7-8E10-D42A32E1C40B}"/>
              </a:ext>
            </a:extLst>
          </p:cNvPr>
          <p:cNvSpPr/>
          <p:nvPr/>
        </p:nvSpPr>
        <p:spPr>
          <a:xfrm>
            <a:off x="6216536" y="2334454"/>
            <a:ext cx="2678147" cy="60735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dirty="0">
                <a:solidFill>
                  <a:schemeClr val="tx1"/>
                </a:solidFill>
              </a:rPr>
              <a:t>Race between branch resolution and load time.</a:t>
            </a:r>
          </a:p>
        </p:txBody>
      </p:sp>
      <p:sp>
        <p:nvSpPr>
          <p:cNvPr id="21" name="Rectangle 20">
            <a:extLst>
              <a:ext uri="{FF2B5EF4-FFF2-40B4-BE49-F238E27FC236}">
                <a16:creationId xmlns:a16="http://schemas.microsoft.com/office/drawing/2014/main" id="{75141CE4-6B8B-4477-87C5-2097699F9AFC}"/>
              </a:ext>
            </a:extLst>
          </p:cNvPr>
          <p:cNvSpPr/>
          <p:nvPr/>
        </p:nvSpPr>
        <p:spPr>
          <a:xfrm>
            <a:off x="6216536" y="4154692"/>
            <a:ext cx="2678147" cy="94669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dirty="0">
                <a:solidFill>
                  <a:schemeClr val="tx1"/>
                </a:solidFill>
              </a:rPr>
              <a:t>With 45 pairs, load execution probability is:</a:t>
            </a:r>
          </a:p>
          <a:p>
            <a:pPr marL="285750" indent="-285750">
              <a:buFont typeface="Arial" panose="020B0604020202020204" pitchFamily="34" charset="0"/>
              <a:buChar char="•"/>
            </a:pPr>
            <a:r>
              <a:rPr lang="en-AU" dirty="0">
                <a:solidFill>
                  <a:schemeClr val="tx1"/>
                </a:solidFill>
              </a:rPr>
              <a:t>65536:       98%</a:t>
            </a:r>
          </a:p>
          <a:p>
            <a:pPr marL="285750" indent="-285750">
              <a:buFont typeface="Arial" panose="020B0604020202020204" pitchFamily="34" charset="0"/>
              <a:buChar char="•"/>
            </a:pPr>
            <a:r>
              <a:rPr lang="en-AU" dirty="0">
                <a:solidFill>
                  <a:schemeClr val="tx1"/>
                </a:solidFill>
              </a:rPr>
              <a:t>2.34e-308:   5%</a:t>
            </a:r>
          </a:p>
        </p:txBody>
      </p:sp>
    </p:spTree>
    <p:extLst>
      <p:ext uri="{BB962C8B-B14F-4D97-AF65-F5344CB8AC3E}">
        <p14:creationId xmlns:p14="http://schemas.microsoft.com/office/powerpoint/2010/main" val="280759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7D79B-DB45-46ED-ADF4-B063AE5FD595}"/>
              </a:ext>
            </a:extLst>
          </p:cNvPr>
          <p:cNvSpPr>
            <a:spLocks noGrp="1"/>
          </p:cNvSpPr>
          <p:nvPr>
            <p:ph type="title"/>
          </p:nvPr>
        </p:nvSpPr>
        <p:spPr/>
        <p:txBody>
          <a:bodyPr>
            <a:normAutofit fontScale="90000"/>
          </a:bodyPr>
          <a:lstStyle/>
          <a:p>
            <a:r>
              <a:rPr lang="en-AU" dirty="0"/>
              <a:t>Ultimate SLH</a:t>
            </a:r>
          </a:p>
        </p:txBody>
      </p:sp>
      <p:sp>
        <p:nvSpPr>
          <p:cNvPr id="3" name="Text Placeholder 2">
            <a:extLst>
              <a:ext uri="{FF2B5EF4-FFF2-40B4-BE49-F238E27FC236}">
                <a16:creationId xmlns:a16="http://schemas.microsoft.com/office/drawing/2014/main" id="{52A93F7F-FBF8-4EDF-B995-740BC17C122B}"/>
              </a:ext>
            </a:extLst>
          </p:cNvPr>
          <p:cNvSpPr>
            <a:spLocks noGrp="1"/>
          </p:cNvSpPr>
          <p:nvPr>
            <p:ph type="body" idx="1"/>
          </p:nvPr>
        </p:nvSpPr>
        <p:spPr/>
        <p:txBody>
          <a:bodyPr>
            <a:normAutofit/>
          </a:bodyPr>
          <a:lstStyle/>
          <a:p>
            <a:r>
              <a:rPr lang="en-AU" sz="2400" dirty="0"/>
              <a:t>Implement SSLH</a:t>
            </a:r>
          </a:p>
          <a:p>
            <a:r>
              <a:rPr lang="en-AU" sz="2400" dirty="0"/>
              <a:t>Add defence for instruction timing</a:t>
            </a:r>
          </a:p>
        </p:txBody>
      </p:sp>
      <p:sp>
        <p:nvSpPr>
          <p:cNvPr id="4" name="Slide Number Placeholder 3">
            <a:extLst>
              <a:ext uri="{FF2B5EF4-FFF2-40B4-BE49-F238E27FC236}">
                <a16:creationId xmlns:a16="http://schemas.microsoft.com/office/drawing/2014/main" id="{73F78AC1-EAF1-4046-8AF5-A028A2E0E23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78</a:t>
            </a:fld>
            <a:endParaRPr lang="en"/>
          </a:p>
        </p:txBody>
      </p:sp>
      <p:graphicFrame>
        <p:nvGraphicFramePr>
          <p:cNvPr id="6" name="Table 6">
            <a:extLst>
              <a:ext uri="{FF2B5EF4-FFF2-40B4-BE49-F238E27FC236}">
                <a16:creationId xmlns:a16="http://schemas.microsoft.com/office/drawing/2014/main" id="{16EB3CFA-51D3-47D8-A965-932A06F1CA7A}"/>
              </a:ext>
            </a:extLst>
          </p:cNvPr>
          <p:cNvGraphicFramePr>
            <a:graphicFrameLocks noGrp="1"/>
          </p:cNvGraphicFramePr>
          <p:nvPr>
            <p:extLst>
              <p:ext uri="{D42A27DB-BD31-4B8C-83A1-F6EECF244321}">
                <p14:modId xmlns:p14="http://schemas.microsoft.com/office/powerpoint/2010/main" val="1143482134"/>
              </p:ext>
            </p:extLst>
          </p:nvPr>
        </p:nvGraphicFramePr>
        <p:xfrm>
          <a:off x="703847" y="2571750"/>
          <a:ext cx="7381374" cy="2011680"/>
        </p:xfrm>
        <a:graphic>
          <a:graphicData uri="http://schemas.openxmlformats.org/drawingml/2006/table">
            <a:tbl>
              <a:tblPr>
                <a:tableStyleId>{706F433B-0A0D-47EE-9081-07301CFDEC77}</a:tableStyleId>
              </a:tblPr>
              <a:tblGrid>
                <a:gridCol w="2671011">
                  <a:extLst>
                    <a:ext uri="{9D8B030D-6E8A-4147-A177-3AD203B41FA5}">
                      <a16:colId xmlns:a16="http://schemas.microsoft.com/office/drawing/2014/main" val="4184865508"/>
                    </a:ext>
                  </a:extLst>
                </a:gridCol>
                <a:gridCol w="1748631">
                  <a:extLst>
                    <a:ext uri="{9D8B030D-6E8A-4147-A177-3AD203B41FA5}">
                      <a16:colId xmlns:a16="http://schemas.microsoft.com/office/drawing/2014/main" val="3702415454"/>
                    </a:ext>
                  </a:extLst>
                </a:gridCol>
                <a:gridCol w="1508416">
                  <a:extLst>
                    <a:ext uri="{9D8B030D-6E8A-4147-A177-3AD203B41FA5}">
                      <a16:colId xmlns:a16="http://schemas.microsoft.com/office/drawing/2014/main" val="2234986458"/>
                    </a:ext>
                  </a:extLst>
                </a:gridCol>
                <a:gridCol w="1453316">
                  <a:extLst>
                    <a:ext uri="{9D8B030D-6E8A-4147-A177-3AD203B41FA5}">
                      <a16:colId xmlns:a16="http://schemas.microsoft.com/office/drawing/2014/main" val="1767579469"/>
                    </a:ext>
                  </a:extLst>
                </a:gridCol>
              </a:tblGrid>
              <a:tr h="443071">
                <a:tc>
                  <a:txBody>
                    <a:bodyPr/>
                    <a:lstStyle/>
                    <a:p>
                      <a:endParaRPr lang="en-AU" sz="2400" dirty="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AU" sz="2400" dirty="0">
                          <a:solidFill>
                            <a:schemeClr val="tx1"/>
                          </a:solidFill>
                        </a:rPr>
                        <a:t>LLVM SLH</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AU" sz="2400" dirty="0">
                          <a:solidFill>
                            <a:schemeClr val="tx1"/>
                          </a:solidFill>
                        </a:rPr>
                        <a:t>SSLH</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AU" sz="2400" dirty="0">
                          <a:solidFill>
                            <a:schemeClr val="tx1"/>
                          </a:solidFill>
                        </a:rPr>
                        <a:t>USLH</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452810816"/>
                  </a:ext>
                </a:extLst>
              </a:tr>
              <a:tr h="443071">
                <a:tc>
                  <a:txBody>
                    <a:bodyPr/>
                    <a:lstStyle/>
                    <a:p>
                      <a:r>
                        <a:rPr lang="en-AU" sz="2400" dirty="0"/>
                        <a:t>Memory Access</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AU" sz="2800" dirty="0">
                          <a:solidFill>
                            <a:srgbClr val="00B050"/>
                          </a:solidFill>
                          <a:sym typeface="Wingdings" panose="05000000000000000000" pitchFamily="2" charset="2"/>
                        </a:rPr>
                        <a:t></a:t>
                      </a:r>
                      <a:endParaRPr lang="en-AU" sz="2800" dirty="0">
                        <a:solidFill>
                          <a:srgbClr val="00B050"/>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AU" sz="2800" dirty="0">
                          <a:solidFill>
                            <a:srgbClr val="00B050"/>
                          </a:solidFill>
                          <a:sym typeface="Wingdings" panose="05000000000000000000" pitchFamily="2" charset="2"/>
                        </a:rPr>
                        <a:t></a:t>
                      </a:r>
                      <a:endParaRPr lang="en-AU" sz="2800" dirty="0">
                        <a:solidFill>
                          <a:srgbClr val="00B050"/>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AU" sz="2400" dirty="0">
                          <a:solidFill>
                            <a:srgbClr val="00B050"/>
                          </a:solidFill>
                          <a:sym typeface="Wingdings" panose="05000000000000000000" pitchFamily="2" charset="2"/>
                        </a:rPr>
                        <a:t></a:t>
                      </a:r>
                      <a:endParaRPr lang="en-AU" sz="2400" dirty="0">
                        <a:solidFill>
                          <a:srgbClr val="00B050"/>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512224764"/>
                  </a:ext>
                </a:extLst>
              </a:tr>
              <a:tr h="443071">
                <a:tc>
                  <a:txBody>
                    <a:bodyPr/>
                    <a:lstStyle/>
                    <a:p>
                      <a:r>
                        <a:rPr lang="en-AU" sz="2400" dirty="0"/>
                        <a:t>Control Flow</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rtl="0"/>
                      <a:r>
                        <a:rPr lang="en-AU" sz="2800" dirty="0"/>
                        <a:t>—</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en-AU" sz="2800" dirty="0">
                          <a:solidFill>
                            <a:srgbClr val="00B050"/>
                          </a:solidFill>
                          <a:sym typeface="Wingdings" panose="05000000000000000000" pitchFamily="2" charset="2"/>
                        </a:rPr>
                        <a:t></a:t>
                      </a:r>
                      <a:endParaRPr lang="en-AU" sz="2800" dirty="0">
                        <a:solidFill>
                          <a:srgbClr val="00B050"/>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AU" sz="2400" dirty="0">
                          <a:solidFill>
                            <a:srgbClr val="00B050"/>
                          </a:solidFill>
                          <a:sym typeface="Wingdings" panose="05000000000000000000" pitchFamily="2" charset="2"/>
                        </a:rPr>
                        <a:t></a:t>
                      </a:r>
                      <a:endParaRPr lang="en-AU" sz="2400" dirty="0">
                        <a:solidFill>
                          <a:srgbClr val="00B050"/>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3119322618"/>
                  </a:ext>
                </a:extLst>
              </a:tr>
              <a:tr h="443071">
                <a:tc>
                  <a:txBody>
                    <a:bodyPr/>
                    <a:lstStyle/>
                    <a:p>
                      <a:r>
                        <a:rPr lang="en-AU" sz="2400" dirty="0"/>
                        <a:t>Instruction Timing</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AU" sz="2800" dirty="0"/>
                        <a:t>—</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AU" sz="2800" dirty="0"/>
                        <a:t>—</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AU" sz="2400" dirty="0">
                          <a:solidFill>
                            <a:srgbClr val="00B050"/>
                          </a:solidFill>
                          <a:sym typeface="Wingdings" panose="05000000000000000000" pitchFamily="2" charset="2"/>
                        </a:rPr>
                        <a:t></a:t>
                      </a:r>
                      <a:endParaRPr lang="en-AU" sz="2400" dirty="0">
                        <a:solidFill>
                          <a:srgbClr val="00B050"/>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837634198"/>
                  </a:ext>
                </a:extLst>
              </a:tr>
            </a:tbl>
          </a:graphicData>
        </a:graphic>
      </p:graphicFrame>
    </p:spTree>
    <p:extLst>
      <p:ext uri="{BB962C8B-B14F-4D97-AF65-F5344CB8AC3E}">
        <p14:creationId xmlns:p14="http://schemas.microsoft.com/office/powerpoint/2010/main" val="310662795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72BD1-E542-4278-99B5-F14B5A4589C8}"/>
              </a:ext>
            </a:extLst>
          </p:cNvPr>
          <p:cNvSpPr>
            <a:spLocks noGrp="1"/>
          </p:cNvSpPr>
          <p:nvPr>
            <p:ph type="title"/>
          </p:nvPr>
        </p:nvSpPr>
        <p:spPr/>
        <p:txBody>
          <a:bodyPr>
            <a:normAutofit fontScale="90000"/>
          </a:bodyPr>
          <a:lstStyle/>
          <a:p>
            <a:r>
              <a:rPr lang="en-AU" dirty="0"/>
              <a:t>Countermeasure</a:t>
            </a:r>
          </a:p>
        </p:txBody>
      </p:sp>
      <p:sp>
        <p:nvSpPr>
          <p:cNvPr id="4" name="Slide Number Placeholder 3">
            <a:extLst>
              <a:ext uri="{FF2B5EF4-FFF2-40B4-BE49-F238E27FC236}">
                <a16:creationId xmlns:a16="http://schemas.microsoft.com/office/drawing/2014/main" id="{749C5A19-5BFE-4F48-83AA-AB8140FB232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79</a:t>
            </a:fld>
            <a:endParaRPr lang="en"/>
          </a:p>
        </p:txBody>
      </p:sp>
      <p:sp>
        <p:nvSpPr>
          <p:cNvPr id="5" name="TextBox 4">
            <a:extLst>
              <a:ext uri="{FF2B5EF4-FFF2-40B4-BE49-F238E27FC236}">
                <a16:creationId xmlns:a16="http://schemas.microsoft.com/office/drawing/2014/main" id="{6025FADA-73B9-492E-A1F8-EF77DF95E4F0}"/>
              </a:ext>
            </a:extLst>
          </p:cNvPr>
          <p:cNvSpPr txBox="1"/>
          <p:nvPr/>
        </p:nvSpPr>
        <p:spPr>
          <a:xfrm>
            <a:off x="1708484" y="1523196"/>
            <a:ext cx="4379495" cy="2585323"/>
          </a:xfrm>
          <a:prstGeom prst="rect">
            <a:avLst/>
          </a:prstGeom>
          <a:noFill/>
        </p:spPr>
        <p:txBody>
          <a:bodyPr wrap="square" rtlCol="0">
            <a:spAutoFit/>
          </a:bodyPr>
          <a:lstStyle/>
          <a:p>
            <a:r>
              <a:rPr lang="en-AU" sz="1800" dirty="0">
                <a:solidFill>
                  <a:srgbClr val="00B050"/>
                </a:solidFill>
                <a:latin typeface="Lucida Console" panose="020B0609040504020204" pitchFamily="49" charset="0"/>
              </a:rPr>
              <a:t>if (</a:t>
            </a:r>
            <a:r>
              <a:rPr lang="en-AU" sz="1800" dirty="0" err="1">
                <a:solidFill>
                  <a:srgbClr val="00B050"/>
                </a:solidFill>
                <a:latin typeface="Lucida Console" panose="020B0609040504020204" pitchFamily="49" charset="0"/>
              </a:rPr>
              <a:t>isPublic</a:t>
            </a:r>
            <a:r>
              <a:rPr lang="en-AU" sz="1800" dirty="0">
                <a:solidFill>
                  <a:srgbClr val="00B050"/>
                </a:solidFill>
                <a:latin typeface="Lucida Console" panose="020B0609040504020204" pitchFamily="49" charset="0"/>
              </a:rPr>
              <a:t>) {</a:t>
            </a:r>
          </a:p>
          <a:p>
            <a:r>
              <a:rPr lang="en-AU" sz="1800" dirty="0">
                <a:solidFill>
                  <a:srgbClr val="00B050"/>
                </a:solidFill>
                <a:latin typeface="Lucida Console" panose="020B0609040504020204" pitchFamily="49" charset="0"/>
              </a:rPr>
              <a:t>  </a:t>
            </a:r>
            <a:r>
              <a:rPr lang="en-AU" sz="1800" dirty="0">
                <a:solidFill>
                  <a:schemeClr val="dk1"/>
                </a:solidFill>
                <a:highlight>
                  <a:srgbClr val="D9EAD3"/>
                </a:highlight>
                <a:latin typeface="Lucida Console" panose="020B0609040504020204" pitchFamily="49" charset="0"/>
                <a:ea typeface="Roboto Mono"/>
                <a:cs typeface="Roboto Mono"/>
                <a:sym typeface="Roboto Mono"/>
              </a:rPr>
              <a:t>mask </a:t>
            </a:r>
            <a:r>
              <a:rPr lang="en-AU" sz="1800" dirty="0">
                <a:solidFill>
                  <a:srgbClr val="A3A3A3"/>
                </a:solidFill>
                <a:highlight>
                  <a:srgbClr val="D9EAD3"/>
                </a:highlight>
                <a:latin typeface="Lucida Console" panose="020B0609040504020204" pitchFamily="49" charset="0"/>
                <a:ea typeface="Roboto Mono"/>
                <a:cs typeface="Roboto Mono"/>
                <a:sym typeface="Roboto Mono"/>
              </a:rPr>
              <a:t>=</a:t>
            </a:r>
            <a:r>
              <a:rPr lang="en-AU" sz="1800" dirty="0">
                <a:solidFill>
                  <a:schemeClr val="dk1"/>
                </a:solidFill>
                <a:highlight>
                  <a:srgbClr val="D9EAD3"/>
                </a:highlight>
                <a:latin typeface="Lucida Console" panose="020B0609040504020204" pitchFamily="49" charset="0"/>
                <a:ea typeface="Roboto Mono"/>
                <a:cs typeface="Roboto Mono"/>
                <a:sym typeface="Roboto Mono"/>
              </a:rPr>
              <a:t> </a:t>
            </a:r>
            <a:r>
              <a:rPr lang="en-AU" sz="1800" dirty="0" err="1">
                <a:solidFill>
                  <a:schemeClr val="dk1"/>
                </a:solidFill>
                <a:highlight>
                  <a:srgbClr val="D9EAD3"/>
                </a:highlight>
                <a:latin typeface="Lucida Console" panose="020B0609040504020204" pitchFamily="49" charset="0"/>
                <a:ea typeface="Roboto Mono"/>
                <a:cs typeface="Roboto Mono"/>
                <a:sym typeface="Roboto Mono"/>
              </a:rPr>
              <a:t>isPublic</a:t>
            </a:r>
            <a:r>
              <a:rPr lang="en-AU" sz="1800" dirty="0">
                <a:solidFill>
                  <a:schemeClr val="dk1"/>
                </a:solidFill>
                <a:highlight>
                  <a:srgbClr val="D9EAD3"/>
                </a:highlight>
                <a:latin typeface="Lucida Console" panose="020B0609040504020204" pitchFamily="49" charset="0"/>
                <a:ea typeface="Roboto Mono"/>
                <a:cs typeface="Roboto Mono"/>
                <a:sym typeface="Roboto Mono"/>
              </a:rPr>
              <a:t> </a:t>
            </a:r>
            <a:r>
              <a:rPr lang="en-AU" sz="1800" dirty="0">
                <a:solidFill>
                  <a:srgbClr val="A3A3A3"/>
                </a:solidFill>
                <a:highlight>
                  <a:srgbClr val="D9EAD3"/>
                </a:highlight>
                <a:latin typeface="Lucida Console" panose="020B0609040504020204" pitchFamily="49" charset="0"/>
                <a:ea typeface="Roboto Mono"/>
                <a:cs typeface="Roboto Mono"/>
                <a:sym typeface="Roboto Mono"/>
              </a:rPr>
              <a:t>?</a:t>
            </a:r>
            <a:r>
              <a:rPr lang="en-AU" sz="1800" dirty="0">
                <a:solidFill>
                  <a:schemeClr val="dk1"/>
                </a:solidFill>
                <a:highlight>
                  <a:srgbClr val="D9EAD3"/>
                </a:highlight>
                <a:latin typeface="Lucida Console" panose="020B0609040504020204" pitchFamily="49" charset="0"/>
                <a:ea typeface="Roboto Mono"/>
                <a:cs typeface="Roboto Mono"/>
                <a:sym typeface="Roboto Mono"/>
              </a:rPr>
              <a:t> mask </a:t>
            </a:r>
            <a:r>
              <a:rPr lang="en-AU" sz="1800" dirty="0">
                <a:solidFill>
                  <a:srgbClr val="A3A3A3"/>
                </a:solidFill>
                <a:highlight>
                  <a:srgbClr val="D9EAD3"/>
                </a:highlight>
                <a:latin typeface="Lucida Console" panose="020B0609040504020204" pitchFamily="49" charset="0"/>
                <a:ea typeface="Roboto Mono"/>
                <a:cs typeface="Roboto Mono"/>
                <a:sym typeface="Roboto Mono"/>
              </a:rPr>
              <a:t>:</a:t>
            </a:r>
            <a:r>
              <a:rPr lang="en-AU" sz="1800" dirty="0">
                <a:solidFill>
                  <a:schemeClr val="dk1"/>
                </a:solidFill>
                <a:highlight>
                  <a:srgbClr val="D9EAD3"/>
                </a:highlight>
                <a:latin typeface="Lucida Console" panose="020B0609040504020204" pitchFamily="49" charset="0"/>
                <a:ea typeface="Roboto Mono"/>
                <a:cs typeface="Roboto Mono"/>
                <a:sym typeface="Roboto Mono"/>
              </a:rPr>
              <a:t> -1</a:t>
            </a:r>
            <a:endParaRPr lang="en-AU" sz="1800" dirty="0">
              <a:solidFill>
                <a:srgbClr val="00B050"/>
              </a:solidFill>
              <a:latin typeface="Lucida Console" panose="020B0609040504020204" pitchFamily="49" charset="0"/>
            </a:endParaRPr>
          </a:p>
          <a:p>
            <a:r>
              <a:rPr lang="en-AU" sz="1800" dirty="0">
                <a:latin typeface="Lucida Console" panose="020B0609040504020204" pitchFamily="49" charset="0"/>
              </a:rPr>
              <a:t>  value = sqrt(value</a:t>
            </a:r>
            <a:r>
              <a:rPr lang="en-AU" sz="1800" dirty="0">
                <a:solidFill>
                  <a:schemeClr val="dk1"/>
                </a:solidFill>
                <a:highlight>
                  <a:srgbClr val="D9EAD3"/>
                </a:highlight>
                <a:latin typeface="Lucida Console" panose="020B0609040504020204" pitchFamily="49" charset="0"/>
                <a:ea typeface="Roboto Mono"/>
                <a:cs typeface="Roboto Mono"/>
                <a:sym typeface="Roboto Mono"/>
              </a:rPr>
              <a:t> </a:t>
            </a:r>
            <a:r>
              <a:rPr lang="en-AU" sz="1800" dirty="0">
                <a:solidFill>
                  <a:srgbClr val="A3A3A3"/>
                </a:solidFill>
                <a:highlight>
                  <a:srgbClr val="D9EAD3"/>
                </a:highlight>
                <a:latin typeface="Lucida Console" panose="020B0609040504020204" pitchFamily="49" charset="0"/>
                <a:ea typeface="Roboto Mono"/>
                <a:cs typeface="Roboto Mono"/>
                <a:sym typeface="Roboto Mono"/>
              </a:rPr>
              <a:t>|</a:t>
            </a:r>
            <a:r>
              <a:rPr lang="en-AU" sz="1800" dirty="0">
                <a:solidFill>
                  <a:schemeClr val="dk1"/>
                </a:solidFill>
                <a:highlight>
                  <a:srgbClr val="D9EAD3"/>
                </a:highlight>
                <a:latin typeface="Lucida Console" panose="020B0609040504020204" pitchFamily="49" charset="0"/>
                <a:ea typeface="Roboto Mono"/>
                <a:cs typeface="Roboto Mono"/>
                <a:sym typeface="Roboto Mono"/>
              </a:rPr>
              <a:t> mask</a:t>
            </a:r>
            <a:r>
              <a:rPr lang="en-AU" sz="1800" dirty="0">
                <a:latin typeface="Lucida Console" panose="020B0609040504020204" pitchFamily="49" charset="0"/>
              </a:rPr>
              <a:t>)</a:t>
            </a:r>
          </a:p>
          <a:p>
            <a:r>
              <a:rPr lang="en-AU" sz="1800" dirty="0">
                <a:latin typeface="Lucida Console" panose="020B0609040504020204" pitchFamily="49" charset="0"/>
              </a:rPr>
              <a:t>  value = value*value</a:t>
            </a:r>
          </a:p>
          <a:p>
            <a:r>
              <a:rPr lang="en-AU" sz="1800" dirty="0">
                <a:latin typeface="Lucida Console" panose="020B0609040504020204" pitchFamily="49" charset="0"/>
              </a:rPr>
              <a:t>  value = sqrt(value)</a:t>
            </a:r>
          </a:p>
          <a:p>
            <a:r>
              <a:rPr lang="en-AU" sz="1800" dirty="0">
                <a:latin typeface="Lucida Console" panose="020B0609040504020204" pitchFamily="49" charset="0"/>
              </a:rPr>
              <a:t>  value = value*value</a:t>
            </a:r>
          </a:p>
          <a:p>
            <a:r>
              <a:rPr lang="en-AU" sz="1800" dirty="0">
                <a:latin typeface="Lucida Console" panose="020B0609040504020204" pitchFamily="49" charset="0"/>
              </a:rPr>
              <a:t>  …</a:t>
            </a:r>
          </a:p>
          <a:p>
            <a:r>
              <a:rPr lang="en-AU" sz="1800" dirty="0">
                <a:latin typeface="Lucida Console" panose="020B0609040504020204" pitchFamily="49" charset="0"/>
              </a:rPr>
              <a:t>  </a:t>
            </a:r>
            <a:r>
              <a:rPr lang="en-AU" sz="1800" dirty="0">
                <a:solidFill>
                  <a:schemeClr val="accent1">
                    <a:lumMod val="75000"/>
                  </a:schemeClr>
                </a:solidFill>
                <a:latin typeface="Lucida Console" panose="020B0609040504020204" pitchFamily="49" charset="0"/>
              </a:rPr>
              <a:t>load(</a:t>
            </a:r>
            <a:r>
              <a:rPr lang="en-AU" sz="1800" dirty="0" err="1">
                <a:solidFill>
                  <a:schemeClr val="accent1">
                    <a:lumMod val="75000"/>
                  </a:schemeClr>
                </a:solidFill>
                <a:latin typeface="Lucida Console" panose="020B0609040504020204" pitchFamily="49" charset="0"/>
              </a:rPr>
              <a:t>fixedAddress</a:t>
            </a:r>
            <a:r>
              <a:rPr lang="en-AU" sz="1800" dirty="0">
                <a:solidFill>
                  <a:schemeClr val="accent1">
                    <a:lumMod val="75000"/>
                  </a:schemeClr>
                </a:solidFill>
                <a:latin typeface="Lucida Console" panose="020B0609040504020204" pitchFamily="49" charset="0"/>
              </a:rPr>
              <a:t>)</a:t>
            </a:r>
          </a:p>
          <a:p>
            <a:r>
              <a:rPr lang="en-AU" sz="1800" dirty="0">
                <a:solidFill>
                  <a:srgbClr val="00B050"/>
                </a:solidFill>
                <a:latin typeface="Lucida Console" panose="020B0609040504020204" pitchFamily="49" charset="0"/>
              </a:rPr>
              <a:t>} </a:t>
            </a:r>
          </a:p>
        </p:txBody>
      </p:sp>
    </p:spTree>
    <p:extLst>
      <p:ext uri="{BB962C8B-B14F-4D97-AF65-F5344CB8AC3E}">
        <p14:creationId xmlns:p14="http://schemas.microsoft.com/office/powerpoint/2010/main" val="2482751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Background</a:t>
            </a:r>
            <a:endParaRPr/>
          </a:p>
        </p:txBody>
      </p:sp>
      <p:sp>
        <p:nvSpPr>
          <p:cNvPr id="121" name="Google Shape;121;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a:t>
            </a:fld>
            <a:endParaRPr/>
          </a:p>
        </p:txBody>
      </p:sp>
      <p:pic>
        <p:nvPicPr>
          <p:cNvPr id="122" name="Google Shape;122;p20"/>
          <p:cNvPicPr preferRelativeResize="0"/>
          <p:nvPr/>
        </p:nvPicPr>
        <p:blipFill>
          <a:blip r:embed="rId3">
            <a:alphaModFix/>
          </a:blip>
          <a:stretch>
            <a:fillRect/>
          </a:stretch>
        </p:blipFill>
        <p:spPr>
          <a:xfrm>
            <a:off x="387910" y="1152475"/>
            <a:ext cx="1762579" cy="3494451"/>
          </a:xfrm>
          <a:prstGeom prst="rect">
            <a:avLst/>
          </a:prstGeom>
          <a:noFill/>
          <a:ln>
            <a:noFill/>
          </a:ln>
        </p:spPr>
      </p:pic>
      <p:sp>
        <p:nvSpPr>
          <p:cNvPr id="123" name="Google Shape;123;p20"/>
          <p:cNvSpPr/>
          <p:nvPr/>
        </p:nvSpPr>
        <p:spPr>
          <a:xfrm>
            <a:off x="2766100" y="2023663"/>
            <a:ext cx="2826900" cy="9123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t>Influences</a:t>
            </a:r>
            <a:endParaRPr sz="3000"/>
          </a:p>
        </p:txBody>
      </p:sp>
      <p:pic>
        <p:nvPicPr>
          <p:cNvPr id="124" name="Google Shape;124;p20"/>
          <p:cNvPicPr preferRelativeResize="0"/>
          <p:nvPr/>
        </p:nvPicPr>
        <p:blipFill rotWithShape="1">
          <a:blip r:embed="rId4">
            <a:alphaModFix/>
          </a:blip>
          <a:srcRect l="27204" t="5370" r="32612" b="10191"/>
          <a:stretch/>
        </p:blipFill>
        <p:spPr>
          <a:xfrm>
            <a:off x="6208614" y="1267862"/>
            <a:ext cx="2090772" cy="2928427"/>
          </a:xfrm>
          <a:prstGeom prst="rect">
            <a:avLst/>
          </a:prstGeom>
          <a:noFill/>
          <a:ln>
            <a:noFill/>
          </a:ln>
        </p:spPr>
      </p:pic>
      <p:sp>
        <p:nvSpPr>
          <p:cNvPr id="125" name="Google Shape;125;p20"/>
          <p:cNvSpPr/>
          <p:nvPr/>
        </p:nvSpPr>
        <p:spPr>
          <a:xfrm>
            <a:off x="2766125" y="3013650"/>
            <a:ext cx="2826900" cy="9519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t>Infer</a:t>
            </a:r>
            <a:endParaRPr sz="300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A8AE8-C4B6-D349-947D-2EDC9C903B33}"/>
              </a:ext>
            </a:extLst>
          </p:cNvPr>
          <p:cNvSpPr>
            <a:spLocks noGrp="1"/>
          </p:cNvSpPr>
          <p:nvPr>
            <p:ph type="title"/>
          </p:nvPr>
        </p:nvSpPr>
        <p:spPr/>
        <p:txBody>
          <a:bodyPr/>
          <a:lstStyle/>
          <a:p>
            <a:r>
              <a:rPr lang="en-US" dirty="0"/>
              <a:t>Performance</a:t>
            </a:r>
          </a:p>
        </p:txBody>
      </p:sp>
      <p:sp>
        <p:nvSpPr>
          <p:cNvPr id="4" name="Slide Number Placeholder 3">
            <a:extLst>
              <a:ext uri="{FF2B5EF4-FFF2-40B4-BE49-F238E27FC236}">
                <a16:creationId xmlns:a16="http://schemas.microsoft.com/office/drawing/2014/main" id="{9201527F-88BA-0E4A-84DC-EE131EE9D6D1}"/>
              </a:ext>
            </a:extLst>
          </p:cNvPr>
          <p:cNvSpPr>
            <a:spLocks noGrp="1"/>
          </p:cNvSpPr>
          <p:nvPr>
            <p:ph type="sldNum" sz="quarter" idx="12"/>
          </p:nvPr>
        </p:nvSpPr>
        <p:spPr/>
        <p:txBody>
          <a:bodyPr/>
          <a:lstStyle/>
          <a:p>
            <a:pPr defTabSz="685800">
              <a:buClrTx/>
            </a:pPr>
            <a:fld id="{331935AC-A8F8-A148-B770-82FB5FAF3545}" type="slidenum">
              <a:rPr lang="en-US" kern="1200">
                <a:solidFill>
                  <a:prstClr val="black">
                    <a:tint val="75000"/>
                  </a:prstClr>
                </a:solidFill>
                <a:latin typeface="Calibri" panose="020F0502020204030204"/>
                <a:ea typeface="+mn-ea"/>
                <a:cs typeface="+mn-cs"/>
              </a:rPr>
              <a:pPr defTabSz="685800">
                <a:buClrTx/>
              </a:pPr>
              <a:t>80</a:t>
            </a:fld>
            <a:endParaRPr lang="en-US" kern="1200">
              <a:solidFill>
                <a:prstClr val="black">
                  <a:tint val="75000"/>
                </a:prstClr>
              </a:solidFill>
              <a:latin typeface="Calibri" panose="020F0502020204030204"/>
              <a:ea typeface="+mn-ea"/>
              <a:cs typeface="+mn-cs"/>
            </a:endParaRPr>
          </a:p>
        </p:txBody>
      </p:sp>
      <p:graphicFrame>
        <p:nvGraphicFramePr>
          <p:cNvPr id="5" name="Chart 4">
            <a:extLst>
              <a:ext uri="{FF2B5EF4-FFF2-40B4-BE49-F238E27FC236}">
                <a16:creationId xmlns:a16="http://schemas.microsoft.com/office/drawing/2014/main" id="{9157ADE1-9A6B-ED40-BF29-8AFED304A807}"/>
              </a:ext>
            </a:extLst>
          </p:cNvPr>
          <p:cNvGraphicFramePr/>
          <p:nvPr/>
        </p:nvGraphicFramePr>
        <p:xfrm>
          <a:off x="803671" y="1103709"/>
          <a:ext cx="7886701" cy="366355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425F5BFD-51B7-E84A-B3A8-D14027A24665}"/>
              </a:ext>
            </a:extLst>
          </p:cNvPr>
          <p:cNvSpPr txBox="1"/>
          <p:nvPr/>
        </p:nvSpPr>
        <p:spPr>
          <a:xfrm rot="16200000">
            <a:off x="-379331" y="2635218"/>
            <a:ext cx="1913985" cy="300082"/>
          </a:xfrm>
          <a:prstGeom prst="rect">
            <a:avLst/>
          </a:prstGeom>
          <a:noFill/>
        </p:spPr>
        <p:txBody>
          <a:bodyPr wrap="none" rtlCol="0">
            <a:spAutoFit/>
          </a:bodyPr>
          <a:lstStyle/>
          <a:p>
            <a:pPr defTabSz="685800">
              <a:buClrTx/>
            </a:pPr>
            <a:r>
              <a:rPr lang="en-US" sz="1350" kern="1200" dirty="0">
                <a:solidFill>
                  <a:prstClr val="black"/>
                </a:solidFill>
                <a:latin typeface="Calibri" panose="020F0502020204030204"/>
                <a:ea typeface="+mn-ea"/>
                <a:cs typeface="+mn-cs"/>
              </a:rPr>
              <a:t>Time Cost </a:t>
            </a:r>
            <a:r>
              <a:rPr lang="en-US" sz="1350" kern="1200" dirty="0" err="1">
                <a:solidFill>
                  <a:prstClr val="black"/>
                </a:solidFill>
                <a:latin typeface="Calibri" panose="020F0502020204030204"/>
                <a:ea typeface="+mn-ea"/>
                <a:cs typeface="+mn-cs"/>
              </a:rPr>
              <a:t>Normalisation</a:t>
            </a:r>
            <a:endParaRPr lang="en-US" sz="1350" kern="1200" dirty="0">
              <a:solidFill>
                <a:prstClr val="black"/>
              </a:solidFill>
              <a:latin typeface="Calibri" panose="020F0502020204030204"/>
              <a:ea typeface="+mn-ea"/>
              <a:cs typeface="+mn-cs"/>
            </a:endParaRPr>
          </a:p>
        </p:txBody>
      </p:sp>
      <p:sp>
        <p:nvSpPr>
          <p:cNvPr id="8" name="Rectangle 7">
            <a:extLst>
              <a:ext uri="{FF2B5EF4-FFF2-40B4-BE49-F238E27FC236}">
                <a16:creationId xmlns:a16="http://schemas.microsoft.com/office/drawing/2014/main" id="{CD1105EB-72A7-2A49-9DC1-0C9FFC7AC532}"/>
              </a:ext>
            </a:extLst>
          </p:cNvPr>
          <p:cNvSpPr/>
          <p:nvPr/>
        </p:nvSpPr>
        <p:spPr>
          <a:xfrm>
            <a:off x="1805962" y="2558463"/>
            <a:ext cx="717947" cy="1618059"/>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9" name="Rectangle 8">
            <a:extLst>
              <a:ext uri="{FF2B5EF4-FFF2-40B4-BE49-F238E27FC236}">
                <a16:creationId xmlns:a16="http://schemas.microsoft.com/office/drawing/2014/main" id="{00825AA8-39E2-4848-95C6-F785D4D5989B}"/>
              </a:ext>
            </a:extLst>
          </p:cNvPr>
          <p:cNvSpPr/>
          <p:nvPr/>
        </p:nvSpPr>
        <p:spPr>
          <a:xfrm>
            <a:off x="3628084" y="2558463"/>
            <a:ext cx="717947" cy="1618059"/>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0" name="Rectangle 9">
            <a:extLst>
              <a:ext uri="{FF2B5EF4-FFF2-40B4-BE49-F238E27FC236}">
                <a16:creationId xmlns:a16="http://schemas.microsoft.com/office/drawing/2014/main" id="{8F23CEF0-2EED-9F4D-8D5E-FDCA1D39789A}"/>
              </a:ext>
            </a:extLst>
          </p:cNvPr>
          <p:cNvSpPr/>
          <p:nvPr/>
        </p:nvSpPr>
        <p:spPr>
          <a:xfrm>
            <a:off x="5441281" y="2558463"/>
            <a:ext cx="717947" cy="1618059"/>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1" name="Rectangle 10">
            <a:extLst>
              <a:ext uri="{FF2B5EF4-FFF2-40B4-BE49-F238E27FC236}">
                <a16:creationId xmlns:a16="http://schemas.microsoft.com/office/drawing/2014/main" id="{2BE7487B-7780-A246-9594-45724D382BEF}"/>
              </a:ext>
            </a:extLst>
          </p:cNvPr>
          <p:cNvSpPr/>
          <p:nvPr/>
        </p:nvSpPr>
        <p:spPr>
          <a:xfrm>
            <a:off x="7263403" y="2558463"/>
            <a:ext cx="717947" cy="1618059"/>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Tree>
    <p:extLst>
      <p:ext uri="{BB962C8B-B14F-4D97-AF65-F5344CB8AC3E}">
        <p14:creationId xmlns:p14="http://schemas.microsoft.com/office/powerpoint/2010/main" val="1036389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745FA75-DC48-1367-117A-AFCE80C218B4}"/>
              </a:ext>
            </a:extLst>
          </p:cNvPr>
          <p:cNvSpPr>
            <a:spLocks noGrp="1"/>
          </p:cNvSpPr>
          <p:nvPr>
            <p:ph type="title"/>
          </p:nvPr>
        </p:nvSpPr>
        <p:spPr/>
        <p:txBody>
          <a:bodyPr/>
          <a:lstStyle/>
          <a:p>
            <a:r>
              <a:rPr lang="en-US" dirty="0"/>
              <a:t>Web browsers, 20 years ago…</a:t>
            </a:r>
          </a:p>
        </p:txBody>
      </p:sp>
      <p:sp>
        <p:nvSpPr>
          <p:cNvPr id="10" name="Rectangle: Rounded Corners 9">
            <a:extLst>
              <a:ext uri="{FF2B5EF4-FFF2-40B4-BE49-F238E27FC236}">
                <a16:creationId xmlns:a16="http://schemas.microsoft.com/office/drawing/2014/main" id="{58C67C79-9B6E-AEA7-3A25-AD9BC8B256B7}"/>
              </a:ext>
            </a:extLst>
          </p:cNvPr>
          <p:cNvSpPr/>
          <p:nvPr/>
        </p:nvSpPr>
        <p:spPr>
          <a:xfrm>
            <a:off x="356188" y="914400"/>
            <a:ext cx="4611101" cy="3781745"/>
          </a:xfrm>
          <a:prstGeom prst="roundRect">
            <a:avLst/>
          </a:prstGeom>
          <a:noFill/>
          <a:ln w="76200"/>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fontAlgn="base">
              <a:lnSpc>
                <a:spcPct val="85000"/>
              </a:lnSpc>
              <a:spcBef>
                <a:spcPct val="0"/>
              </a:spcBef>
              <a:spcAft>
                <a:spcPct val="0"/>
              </a:spcAft>
              <a:buClrTx/>
            </a:pPr>
            <a:endParaRPr lang="en-US" sz="2100" kern="1200">
              <a:solidFill>
                <a:srgbClr val="FFFFFF"/>
              </a:solidFill>
              <a:latin typeface="Arial"/>
              <a:cs typeface="Arial"/>
            </a:endParaRPr>
          </a:p>
        </p:txBody>
      </p:sp>
      <p:pic>
        <p:nvPicPr>
          <p:cNvPr id="2050" name="Picture 2">
            <a:extLst>
              <a:ext uri="{FF2B5EF4-FFF2-40B4-BE49-F238E27FC236}">
                <a16:creationId xmlns:a16="http://schemas.microsoft.com/office/drawing/2014/main" id="{0474C556-4B2C-A3C7-A440-458912605E7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0700" y="1200150"/>
            <a:ext cx="2468880" cy="154305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0" name="Picture 29" descr="Logo&#10;&#10;Description automatically generated with medium confidence">
            <a:extLst>
              <a:ext uri="{FF2B5EF4-FFF2-40B4-BE49-F238E27FC236}">
                <a16:creationId xmlns:a16="http://schemas.microsoft.com/office/drawing/2014/main" id="{B8E4C836-5F99-08DB-CE44-C1F79FDD1C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1221" y="3543300"/>
            <a:ext cx="790964" cy="956812"/>
          </a:xfrm>
          <a:prstGeom prst="rect">
            <a:avLst/>
          </a:prstGeom>
          <a:ln>
            <a:noFill/>
          </a:ln>
        </p:spPr>
      </p:pic>
      <p:pic>
        <p:nvPicPr>
          <p:cNvPr id="32" name="Picture 31" descr="A picture containing text, clipart&#10;&#10;Description automatically generated">
            <a:extLst>
              <a:ext uri="{FF2B5EF4-FFF2-40B4-BE49-F238E27FC236}">
                <a16:creationId xmlns:a16="http://schemas.microsoft.com/office/drawing/2014/main" id="{482C6261-3500-E935-FD3B-6912884BC3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9250" y="2219729"/>
            <a:ext cx="1543050" cy="638827"/>
          </a:xfrm>
          <a:prstGeom prst="rect">
            <a:avLst/>
          </a:prstGeom>
          <a:ln>
            <a:noFill/>
          </a:ln>
        </p:spPr>
      </p:pic>
      <p:pic>
        <p:nvPicPr>
          <p:cNvPr id="13" name="Picture 12" descr="A picture containing text&#10;&#10;Description automatically generated">
            <a:extLst>
              <a:ext uri="{FF2B5EF4-FFF2-40B4-BE49-F238E27FC236}">
                <a16:creationId xmlns:a16="http://schemas.microsoft.com/office/drawing/2014/main" id="{839509F0-58AB-8903-11A7-EE5E37638519}"/>
              </a:ext>
            </a:extLst>
          </p:cNvPr>
          <p:cNvPicPr>
            <a:picLocks noChangeAspect="1"/>
          </p:cNvPicPr>
          <p:nvPr/>
        </p:nvPicPr>
        <p:blipFill rotWithShape="1">
          <a:blip r:embed="rId6">
            <a:extLst>
              <a:ext uri="{28A0092B-C50C-407E-A947-70E740481C1C}">
                <a14:useLocalDpi xmlns:a14="http://schemas.microsoft.com/office/drawing/2010/main" val="0"/>
              </a:ext>
            </a:extLst>
          </a:blip>
          <a:srcRect l="2000" t="4099"/>
          <a:stretch/>
        </p:blipFill>
        <p:spPr>
          <a:xfrm>
            <a:off x="1780700" y="2931427"/>
            <a:ext cx="2431524" cy="1583423"/>
          </a:xfrm>
          <a:prstGeom prst="rect">
            <a:avLst/>
          </a:prstGeom>
        </p:spPr>
      </p:pic>
      <p:pic>
        <p:nvPicPr>
          <p:cNvPr id="3" name="Picture 2" descr="Logo, icon&#10;&#10;Description automatically generated">
            <a:extLst>
              <a:ext uri="{FF2B5EF4-FFF2-40B4-BE49-F238E27FC236}">
                <a16:creationId xmlns:a16="http://schemas.microsoft.com/office/drawing/2014/main" id="{875907F2-3071-1D86-F556-E817BB6CC5E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9730" y="1028700"/>
            <a:ext cx="778055" cy="800100"/>
          </a:xfrm>
          <a:prstGeom prst="rect">
            <a:avLst/>
          </a:prstGeom>
        </p:spPr>
      </p:pic>
      <p:pic>
        <p:nvPicPr>
          <p:cNvPr id="7" name="Picture 6" descr="Logo&#10;&#10;Description automatically generated">
            <a:extLst>
              <a:ext uri="{FF2B5EF4-FFF2-40B4-BE49-F238E27FC236}">
                <a16:creationId xmlns:a16="http://schemas.microsoft.com/office/drawing/2014/main" id="{5C92699F-3CC9-6F5D-0AD6-A45AAAFB7A4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29475" y="2172755"/>
            <a:ext cx="685800" cy="685800"/>
          </a:xfrm>
          <a:prstGeom prst="rect">
            <a:avLst/>
          </a:prstGeom>
        </p:spPr>
      </p:pic>
      <p:pic>
        <p:nvPicPr>
          <p:cNvPr id="12" name="Picture 11" descr="Logo&#10;&#10;Description automatically generated">
            <a:extLst>
              <a:ext uri="{FF2B5EF4-FFF2-40B4-BE49-F238E27FC236}">
                <a16:creationId xmlns:a16="http://schemas.microsoft.com/office/drawing/2014/main" id="{CEC223BD-691C-7998-EFB2-C382AA9FF31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12185" y="2196242"/>
            <a:ext cx="685800" cy="685800"/>
          </a:xfrm>
          <a:prstGeom prst="rect">
            <a:avLst/>
          </a:prstGeom>
        </p:spPr>
      </p:pic>
      <p:pic>
        <p:nvPicPr>
          <p:cNvPr id="15" name="Picture 14" descr="Logo, company name&#10;&#10;Description automatically generated">
            <a:extLst>
              <a:ext uri="{FF2B5EF4-FFF2-40B4-BE49-F238E27FC236}">
                <a16:creationId xmlns:a16="http://schemas.microsoft.com/office/drawing/2014/main" id="{8DDFB9BE-6825-ECC8-8D9E-BD18175D6A2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77584" y="919770"/>
            <a:ext cx="1618520" cy="1000392"/>
          </a:xfrm>
          <a:prstGeom prst="rect">
            <a:avLst/>
          </a:prstGeom>
        </p:spPr>
      </p:pic>
    </p:spTree>
    <p:extLst>
      <p:ext uri="{BB962C8B-B14F-4D97-AF65-F5344CB8AC3E}">
        <p14:creationId xmlns:p14="http://schemas.microsoft.com/office/powerpoint/2010/main" val="1264338761"/>
      </p:ext>
    </p:extLst>
  </p:cSld>
  <p:clrMapOvr>
    <a:masterClrMapping/>
  </p:clrMapOvr>
  <p:transition spd="slow"/>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745FA75-DC48-1367-117A-AFCE80C218B4}"/>
              </a:ext>
            </a:extLst>
          </p:cNvPr>
          <p:cNvSpPr>
            <a:spLocks noGrp="1"/>
          </p:cNvSpPr>
          <p:nvPr>
            <p:ph type="title"/>
          </p:nvPr>
        </p:nvSpPr>
        <p:spPr/>
        <p:txBody>
          <a:bodyPr/>
          <a:lstStyle/>
          <a:p>
            <a:r>
              <a:rPr lang="en-US" dirty="0"/>
              <a:t>Web browsers, today</a:t>
            </a:r>
          </a:p>
        </p:txBody>
      </p:sp>
      <p:sp>
        <p:nvSpPr>
          <p:cNvPr id="10" name="Rectangle: Rounded Corners 9">
            <a:extLst>
              <a:ext uri="{FF2B5EF4-FFF2-40B4-BE49-F238E27FC236}">
                <a16:creationId xmlns:a16="http://schemas.microsoft.com/office/drawing/2014/main" id="{58C67C79-9B6E-AEA7-3A25-AD9BC8B256B7}"/>
              </a:ext>
            </a:extLst>
          </p:cNvPr>
          <p:cNvSpPr/>
          <p:nvPr/>
        </p:nvSpPr>
        <p:spPr>
          <a:xfrm>
            <a:off x="356187" y="914400"/>
            <a:ext cx="5873163" cy="3781745"/>
          </a:xfrm>
          <a:prstGeom prst="roundRect">
            <a:avLst/>
          </a:prstGeom>
          <a:noFill/>
          <a:ln w="76200"/>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fontAlgn="base">
              <a:lnSpc>
                <a:spcPct val="85000"/>
              </a:lnSpc>
              <a:spcBef>
                <a:spcPct val="0"/>
              </a:spcBef>
              <a:spcAft>
                <a:spcPct val="0"/>
              </a:spcAft>
              <a:buClrTx/>
            </a:pPr>
            <a:endParaRPr lang="en-US" sz="2100" kern="1200">
              <a:solidFill>
                <a:srgbClr val="FFFFFF"/>
              </a:solidFill>
              <a:latin typeface="Arial"/>
              <a:cs typeface="Arial"/>
            </a:endParaRPr>
          </a:p>
        </p:txBody>
      </p:sp>
      <p:sp>
        <p:nvSpPr>
          <p:cNvPr id="4" name="TextBox 3">
            <a:extLst>
              <a:ext uri="{FF2B5EF4-FFF2-40B4-BE49-F238E27FC236}">
                <a16:creationId xmlns:a16="http://schemas.microsoft.com/office/drawing/2014/main" id="{4169DA06-A08B-9B7A-C7E4-4FD8A5456F62}"/>
              </a:ext>
            </a:extLst>
          </p:cNvPr>
          <p:cNvSpPr txBox="1"/>
          <p:nvPr/>
        </p:nvSpPr>
        <p:spPr>
          <a:xfrm>
            <a:off x="6594830" y="1884563"/>
            <a:ext cx="2176910" cy="1864549"/>
          </a:xfrm>
          <a:prstGeom prst="rect">
            <a:avLst/>
          </a:prstGeom>
          <a:noFill/>
        </p:spPr>
        <p:txBody>
          <a:bodyPr wrap="square" rtlCol="0">
            <a:spAutoFit/>
          </a:bodyPr>
          <a:lstStyle/>
          <a:p>
            <a:pPr defTabSz="685800" fontAlgn="base">
              <a:lnSpc>
                <a:spcPct val="120000"/>
              </a:lnSpc>
              <a:spcBef>
                <a:spcPct val="0"/>
              </a:spcBef>
              <a:spcAft>
                <a:spcPct val="0"/>
              </a:spcAft>
              <a:buClrTx/>
            </a:pPr>
            <a:r>
              <a:rPr lang="en-US" sz="3300" kern="1200" dirty="0">
                <a:solidFill>
                  <a:srgbClr val="4B4BB3"/>
                </a:solidFill>
                <a:latin typeface="Arial" charset="0"/>
                <a:ea typeface="+mn-ea"/>
              </a:rPr>
              <a:t>Browsers have secrets!</a:t>
            </a:r>
          </a:p>
        </p:txBody>
      </p:sp>
      <p:pic>
        <p:nvPicPr>
          <p:cNvPr id="13" name="Picture 2">
            <a:extLst>
              <a:ext uri="{FF2B5EF4-FFF2-40B4-BE49-F238E27FC236}">
                <a16:creationId xmlns:a16="http://schemas.microsoft.com/office/drawing/2014/main" id="{614C0C77-482D-673D-987D-6FBE78C983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200150"/>
            <a:ext cx="571500" cy="5796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Logo&#10;&#10;Description automatically generated">
            <a:extLst>
              <a:ext uri="{FF2B5EF4-FFF2-40B4-BE49-F238E27FC236}">
                <a16:creationId xmlns:a16="http://schemas.microsoft.com/office/drawing/2014/main" id="{411ABC89-1A03-0405-3E5E-6C2ED00E98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9420" y="2131633"/>
            <a:ext cx="1314450" cy="1314450"/>
          </a:xfrm>
          <a:prstGeom prst="rect">
            <a:avLst/>
          </a:prstGeom>
        </p:spPr>
      </p:pic>
      <p:pic>
        <p:nvPicPr>
          <p:cNvPr id="9" name="Picture 8" descr="Icon&#10;&#10;Description automatically generated">
            <a:extLst>
              <a:ext uri="{FF2B5EF4-FFF2-40B4-BE49-F238E27FC236}">
                <a16:creationId xmlns:a16="http://schemas.microsoft.com/office/drawing/2014/main" id="{6E376D57-E915-4491-7BFA-3C0879FFA7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7165" y="3443075"/>
            <a:ext cx="971550" cy="971550"/>
          </a:xfrm>
          <a:prstGeom prst="rect">
            <a:avLst/>
          </a:prstGeom>
        </p:spPr>
      </p:pic>
      <p:pic>
        <p:nvPicPr>
          <p:cNvPr id="12" name="Picture 11" descr="Icon&#10;&#10;Description automatically generated">
            <a:extLst>
              <a:ext uri="{FF2B5EF4-FFF2-40B4-BE49-F238E27FC236}">
                <a16:creationId xmlns:a16="http://schemas.microsoft.com/office/drawing/2014/main" id="{29755C56-DDC3-C860-32B8-AFA84AF843E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5018584" y="2468991"/>
            <a:ext cx="745541" cy="559156"/>
          </a:xfrm>
          <a:prstGeom prst="rect">
            <a:avLst/>
          </a:prstGeom>
        </p:spPr>
      </p:pic>
      <p:pic>
        <p:nvPicPr>
          <p:cNvPr id="6" name="Picture 5">
            <a:extLst>
              <a:ext uri="{FF2B5EF4-FFF2-40B4-BE49-F238E27FC236}">
                <a16:creationId xmlns:a16="http://schemas.microsoft.com/office/drawing/2014/main" id="{E726A371-A951-A149-AE88-E79A710E1847}"/>
              </a:ext>
            </a:extLst>
          </p:cNvPr>
          <p:cNvPicPr>
            <a:picLocks noChangeAspect="1"/>
          </p:cNvPicPr>
          <p:nvPr/>
        </p:nvPicPr>
        <p:blipFill>
          <a:blip r:embed="rId7"/>
          <a:stretch>
            <a:fillRect/>
          </a:stretch>
        </p:blipFill>
        <p:spPr>
          <a:xfrm>
            <a:off x="608046" y="2402342"/>
            <a:ext cx="2822799" cy="1551524"/>
          </a:xfrm>
          <a:prstGeom prst="rect">
            <a:avLst/>
          </a:prstGeom>
        </p:spPr>
      </p:pic>
      <p:pic>
        <p:nvPicPr>
          <p:cNvPr id="11" name="Picture 10" descr="Logo&#10;&#10;Description automatically generated">
            <a:extLst>
              <a:ext uri="{FF2B5EF4-FFF2-40B4-BE49-F238E27FC236}">
                <a16:creationId xmlns:a16="http://schemas.microsoft.com/office/drawing/2014/main" id="{9D170BC6-D702-B0C0-422A-BDC4F2A874E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00351" y="894681"/>
            <a:ext cx="3260744" cy="1834169"/>
          </a:xfrm>
          <a:prstGeom prst="rect">
            <a:avLst/>
          </a:prstGeom>
        </p:spPr>
      </p:pic>
      <p:pic>
        <p:nvPicPr>
          <p:cNvPr id="14" name="Picture 13" descr="Graphical user interface, application&#10;&#10;Description automatically generated">
            <a:extLst>
              <a:ext uri="{FF2B5EF4-FFF2-40B4-BE49-F238E27FC236}">
                <a16:creationId xmlns:a16="http://schemas.microsoft.com/office/drawing/2014/main" id="{76B578EC-2DB0-A08B-877A-9D259CFFBB5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57350" y="1016219"/>
            <a:ext cx="1310485" cy="806453"/>
          </a:xfrm>
          <a:prstGeom prst="rect">
            <a:avLst/>
          </a:prstGeom>
        </p:spPr>
      </p:pic>
      <p:pic>
        <p:nvPicPr>
          <p:cNvPr id="15" name="Picture 14" descr="Icon&#10;&#10;Description automatically generated">
            <a:extLst>
              <a:ext uri="{FF2B5EF4-FFF2-40B4-BE49-F238E27FC236}">
                <a16:creationId xmlns:a16="http://schemas.microsoft.com/office/drawing/2014/main" id="{47ABDC44-87C4-80D1-90FD-DA9ADD49CA1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47933" y="3505973"/>
            <a:ext cx="1213752" cy="845753"/>
          </a:xfrm>
          <a:prstGeom prst="rect">
            <a:avLst/>
          </a:prstGeom>
        </p:spPr>
      </p:pic>
    </p:spTree>
    <p:extLst>
      <p:ext uri="{BB962C8B-B14F-4D97-AF65-F5344CB8AC3E}">
        <p14:creationId xmlns:p14="http://schemas.microsoft.com/office/powerpoint/2010/main" val="128267969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330A9-0627-025B-0DD6-08C54AAA6862}"/>
              </a:ext>
            </a:extLst>
          </p:cNvPr>
          <p:cNvSpPr>
            <a:spLocks noGrp="1"/>
          </p:cNvSpPr>
          <p:nvPr>
            <p:ph type="title"/>
          </p:nvPr>
        </p:nvSpPr>
        <p:spPr/>
        <p:txBody>
          <a:bodyPr/>
          <a:lstStyle/>
          <a:p>
            <a:r>
              <a:rPr lang="en-US" dirty="0"/>
              <a:t>What happens if </a:t>
            </a:r>
            <a:r>
              <a:rPr lang="en-US" dirty="0" err="1"/>
              <a:t>Spectre</a:t>
            </a:r>
            <a:r>
              <a:rPr lang="en-US" dirty="0"/>
              <a:t> goes into the browser?</a:t>
            </a:r>
          </a:p>
        </p:txBody>
      </p:sp>
      <p:sp>
        <p:nvSpPr>
          <p:cNvPr id="25" name="Google Shape;64;p14">
            <a:extLst>
              <a:ext uri="{FF2B5EF4-FFF2-40B4-BE49-F238E27FC236}">
                <a16:creationId xmlns:a16="http://schemas.microsoft.com/office/drawing/2014/main" id="{94B42392-19D5-8528-FB9E-44BCCCDD303C}"/>
              </a:ext>
            </a:extLst>
          </p:cNvPr>
          <p:cNvSpPr/>
          <p:nvPr/>
        </p:nvSpPr>
        <p:spPr>
          <a:xfrm>
            <a:off x="390112" y="1667476"/>
            <a:ext cx="2733032" cy="2815058"/>
          </a:xfrm>
          <a:prstGeom prst="roundRect">
            <a:avLst/>
          </a:prstGeom>
          <a:solidFill>
            <a:schemeClr val="lt1"/>
          </a:solidFill>
          <a:ln w="76200" cap="flat" cmpd="sng">
            <a:solidFill>
              <a:srgbClr val="4B4BB3"/>
            </a:solidFill>
            <a:prstDash val="solid"/>
            <a:round/>
            <a:headEnd type="none" w="sm" len="sm"/>
            <a:tailEnd type="none" w="sm" len="sm"/>
          </a:ln>
        </p:spPr>
        <p:txBody>
          <a:bodyPr spcFirstLastPara="1" wrap="square" lIns="68569" tIns="68569" rIns="68569" bIns="68569" anchor="ctr" anchorCtr="0">
            <a:noAutofit/>
          </a:bodyPr>
          <a:lstStyle/>
          <a:p>
            <a:pPr defTabSz="685800" fontAlgn="base">
              <a:lnSpc>
                <a:spcPct val="85000"/>
              </a:lnSpc>
              <a:buClrTx/>
            </a:pPr>
            <a:endParaRPr sz="2100" kern="1200">
              <a:solidFill>
                <a:srgbClr val="4B4BB3"/>
              </a:solidFill>
              <a:latin typeface="Segoe UI" panose="020B0502040204020203" pitchFamily="34" charset="0"/>
              <a:ea typeface="+mn-ea"/>
              <a:cs typeface="Segoe UI" panose="020B0502040204020203" pitchFamily="34" charset="0"/>
            </a:endParaRPr>
          </a:p>
        </p:txBody>
      </p:sp>
      <p:pic>
        <p:nvPicPr>
          <p:cNvPr id="26" name="Google Shape;65;p14">
            <a:extLst>
              <a:ext uri="{FF2B5EF4-FFF2-40B4-BE49-F238E27FC236}">
                <a16:creationId xmlns:a16="http://schemas.microsoft.com/office/drawing/2014/main" id="{9AE232AA-C6FB-15B7-7CCD-5629361A3C05}"/>
              </a:ext>
            </a:extLst>
          </p:cNvPr>
          <p:cNvPicPr preferRelativeResize="0"/>
          <p:nvPr/>
        </p:nvPicPr>
        <p:blipFill>
          <a:blip r:embed="rId3">
            <a:alphaModFix/>
          </a:blip>
          <a:stretch>
            <a:fillRect/>
          </a:stretch>
        </p:blipFill>
        <p:spPr>
          <a:xfrm>
            <a:off x="628651" y="2784695"/>
            <a:ext cx="1201328" cy="1486055"/>
          </a:xfrm>
          <a:prstGeom prst="rect">
            <a:avLst/>
          </a:prstGeom>
          <a:noFill/>
          <a:ln>
            <a:noFill/>
          </a:ln>
        </p:spPr>
      </p:pic>
      <p:pic>
        <p:nvPicPr>
          <p:cNvPr id="9" name="Google Shape;85;p16">
            <a:extLst>
              <a:ext uri="{FF2B5EF4-FFF2-40B4-BE49-F238E27FC236}">
                <a16:creationId xmlns:a16="http://schemas.microsoft.com/office/drawing/2014/main" id="{EFC884B0-D483-6FCD-58AC-9783CDFD5DF5}"/>
              </a:ext>
            </a:extLst>
          </p:cNvPr>
          <p:cNvPicPr preferRelativeResize="0"/>
          <p:nvPr/>
        </p:nvPicPr>
        <p:blipFill>
          <a:blip r:embed="rId4">
            <a:extLst>
              <a:ext uri="{28A0092B-C50C-407E-A947-70E740481C1C}">
                <a14:useLocalDpi xmlns:a14="http://schemas.microsoft.com/office/drawing/2010/main" val="0"/>
              </a:ext>
            </a:extLst>
          </a:blip>
          <a:srcRect/>
          <a:stretch/>
        </p:blipFill>
        <p:spPr>
          <a:xfrm>
            <a:off x="228600" y="1533578"/>
            <a:ext cx="606772" cy="748782"/>
          </a:xfrm>
          <a:prstGeom prst="rect">
            <a:avLst/>
          </a:prstGeom>
          <a:noFill/>
          <a:ln>
            <a:noFill/>
          </a:ln>
        </p:spPr>
      </p:pic>
      <p:pic>
        <p:nvPicPr>
          <p:cNvPr id="16" name="Picture 15" descr="Icon&#10;&#10;Description automatically generated">
            <a:extLst>
              <a:ext uri="{FF2B5EF4-FFF2-40B4-BE49-F238E27FC236}">
                <a16:creationId xmlns:a16="http://schemas.microsoft.com/office/drawing/2014/main" id="{3C864CB2-064A-C15B-308A-D9E353F3F5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29978" y="3175600"/>
            <a:ext cx="1213752" cy="845753"/>
          </a:xfrm>
          <a:prstGeom prst="rect">
            <a:avLst/>
          </a:prstGeom>
        </p:spPr>
      </p:pic>
      <p:pic>
        <p:nvPicPr>
          <p:cNvPr id="17" name="Picture 16" descr="Graphical user interface, application&#10;&#10;Description automatically generated">
            <a:extLst>
              <a:ext uri="{FF2B5EF4-FFF2-40B4-BE49-F238E27FC236}">
                <a16:creationId xmlns:a16="http://schemas.microsoft.com/office/drawing/2014/main" id="{FCA2E377-1FE6-A49A-4D10-9BCF662D07B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00200" y="1907968"/>
            <a:ext cx="1310485" cy="806453"/>
          </a:xfrm>
          <a:prstGeom prst="rect">
            <a:avLst/>
          </a:prstGeom>
        </p:spPr>
      </p:pic>
      <p:pic>
        <p:nvPicPr>
          <p:cNvPr id="4" name="Picture 3">
            <a:extLst>
              <a:ext uri="{FF2B5EF4-FFF2-40B4-BE49-F238E27FC236}">
                <a16:creationId xmlns:a16="http://schemas.microsoft.com/office/drawing/2014/main" id="{8D68CA95-BD20-DFEF-C021-2840473011CE}"/>
              </a:ext>
            </a:extLst>
          </p:cNvPr>
          <p:cNvPicPr>
            <a:picLocks noChangeAspect="1"/>
          </p:cNvPicPr>
          <p:nvPr/>
        </p:nvPicPr>
        <p:blipFill>
          <a:blip r:embed="rId7"/>
          <a:stretch>
            <a:fillRect/>
          </a:stretch>
        </p:blipFill>
        <p:spPr>
          <a:xfrm>
            <a:off x="2028469" y="840515"/>
            <a:ext cx="5087060" cy="528711"/>
          </a:xfrm>
          <a:prstGeom prst="rect">
            <a:avLst/>
          </a:prstGeom>
        </p:spPr>
      </p:pic>
    </p:spTree>
    <p:extLst>
      <p:ext uri="{BB962C8B-B14F-4D97-AF65-F5344CB8AC3E}">
        <p14:creationId xmlns:p14="http://schemas.microsoft.com/office/powerpoint/2010/main" val="1024531771"/>
      </p:ext>
    </p:extLst>
  </p:cSld>
  <p:clrMapOvr>
    <a:masterClrMapping/>
  </p:clrMapOvr>
  <p:transition spd="slow"/>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330A9-0627-025B-0DD6-08C54AAA6862}"/>
              </a:ext>
            </a:extLst>
          </p:cNvPr>
          <p:cNvSpPr>
            <a:spLocks noGrp="1"/>
          </p:cNvSpPr>
          <p:nvPr>
            <p:ph type="title"/>
          </p:nvPr>
        </p:nvSpPr>
        <p:spPr/>
        <p:txBody>
          <a:bodyPr/>
          <a:lstStyle/>
          <a:p>
            <a:r>
              <a:rPr lang="en-US" dirty="0"/>
              <a:t>What happens if </a:t>
            </a:r>
            <a:r>
              <a:rPr lang="en-US" dirty="0" err="1"/>
              <a:t>Spectre</a:t>
            </a:r>
            <a:r>
              <a:rPr lang="en-US" dirty="0"/>
              <a:t> goes into the browser?</a:t>
            </a:r>
          </a:p>
        </p:txBody>
      </p:sp>
      <p:sp>
        <p:nvSpPr>
          <p:cNvPr id="25" name="Google Shape;64;p14">
            <a:extLst>
              <a:ext uri="{FF2B5EF4-FFF2-40B4-BE49-F238E27FC236}">
                <a16:creationId xmlns:a16="http://schemas.microsoft.com/office/drawing/2014/main" id="{94B42392-19D5-8528-FB9E-44BCCCDD303C}"/>
              </a:ext>
            </a:extLst>
          </p:cNvPr>
          <p:cNvSpPr/>
          <p:nvPr/>
        </p:nvSpPr>
        <p:spPr>
          <a:xfrm>
            <a:off x="390112" y="1667476"/>
            <a:ext cx="2733032" cy="2815058"/>
          </a:xfrm>
          <a:prstGeom prst="roundRect">
            <a:avLst/>
          </a:prstGeom>
          <a:solidFill>
            <a:schemeClr val="accent4">
              <a:lumMod val="20000"/>
              <a:lumOff val="80000"/>
            </a:schemeClr>
          </a:solidFill>
          <a:ln w="76200" cap="flat" cmpd="sng">
            <a:solidFill>
              <a:srgbClr val="4B4BB3"/>
            </a:solidFill>
            <a:prstDash val="solid"/>
            <a:round/>
            <a:headEnd type="none" w="sm" len="sm"/>
            <a:tailEnd type="none" w="sm" len="sm"/>
          </a:ln>
        </p:spPr>
        <p:txBody>
          <a:bodyPr spcFirstLastPara="1" wrap="square" lIns="68569" tIns="68569" rIns="68569" bIns="68569" anchor="ctr" anchorCtr="0">
            <a:noAutofit/>
          </a:bodyPr>
          <a:lstStyle/>
          <a:p>
            <a:pPr defTabSz="685800" fontAlgn="base">
              <a:lnSpc>
                <a:spcPct val="85000"/>
              </a:lnSpc>
              <a:buClrTx/>
            </a:pPr>
            <a:endParaRPr sz="2100" kern="1200">
              <a:solidFill>
                <a:srgbClr val="4B4BB3"/>
              </a:solidFill>
              <a:latin typeface="Segoe UI" panose="020B0502040204020203" pitchFamily="34" charset="0"/>
              <a:ea typeface="+mn-ea"/>
              <a:cs typeface="Segoe UI" panose="020B0502040204020203" pitchFamily="34" charset="0"/>
            </a:endParaRPr>
          </a:p>
        </p:txBody>
      </p:sp>
      <p:pic>
        <p:nvPicPr>
          <p:cNvPr id="26" name="Google Shape;65;p14">
            <a:extLst>
              <a:ext uri="{FF2B5EF4-FFF2-40B4-BE49-F238E27FC236}">
                <a16:creationId xmlns:a16="http://schemas.microsoft.com/office/drawing/2014/main" id="{9AE232AA-C6FB-15B7-7CCD-5629361A3C05}"/>
              </a:ext>
            </a:extLst>
          </p:cNvPr>
          <p:cNvPicPr preferRelativeResize="0"/>
          <p:nvPr/>
        </p:nvPicPr>
        <p:blipFill>
          <a:blip r:embed="rId3">
            <a:alphaModFix/>
          </a:blip>
          <a:stretch>
            <a:fillRect/>
          </a:stretch>
        </p:blipFill>
        <p:spPr>
          <a:xfrm>
            <a:off x="628651" y="2784695"/>
            <a:ext cx="1201328" cy="1486055"/>
          </a:xfrm>
          <a:prstGeom prst="rect">
            <a:avLst/>
          </a:prstGeom>
          <a:noFill/>
          <a:ln>
            <a:noFill/>
          </a:ln>
        </p:spPr>
      </p:pic>
      <p:pic>
        <p:nvPicPr>
          <p:cNvPr id="16" name="Picture 15" descr="Icon&#10;&#10;Description automatically generated">
            <a:extLst>
              <a:ext uri="{FF2B5EF4-FFF2-40B4-BE49-F238E27FC236}">
                <a16:creationId xmlns:a16="http://schemas.microsoft.com/office/drawing/2014/main" id="{3C864CB2-064A-C15B-308A-D9E353F3F5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9978" y="3175600"/>
            <a:ext cx="1213752" cy="845753"/>
          </a:xfrm>
          <a:prstGeom prst="rect">
            <a:avLst/>
          </a:prstGeom>
        </p:spPr>
      </p:pic>
      <p:pic>
        <p:nvPicPr>
          <p:cNvPr id="17" name="Picture 16" descr="Graphical user interface, application&#10;&#10;Description automatically generated">
            <a:extLst>
              <a:ext uri="{FF2B5EF4-FFF2-40B4-BE49-F238E27FC236}">
                <a16:creationId xmlns:a16="http://schemas.microsoft.com/office/drawing/2014/main" id="{FCA2E377-1FE6-A49A-4D10-9BCF662D07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0200" y="1907968"/>
            <a:ext cx="1310485" cy="806453"/>
          </a:xfrm>
          <a:prstGeom prst="rect">
            <a:avLst/>
          </a:prstGeom>
        </p:spPr>
      </p:pic>
      <p:pic>
        <p:nvPicPr>
          <p:cNvPr id="10" name="Google Shape;85;p16">
            <a:extLst>
              <a:ext uri="{FF2B5EF4-FFF2-40B4-BE49-F238E27FC236}">
                <a16:creationId xmlns:a16="http://schemas.microsoft.com/office/drawing/2014/main" id="{22C6DAEF-6B41-4580-7FDE-CC011E324BFD}"/>
              </a:ext>
            </a:extLst>
          </p:cNvPr>
          <p:cNvPicPr preferRelativeResize="0"/>
          <p:nvPr/>
        </p:nvPicPr>
        <p:blipFill>
          <a:blip r:embed="rId6">
            <a:extLst>
              <a:ext uri="{28A0092B-C50C-407E-A947-70E740481C1C}">
                <a14:useLocalDpi xmlns:a14="http://schemas.microsoft.com/office/drawing/2010/main" val="0"/>
              </a:ext>
            </a:extLst>
          </a:blip>
          <a:srcRect/>
          <a:stretch/>
        </p:blipFill>
        <p:spPr>
          <a:xfrm>
            <a:off x="228600" y="1533578"/>
            <a:ext cx="606772" cy="748782"/>
          </a:xfrm>
          <a:prstGeom prst="rect">
            <a:avLst/>
          </a:prstGeom>
          <a:noFill/>
          <a:ln>
            <a:noFill/>
          </a:ln>
        </p:spPr>
      </p:pic>
      <p:pic>
        <p:nvPicPr>
          <p:cNvPr id="12" name="Picture 11">
            <a:extLst>
              <a:ext uri="{FF2B5EF4-FFF2-40B4-BE49-F238E27FC236}">
                <a16:creationId xmlns:a16="http://schemas.microsoft.com/office/drawing/2014/main" id="{4A1F1FA5-EAEF-3E9A-7E1B-D4A5F168B1C5}"/>
              </a:ext>
            </a:extLst>
          </p:cNvPr>
          <p:cNvPicPr>
            <a:picLocks noChangeAspect="1"/>
          </p:cNvPicPr>
          <p:nvPr/>
        </p:nvPicPr>
        <p:blipFill>
          <a:blip r:embed="rId7"/>
          <a:stretch>
            <a:fillRect/>
          </a:stretch>
        </p:blipFill>
        <p:spPr>
          <a:xfrm>
            <a:off x="2028469" y="840515"/>
            <a:ext cx="5087060" cy="528711"/>
          </a:xfrm>
          <a:prstGeom prst="rect">
            <a:avLst/>
          </a:prstGeom>
        </p:spPr>
      </p:pic>
    </p:spTree>
    <p:extLst>
      <p:ext uri="{BB962C8B-B14F-4D97-AF65-F5344CB8AC3E}">
        <p14:creationId xmlns:p14="http://schemas.microsoft.com/office/powerpoint/2010/main" val="1571230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330A9-0627-025B-0DD6-08C54AAA6862}"/>
              </a:ext>
            </a:extLst>
          </p:cNvPr>
          <p:cNvSpPr>
            <a:spLocks noGrp="1"/>
          </p:cNvSpPr>
          <p:nvPr>
            <p:ph type="title"/>
          </p:nvPr>
        </p:nvSpPr>
        <p:spPr/>
        <p:txBody>
          <a:bodyPr/>
          <a:lstStyle/>
          <a:p>
            <a:r>
              <a:rPr lang="en-US" dirty="0"/>
              <a:t>How did Chrome’s developers react?</a:t>
            </a:r>
          </a:p>
        </p:txBody>
      </p:sp>
      <p:sp>
        <p:nvSpPr>
          <p:cNvPr id="25" name="Google Shape;64;p14">
            <a:extLst>
              <a:ext uri="{FF2B5EF4-FFF2-40B4-BE49-F238E27FC236}">
                <a16:creationId xmlns:a16="http://schemas.microsoft.com/office/drawing/2014/main" id="{94B42392-19D5-8528-FB9E-44BCCCDD303C}"/>
              </a:ext>
            </a:extLst>
          </p:cNvPr>
          <p:cNvSpPr/>
          <p:nvPr/>
        </p:nvSpPr>
        <p:spPr>
          <a:xfrm>
            <a:off x="390112" y="1667476"/>
            <a:ext cx="2733032" cy="2815058"/>
          </a:xfrm>
          <a:prstGeom prst="roundRect">
            <a:avLst/>
          </a:prstGeom>
          <a:noFill/>
          <a:ln w="76200" cap="flat" cmpd="sng">
            <a:solidFill>
              <a:srgbClr val="4B4BB3"/>
            </a:solidFill>
            <a:prstDash val="solid"/>
            <a:round/>
            <a:headEnd type="none" w="sm" len="sm"/>
            <a:tailEnd type="none" w="sm" len="sm"/>
          </a:ln>
        </p:spPr>
        <p:txBody>
          <a:bodyPr spcFirstLastPara="1" wrap="square" lIns="68569" tIns="68569" rIns="68569" bIns="68569" anchor="ctr" anchorCtr="0">
            <a:noAutofit/>
          </a:bodyPr>
          <a:lstStyle/>
          <a:p>
            <a:pPr defTabSz="685800" fontAlgn="base">
              <a:lnSpc>
                <a:spcPct val="85000"/>
              </a:lnSpc>
              <a:buClrTx/>
            </a:pPr>
            <a:endParaRPr sz="2100" kern="1200">
              <a:solidFill>
                <a:srgbClr val="4B4BB3"/>
              </a:solidFill>
              <a:latin typeface="Segoe UI" panose="020B0502040204020203" pitchFamily="34" charset="0"/>
              <a:ea typeface="+mn-ea"/>
              <a:cs typeface="Segoe UI" panose="020B0502040204020203" pitchFamily="34" charset="0"/>
            </a:endParaRPr>
          </a:p>
        </p:txBody>
      </p:sp>
      <p:pic>
        <p:nvPicPr>
          <p:cNvPr id="26" name="Google Shape;65;p14">
            <a:extLst>
              <a:ext uri="{FF2B5EF4-FFF2-40B4-BE49-F238E27FC236}">
                <a16:creationId xmlns:a16="http://schemas.microsoft.com/office/drawing/2014/main" id="{9AE232AA-C6FB-15B7-7CCD-5629361A3C05}"/>
              </a:ext>
            </a:extLst>
          </p:cNvPr>
          <p:cNvPicPr preferRelativeResize="0"/>
          <p:nvPr/>
        </p:nvPicPr>
        <p:blipFill>
          <a:blip r:embed="rId3">
            <a:alphaModFix/>
          </a:blip>
          <a:stretch>
            <a:fillRect/>
          </a:stretch>
        </p:blipFill>
        <p:spPr>
          <a:xfrm>
            <a:off x="1155964" y="2737627"/>
            <a:ext cx="1201328" cy="1486055"/>
          </a:xfrm>
          <a:prstGeom prst="rect">
            <a:avLst/>
          </a:prstGeom>
          <a:noFill/>
          <a:ln>
            <a:noFill/>
          </a:ln>
        </p:spPr>
      </p:pic>
      <p:sp>
        <p:nvSpPr>
          <p:cNvPr id="16" name="Google Shape;64;p14">
            <a:extLst>
              <a:ext uri="{FF2B5EF4-FFF2-40B4-BE49-F238E27FC236}">
                <a16:creationId xmlns:a16="http://schemas.microsoft.com/office/drawing/2014/main" id="{A38CE640-11D6-8E67-40DA-59C643C269F5}"/>
              </a:ext>
            </a:extLst>
          </p:cNvPr>
          <p:cNvSpPr/>
          <p:nvPr/>
        </p:nvSpPr>
        <p:spPr>
          <a:xfrm>
            <a:off x="3200400" y="1667476"/>
            <a:ext cx="2733032" cy="2815058"/>
          </a:xfrm>
          <a:prstGeom prst="roundRect">
            <a:avLst/>
          </a:prstGeom>
          <a:noFill/>
          <a:ln w="76200" cap="flat" cmpd="sng">
            <a:solidFill>
              <a:srgbClr val="4B4BB3"/>
            </a:solidFill>
            <a:prstDash val="solid"/>
            <a:round/>
            <a:headEnd type="none" w="sm" len="sm"/>
            <a:tailEnd type="none" w="sm" len="sm"/>
          </a:ln>
        </p:spPr>
        <p:txBody>
          <a:bodyPr spcFirstLastPara="1" wrap="square" lIns="68569" tIns="68569" rIns="68569" bIns="68569" anchor="ctr" anchorCtr="0">
            <a:noAutofit/>
          </a:bodyPr>
          <a:lstStyle/>
          <a:p>
            <a:pPr defTabSz="685800" fontAlgn="base">
              <a:lnSpc>
                <a:spcPct val="85000"/>
              </a:lnSpc>
              <a:buClrTx/>
            </a:pPr>
            <a:endParaRPr sz="2100" kern="1200">
              <a:solidFill>
                <a:srgbClr val="4B4BB3"/>
              </a:solidFill>
              <a:latin typeface="Segoe UI" panose="020B0502040204020203" pitchFamily="34" charset="0"/>
              <a:ea typeface="+mn-ea"/>
              <a:cs typeface="Segoe UI" panose="020B0502040204020203" pitchFamily="34" charset="0"/>
            </a:endParaRPr>
          </a:p>
        </p:txBody>
      </p:sp>
      <p:sp>
        <p:nvSpPr>
          <p:cNvPr id="19" name="Google Shape;64;p14">
            <a:extLst>
              <a:ext uri="{FF2B5EF4-FFF2-40B4-BE49-F238E27FC236}">
                <a16:creationId xmlns:a16="http://schemas.microsoft.com/office/drawing/2014/main" id="{F831A6C7-5A04-A64E-22E8-CA0874F44D27}"/>
              </a:ext>
            </a:extLst>
          </p:cNvPr>
          <p:cNvSpPr/>
          <p:nvPr/>
        </p:nvSpPr>
        <p:spPr>
          <a:xfrm>
            <a:off x="6000750" y="1667476"/>
            <a:ext cx="2733032" cy="2815058"/>
          </a:xfrm>
          <a:prstGeom prst="roundRect">
            <a:avLst/>
          </a:prstGeom>
          <a:noFill/>
          <a:ln w="76200" cap="flat" cmpd="sng">
            <a:solidFill>
              <a:srgbClr val="4B4BB3"/>
            </a:solidFill>
            <a:prstDash val="solid"/>
            <a:round/>
            <a:headEnd type="none" w="sm" len="sm"/>
            <a:tailEnd type="none" w="sm" len="sm"/>
          </a:ln>
        </p:spPr>
        <p:txBody>
          <a:bodyPr spcFirstLastPara="1" wrap="square" lIns="68569" tIns="68569" rIns="68569" bIns="68569" anchor="ctr" anchorCtr="0">
            <a:noAutofit/>
          </a:bodyPr>
          <a:lstStyle/>
          <a:p>
            <a:pPr defTabSz="685800" fontAlgn="base">
              <a:lnSpc>
                <a:spcPct val="85000"/>
              </a:lnSpc>
              <a:buClrTx/>
            </a:pPr>
            <a:endParaRPr sz="2100" kern="1200">
              <a:solidFill>
                <a:srgbClr val="4B4BB3"/>
              </a:solidFill>
              <a:latin typeface="Segoe UI" panose="020B0502040204020203" pitchFamily="34" charset="0"/>
              <a:ea typeface="+mn-ea"/>
              <a:cs typeface="Segoe UI" panose="020B0502040204020203" pitchFamily="34" charset="0"/>
            </a:endParaRPr>
          </a:p>
        </p:txBody>
      </p:sp>
      <p:pic>
        <p:nvPicPr>
          <p:cNvPr id="21" name="Picture 20" descr="Logo&#10;&#10;Description automatically generated">
            <a:extLst>
              <a:ext uri="{FF2B5EF4-FFF2-40B4-BE49-F238E27FC236}">
                <a16:creationId xmlns:a16="http://schemas.microsoft.com/office/drawing/2014/main" id="{D6F36613-02E5-7F9E-8F54-6BDB971331D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9114" t="36751" b="37439"/>
          <a:stretch/>
        </p:blipFill>
        <p:spPr>
          <a:xfrm>
            <a:off x="6802733" y="1797346"/>
            <a:ext cx="1080863" cy="751310"/>
          </a:xfrm>
          <a:prstGeom prst="rect">
            <a:avLst/>
          </a:prstGeom>
        </p:spPr>
      </p:pic>
      <p:pic>
        <p:nvPicPr>
          <p:cNvPr id="22" name="Picture 21" descr="Graphical user interface, application&#10;&#10;Description automatically generated">
            <a:extLst>
              <a:ext uri="{FF2B5EF4-FFF2-40B4-BE49-F238E27FC236}">
                <a16:creationId xmlns:a16="http://schemas.microsoft.com/office/drawing/2014/main" id="{337937FD-9F51-214E-19C2-1E2723197B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24778" y="3480653"/>
            <a:ext cx="1310485" cy="806453"/>
          </a:xfrm>
          <a:prstGeom prst="rect">
            <a:avLst/>
          </a:prstGeom>
        </p:spPr>
      </p:pic>
      <p:pic>
        <p:nvPicPr>
          <p:cNvPr id="23" name="Picture 22" descr="Icon&#10;&#10;Description automatically generated">
            <a:extLst>
              <a:ext uri="{FF2B5EF4-FFF2-40B4-BE49-F238E27FC236}">
                <a16:creationId xmlns:a16="http://schemas.microsoft.com/office/drawing/2014/main" id="{3750DBAC-4B95-39A1-02E8-8AC1B507167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65123" y="3377929"/>
            <a:ext cx="1213752" cy="845753"/>
          </a:xfrm>
          <a:prstGeom prst="rect">
            <a:avLst/>
          </a:prstGeom>
        </p:spPr>
      </p:pic>
      <p:pic>
        <p:nvPicPr>
          <p:cNvPr id="24" name="Picture 23" descr="Logo&#10;&#10;Description automatically generated">
            <a:extLst>
              <a:ext uri="{FF2B5EF4-FFF2-40B4-BE49-F238E27FC236}">
                <a16:creationId xmlns:a16="http://schemas.microsoft.com/office/drawing/2014/main" id="{0ADAC5D7-D0B2-DF8F-8D2A-205C885A86A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14737" y="1748495"/>
            <a:ext cx="800161" cy="800161"/>
          </a:xfrm>
          <a:prstGeom prst="rect">
            <a:avLst/>
          </a:prstGeom>
        </p:spPr>
      </p:pic>
      <p:pic>
        <p:nvPicPr>
          <p:cNvPr id="28" name="Picture 27" descr="Icon&#10;&#10;Description automatically generated">
            <a:extLst>
              <a:ext uri="{FF2B5EF4-FFF2-40B4-BE49-F238E27FC236}">
                <a16:creationId xmlns:a16="http://schemas.microsoft.com/office/drawing/2014/main" id="{546751E5-6CBA-2014-EBA3-8864C0C76AF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4194145" y="1887444"/>
            <a:ext cx="745541" cy="559156"/>
          </a:xfrm>
          <a:prstGeom prst="rect">
            <a:avLst/>
          </a:prstGeom>
        </p:spPr>
      </p:pic>
      <p:pic>
        <p:nvPicPr>
          <p:cNvPr id="15" name="Google Shape;85;p16">
            <a:extLst>
              <a:ext uri="{FF2B5EF4-FFF2-40B4-BE49-F238E27FC236}">
                <a16:creationId xmlns:a16="http://schemas.microsoft.com/office/drawing/2014/main" id="{C59772E0-D264-D69B-DF60-D6A3D0578AB2}"/>
              </a:ext>
            </a:extLst>
          </p:cNvPr>
          <p:cNvPicPr preferRelativeResize="0"/>
          <p:nvPr/>
        </p:nvPicPr>
        <p:blipFill>
          <a:blip r:embed="rId9">
            <a:extLst>
              <a:ext uri="{28A0092B-C50C-407E-A947-70E740481C1C}">
                <a14:useLocalDpi xmlns:a14="http://schemas.microsoft.com/office/drawing/2010/main" val="0"/>
              </a:ext>
            </a:extLst>
          </a:blip>
          <a:srcRect/>
          <a:stretch/>
        </p:blipFill>
        <p:spPr>
          <a:xfrm>
            <a:off x="228600" y="1533578"/>
            <a:ext cx="606772" cy="748782"/>
          </a:xfrm>
          <a:prstGeom prst="rect">
            <a:avLst/>
          </a:prstGeom>
          <a:noFill/>
          <a:ln>
            <a:noFill/>
          </a:ln>
        </p:spPr>
      </p:pic>
      <p:pic>
        <p:nvPicPr>
          <p:cNvPr id="18" name="Google Shape;85;p16">
            <a:extLst>
              <a:ext uri="{FF2B5EF4-FFF2-40B4-BE49-F238E27FC236}">
                <a16:creationId xmlns:a16="http://schemas.microsoft.com/office/drawing/2014/main" id="{950283BB-1C38-B8D2-F752-03BD0AC45E37}"/>
              </a:ext>
            </a:extLst>
          </p:cNvPr>
          <p:cNvPicPr preferRelativeResize="0"/>
          <p:nvPr/>
        </p:nvPicPr>
        <p:blipFill>
          <a:blip r:embed="rId9">
            <a:extLst>
              <a:ext uri="{28A0092B-C50C-407E-A947-70E740481C1C}">
                <a14:useLocalDpi xmlns:a14="http://schemas.microsoft.com/office/drawing/2010/main" val="0"/>
              </a:ext>
            </a:extLst>
          </a:blip>
          <a:srcRect/>
          <a:stretch/>
        </p:blipFill>
        <p:spPr>
          <a:xfrm>
            <a:off x="3143251" y="1561586"/>
            <a:ext cx="606772" cy="748782"/>
          </a:xfrm>
          <a:prstGeom prst="rect">
            <a:avLst/>
          </a:prstGeom>
          <a:noFill/>
          <a:ln>
            <a:noFill/>
          </a:ln>
        </p:spPr>
      </p:pic>
      <p:pic>
        <p:nvPicPr>
          <p:cNvPr id="29" name="Google Shape;85;p16">
            <a:extLst>
              <a:ext uri="{FF2B5EF4-FFF2-40B4-BE49-F238E27FC236}">
                <a16:creationId xmlns:a16="http://schemas.microsoft.com/office/drawing/2014/main" id="{BAB6684B-E9FF-A72F-293A-7E28DAE77D7E}"/>
              </a:ext>
            </a:extLst>
          </p:cNvPr>
          <p:cNvPicPr preferRelativeResize="0"/>
          <p:nvPr/>
        </p:nvPicPr>
        <p:blipFill>
          <a:blip r:embed="rId9">
            <a:extLst>
              <a:ext uri="{28A0092B-C50C-407E-A947-70E740481C1C}">
                <a14:useLocalDpi xmlns:a14="http://schemas.microsoft.com/office/drawing/2010/main" val="0"/>
              </a:ext>
            </a:extLst>
          </a:blip>
          <a:srcRect/>
          <a:stretch/>
        </p:blipFill>
        <p:spPr>
          <a:xfrm>
            <a:off x="5952547" y="1561586"/>
            <a:ext cx="606772" cy="748782"/>
          </a:xfrm>
          <a:prstGeom prst="rect">
            <a:avLst/>
          </a:prstGeom>
          <a:noFill/>
          <a:ln>
            <a:noFill/>
          </a:ln>
        </p:spPr>
      </p:pic>
      <p:pic>
        <p:nvPicPr>
          <p:cNvPr id="31" name="Picture 30">
            <a:extLst>
              <a:ext uri="{FF2B5EF4-FFF2-40B4-BE49-F238E27FC236}">
                <a16:creationId xmlns:a16="http://schemas.microsoft.com/office/drawing/2014/main" id="{AEF1D09A-D2CE-E3F3-41BD-F975E656E4D1}"/>
              </a:ext>
            </a:extLst>
          </p:cNvPr>
          <p:cNvPicPr>
            <a:picLocks noChangeAspect="1"/>
          </p:cNvPicPr>
          <p:nvPr/>
        </p:nvPicPr>
        <p:blipFill>
          <a:blip r:embed="rId10"/>
          <a:stretch>
            <a:fillRect/>
          </a:stretch>
        </p:blipFill>
        <p:spPr>
          <a:xfrm>
            <a:off x="2028469" y="840515"/>
            <a:ext cx="5087060" cy="528711"/>
          </a:xfrm>
          <a:prstGeom prst="rect">
            <a:avLst/>
          </a:prstGeom>
        </p:spPr>
      </p:pic>
    </p:spTree>
    <p:extLst>
      <p:ext uri="{BB962C8B-B14F-4D97-AF65-F5344CB8AC3E}">
        <p14:creationId xmlns:p14="http://schemas.microsoft.com/office/powerpoint/2010/main" val="2832021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330A9-0627-025B-0DD6-08C54AAA6862}"/>
              </a:ext>
            </a:extLst>
          </p:cNvPr>
          <p:cNvSpPr>
            <a:spLocks noGrp="1"/>
          </p:cNvSpPr>
          <p:nvPr>
            <p:ph type="title"/>
          </p:nvPr>
        </p:nvSpPr>
        <p:spPr/>
        <p:txBody>
          <a:bodyPr/>
          <a:lstStyle/>
          <a:p>
            <a:r>
              <a:rPr lang="en-US" dirty="0"/>
              <a:t>How did Chrome’s developers react?</a:t>
            </a:r>
          </a:p>
        </p:txBody>
      </p:sp>
      <p:sp>
        <p:nvSpPr>
          <p:cNvPr id="25" name="Google Shape;64;p14">
            <a:extLst>
              <a:ext uri="{FF2B5EF4-FFF2-40B4-BE49-F238E27FC236}">
                <a16:creationId xmlns:a16="http://schemas.microsoft.com/office/drawing/2014/main" id="{94B42392-19D5-8528-FB9E-44BCCCDD303C}"/>
              </a:ext>
            </a:extLst>
          </p:cNvPr>
          <p:cNvSpPr/>
          <p:nvPr/>
        </p:nvSpPr>
        <p:spPr>
          <a:xfrm>
            <a:off x="390112" y="1667476"/>
            <a:ext cx="2733032" cy="2815058"/>
          </a:xfrm>
          <a:prstGeom prst="roundRect">
            <a:avLst/>
          </a:prstGeom>
          <a:solidFill>
            <a:schemeClr val="accent4">
              <a:lumMod val="20000"/>
              <a:lumOff val="80000"/>
            </a:schemeClr>
          </a:solidFill>
          <a:ln w="76200" cap="flat" cmpd="sng">
            <a:solidFill>
              <a:srgbClr val="4B4BB3"/>
            </a:solidFill>
            <a:prstDash val="solid"/>
            <a:round/>
            <a:headEnd type="none" w="sm" len="sm"/>
            <a:tailEnd type="none" w="sm" len="sm"/>
          </a:ln>
        </p:spPr>
        <p:txBody>
          <a:bodyPr spcFirstLastPara="1" wrap="square" lIns="68569" tIns="68569" rIns="68569" bIns="68569" anchor="ctr" anchorCtr="0">
            <a:noAutofit/>
          </a:bodyPr>
          <a:lstStyle/>
          <a:p>
            <a:pPr defTabSz="685800" fontAlgn="base">
              <a:lnSpc>
                <a:spcPct val="85000"/>
              </a:lnSpc>
              <a:buClrTx/>
            </a:pPr>
            <a:endParaRPr sz="2100" kern="1200">
              <a:solidFill>
                <a:srgbClr val="4B4BB3"/>
              </a:solidFill>
              <a:latin typeface="Segoe UI" panose="020B0502040204020203" pitchFamily="34" charset="0"/>
              <a:ea typeface="+mn-ea"/>
              <a:cs typeface="Segoe UI" panose="020B0502040204020203" pitchFamily="34" charset="0"/>
            </a:endParaRPr>
          </a:p>
        </p:txBody>
      </p:sp>
      <p:pic>
        <p:nvPicPr>
          <p:cNvPr id="26" name="Google Shape;65;p14">
            <a:extLst>
              <a:ext uri="{FF2B5EF4-FFF2-40B4-BE49-F238E27FC236}">
                <a16:creationId xmlns:a16="http://schemas.microsoft.com/office/drawing/2014/main" id="{9AE232AA-C6FB-15B7-7CCD-5629361A3C05}"/>
              </a:ext>
            </a:extLst>
          </p:cNvPr>
          <p:cNvPicPr preferRelativeResize="0"/>
          <p:nvPr/>
        </p:nvPicPr>
        <p:blipFill>
          <a:blip r:embed="rId3">
            <a:alphaModFix/>
          </a:blip>
          <a:stretch>
            <a:fillRect/>
          </a:stretch>
        </p:blipFill>
        <p:spPr>
          <a:xfrm>
            <a:off x="1155964" y="2737627"/>
            <a:ext cx="1201328" cy="1486055"/>
          </a:xfrm>
          <a:prstGeom prst="rect">
            <a:avLst/>
          </a:prstGeom>
          <a:noFill/>
          <a:ln>
            <a:noFill/>
          </a:ln>
        </p:spPr>
      </p:pic>
      <p:sp>
        <p:nvSpPr>
          <p:cNvPr id="16" name="Google Shape;64;p14">
            <a:extLst>
              <a:ext uri="{FF2B5EF4-FFF2-40B4-BE49-F238E27FC236}">
                <a16:creationId xmlns:a16="http://schemas.microsoft.com/office/drawing/2014/main" id="{A38CE640-11D6-8E67-40DA-59C643C269F5}"/>
              </a:ext>
            </a:extLst>
          </p:cNvPr>
          <p:cNvSpPr/>
          <p:nvPr/>
        </p:nvSpPr>
        <p:spPr>
          <a:xfrm>
            <a:off x="3200400" y="1667476"/>
            <a:ext cx="2733032" cy="2815058"/>
          </a:xfrm>
          <a:prstGeom prst="roundRect">
            <a:avLst/>
          </a:prstGeom>
          <a:noFill/>
          <a:ln w="76200" cap="flat" cmpd="sng">
            <a:solidFill>
              <a:srgbClr val="4B4BB3"/>
            </a:solidFill>
            <a:prstDash val="solid"/>
            <a:round/>
            <a:headEnd type="none" w="sm" len="sm"/>
            <a:tailEnd type="none" w="sm" len="sm"/>
          </a:ln>
        </p:spPr>
        <p:txBody>
          <a:bodyPr spcFirstLastPara="1" wrap="square" lIns="68569" tIns="68569" rIns="68569" bIns="68569" anchor="ctr" anchorCtr="0">
            <a:noAutofit/>
          </a:bodyPr>
          <a:lstStyle/>
          <a:p>
            <a:pPr defTabSz="685800" fontAlgn="base">
              <a:lnSpc>
                <a:spcPct val="85000"/>
              </a:lnSpc>
              <a:buClrTx/>
            </a:pPr>
            <a:endParaRPr sz="2100" kern="1200">
              <a:solidFill>
                <a:srgbClr val="4B4BB3"/>
              </a:solidFill>
              <a:latin typeface="Segoe UI" panose="020B0502040204020203" pitchFamily="34" charset="0"/>
              <a:ea typeface="+mn-ea"/>
              <a:cs typeface="Segoe UI" panose="020B0502040204020203" pitchFamily="34" charset="0"/>
            </a:endParaRPr>
          </a:p>
        </p:txBody>
      </p:sp>
      <p:sp>
        <p:nvSpPr>
          <p:cNvPr id="19" name="Google Shape;64;p14">
            <a:extLst>
              <a:ext uri="{FF2B5EF4-FFF2-40B4-BE49-F238E27FC236}">
                <a16:creationId xmlns:a16="http://schemas.microsoft.com/office/drawing/2014/main" id="{F831A6C7-5A04-A64E-22E8-CA0874F44D27}"/>
              </a:ext>
            </a:extLst>
          </p:cNvPr>
          <p:cNvSpPr/>
          <p:nvPr/>
        </p:nvSpPr>
        <p:spPr>
          <a:xfrm>
            <a:off x="6000750" y="1667476"/>
            <a:ext cx="2733032" cy="2815058"/>
          </a:xfrm>
          <a:prstGeom prst="roundRect">
            <a:avLst/>
          </a:prstGeom>
          <a:noFill/>
          <a:ln w="76200" cap="flat" cmpd="sng">
            <a:solidFill>
              <a:srgbClr val="4B4BB3"/>
            </a:solidFill>
            <a:prstDash val="solid"/>
            <a:round/>
            <a:headEnd type="none" w="sm" len="sm"/>
            <a:tailEnd type="none" w="sm" len="sm"/>
          </a:ln>
        </p:spPr>
        <p:txBody>
          <a:bodyPr spcFirstLastPara="1" wrap="square" lIns="68569" tIns="68569" rIns="68569" bIns="68569" anchor="ctr" anchorCtr="0">
            <a:noAutofit/>
          </a:bodyPr>
          <a:lstStyle/>
          <a:p>
            <a:pPr defTabSz="685800" fontAlgn="base">
              <a:lnSpc>
                <a:spcPct val="85000"/>
              </a:lnSpc>
              <a:buClrTx/>
            </a:pPr>
            <a:endParaRPr sz="2100" kern="1200">
              <a:solidFill>
                <a:srgbClr val="4B4BB3"/>
              </a:solidFill>
              <a:latin typeface="Segoe UI" panose="020B0502040204020203" pitchFamily="34" charset="0"/>
              <a:ea typeface="+mn-ea"/>
              <a:cs typeface="Segoe UI" panose="020B0502040204020203" pitchFamily="34" charset="0"/>
            </a:endParaRPr>
          </a:p>
        </p:txBody>
      </p:sp>
      <p:pic>
        <p:nvPicPr>
          <p:cNvPr id="21" name="Picture 20" descr="Logo&#10;&#10;Description automatically generated">
            <a:extLst>
              <a:ext uri="{FF2B5EF4-FFF2-40B4-BE49-F238E27FC236}">
                <a16:creationId xmlns:a16="http://schemas.microsoft.com/office/drawing/2014/main" id="{D6F36613-02E5-7F9E-8F54-6BDB971331D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9114" t="36751" b="37439"/>
          <a:stretch/>
        </p:blipFill>
        <p:spPr>
          <a:xfrm>
            <a:off x="6802733" y="1797346"/>
            <a:ext cx="1080863" cy="751310"/>
          </a:xfrm>
          <a:prstGeom prst="rect">
            <a:avLst/>
          </a:prstGeom>
        </p:spPr>
      </p:pic>
      <p:pic>
        <p:nvPicPr>
          <p:cNvPr id="22" name="Picture 21" descr="Graphical user interface, application&#10;&#10;Description automatically generated">
            <a:extLst>
              <a:ext uri="{FF2B5EF4-FFF2-40B4-BE49-F238E27FC236}">
                <a16:creationId xmlns:a16="http://schemas.microsoft.com/office/drawing/2014/main" id="{337937FD-9F51-214E-19C2-1E2723197B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24778" y="3480653"/>
            <a:ext cx="1310485" cy="806453"/>
          </a:xfrm>
          <a:prstGeom prst="rect">
            <a:avLst/>
          </a:prstGeom>
        </p:spPr>
      </p:pic>
      <p:pic>
        <p:nvPicPr>
          <p:cNvPr id="23" name="Picture 22" descr="Icon&#10;&#10;Description automatically generated">
            <a:extLst>
              <a:ext uri="{FF2B5EF4-FFF2-40B4-BE49-F238E27FC236}">
                <a16:creationId xmlns:a16="http://schemas.microsoft.com/office/drawing/2014/main" id="{3750DBAC-4B95-39A1-02E8-8AC1B507167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65123" y="3377929"/>
            <a:ext cx="1213752" cy="845753"/>
          </a:xfrm>
          <a:prstGeom prst="rect">
            <a:avLst/>
          </a:prstGeom>
        </p:spPr>
      </p:pic>
      <p:pic>
        <p:nvPicPr>
          <p:cNvPr id="24" name="Picture 23" descr="Logo&#10;&#10;Description automatically generated">
            <a:extLst>
              <a:ext uri="{FF2B5EF4-FFF2-40B4-BE49-F238E27FC236}">
                <a16:creationId xmlns:a16="http://schemas.microsoft.com/office/drawing/2014/main" id="{0ADAC5D7-D0B2-DF8F-8D2A-205C885A86A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14737" y="1748495"/>
            <a:ext cx="800161" cy="800161"/>
          </a:xfrm>
          <a:prstGeom prst="rect">
            <a:avLst/>
          </a:prstGeom>
        </p:spPr>
      </p:pic>
      <p:pic>
        <p:nvPicPr>
          <p:cNvPr id="28" name="Picture 27" descr="Icon&#10;&#10;Description automatically generated">
            <a:extLst>
              <a:ext uri="{FF2B5EF4-FFF2-40B4-BE49-F238E27FC236}">
                <a16:creationId xmlns:a16="http://schemas.microsoft.com/office/drawing/2014/main" id="{546751E5-6CBA-2014-EBA3-8864C0C76AF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4194145" y="1887444"/>
            <a:ext cx="745541" cy="559156"/>
          </a:xfrm>
          <a:prstGeom prst="rect">
            <a:avLst/>
          </a:prstGeom>
        </p:spPr>
      </p:pic>
      <p:pic>
        <p:nvPicPr>
          <p:cNvPr id="15" name="Google Shape;85;p16">
            <a:extLst>
              <a:ext uri="{FF2B5EF4-FFF2-40B4-BE49-F238E27FC236}">
                <a16:creationId xmlns:a16="http://schemas.microsoft.com/office/drawing/2014/main" id="{C59772E0-D264-D69B-DF60-D6A3D0578AB2}"/>
              </a:ext>
            </a:extLst>
          </p:cNvPr>
          <p:cNvPicPr preferRelativeResize="0"/>
          <p:nvPr/>
        </p:nvPicPr>
        <p:blipFill>
          <a:blip r:embed="rId9">
            <a:extLst>
              <a:ext uri="{28A0092B-C50C-407E-A947-70E740481C1C}">
                <a14:useLocalDpi xmlns:a14="http://schemas.microsoft.com/office/drawing/2010/main" val="0"/>
              </a:ext>
            </a:extLst>
          </a:blip>
          <a:srcRect/>
          <a:stretch/>
        </p:blipFill>
        <p:spPr>
          <a:xfrm>
            <a:off x="228600" y="1533578"/>
            <a:ext cx="606772" cy="748782"/>
          </a:xfrm>
          <a:prstGeom prst="rect">
            <a:avLst/>
          </a:prstGeom>
          <a:noFill/>
          <a:ln>
            <a:noFill/>
          </a:ln>
        </p:spPr>
      </p:pic>
      <p:pic>
        <p:nvPicPr>
          <p:cNvPr id="18" name="Google Shape;85;p16">
            <a:extLst>
              <a:ext uri="{FF2B5EF4-FFF2-40B4-BE49-F238E27FC236}">
                <a16:creationId xmlns:a16="http://schemas.microsoft.com/office/drawing/2014/main" id="{950283BB-1C38-B8D2-F752-03BD0AC45E37}"/>
              </a:ext>
            </a:extLst>
          </p:cNvPr>
          <p:cNvPicPr preferRelativeResize="0"/>
          <p:nvPr/>
        </p:nvPicPr>
        <p:blipFill>
          <a:blip r:embed="rId9">
            <a:extLst>
              <a:ext uri="{28A0092B-C50C-407E-A947-70E740481C1C}">
                <a14:useLocalDpi xmlns:a14="http://schemas.microsoft.com/office/drawing/2010/main" val="0"/>
              </a:ext>
            </a:extLst>
          </a:blip>
          <a:srcRect/>
          <a:stretch/>
        </p:blipFill>
        <p:spPr>
          <a:xfrm>
            <a:off x="3143251" y="1561586"/>
            <a:ext cx="606772" cy="748782"/>
          </a:xfrm>
          <a:prstGeom prst="rect">
            <a:avLst/>
          </a:prstGeom>
          <a:noFill/>
          <a:ln>
            <a:noFill/>
          </a:ln>
        </p:spPr>
      </p:pic>
      <p:pic>
        <p:nvPicPr>
          <p:cNvPr id="29" name="Google Shape;85;p16">
            <a:extLst>
              <a:ext uri="{FF2B5EF4-FFF2-40B4-BE49-F238E27FC236}">
                <a16:creationId xmlns:a16="http://schemas.microsoft.com/office/drawing/2014/main" id="{BAB6684B-E9FF-A72F-293A-7E28DAE77D7E}"/>
              </a:ext>
            </a:extLst>
          </p:cNvPr>
          <p:cNvPicPr preferRelativeResize="0"/>
          <p:nvPr/>
        </p:nvPicPr>
        <p:blipFill>
          <a:blip r:embed="rId9">
            <a:extLst>
              <a:ext uri="{28A0092B-C50C-407E-A947-70E740481C1C}">
                <a14:useLocalDpi xmlns:a14="http://schemas.microsoft.com/office/drawing/2010/main" val="0"/>
              </a:ext>
            </a:extLst>
          </a:blip>
          <a:srcRect/>
          <a:stretch/>
        </p:blipFill>
        <p:spPr>
          <a:xfrm>
            <a:off x="5952547" y="1561586"/>
            <a:ext cx="606772" cy="748782"/>
          </a:xfrm>
          <a:prstGeom prst="rect">
            <a:avLst/>
          </a:prstGeom>
          <a:noFill/>
          <a:ln>
            <a:noFill/>
          </a:ln>
        </p:spPr>
      </p:pic>
      <p:pic>
        <p:nvPicPr>
          <p:cNvPr id="17" name="Picture 16">
            <a:extLst>
              <a:ext uri="{FF2B5EF4-FFF2-40B4-BE49-F238E27FC236}">
                <a16:creationId xmlns:a16="http://schemas.microsoft.com/office/drawing/2014/main" id="{9DA695A8-E71D-3B42-147D-0AC058ED103E}"/>
              </a:ext>
            </a:extLst>
          </p:cNvPr>
          <p:cNvPicPr>
            <a:picLocks noChangeAspect="1"/>
          </p:cNvPicPr>
          <p:nvPr/>
        </p:nvPicPr>
        <p:blipFill>
          <a:blip r:embed="rId10"/>
          <a:stretch>
            <a:fillRect/>
          </a:stretch>
        </p:blipFill>
        <p:spPr>
          <a:xfrm>
            <a:off x="2028469" y="840515"/>
            <a:ext cx="5087060" cy="528711"/>
          </a:xfrm>
          <a:prstGeom prst="rect">
            <a:avLst/>
          </a:prstGeom>
        </p:spPr>
      </p:pic>
    </p:spTree>
    <p:extLst>
      <p:ext uri="{BB962C8B-B14F-4D97-AF65-F5344CB8AC3E}">
        <p14:creationId xmlns:p14="http://schemas.microsoft.com/office/powerpoint/2010/main" val="3895572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49F0B8-46AC-2B61-5A99-C2F72A8EE342}"/>
              </a:ext>
            </a:extLst>
          </p:cNvPr>
          <p:cNvSpPr>
            <a:spLocks noGrp="1"/>
          </p:cNvSpPr>
          <p:nvPr>
            <p:ph type="ctrTitle"/>
          </p:nvPr>
        </p:nvSpPr>
        <p:spPr>
          <a:xfrm>
            <a:off x="742950" y="285750"/>
            <a:ext cx="7658100" cy="951309"/>
          </a:xfrm>
        </p:spPr>
        <p:txBody>
          <a:bodyPr/>
          <a:lstStyle/>
          <a:p>
            <a:pPr>
              <a:lnSpc>
                <a:spcPct val="150000"/>
              </a:lnSpc>
            </a:pPr>
            <a:r>
              <a:rPr lang="en-US" sz="4500" dirty="0"/>
              <a:t>Have we mitigated </a:t>
            </a:r>
            <a:r>
              <a:rPr lang="en-US" sz="4500" dirty="0" err="1"/>
              <a:t>Spectre</a:t>
            </a:r>
            <a:r>
              <a:rPr lang="en-US" sz="4500" dirty="0"/>
              <a:t>?</a:t>
            </a:r>
          </a:p>
        </p:txBody>
      </p:sp>
      <p:sp>
        <p:nvSpPr>
          <p:cNvPr id="6" name="Text Placeholder 5">
            <a:extLst>
              <a:ext uri="{FF2B5EF4-FFF2-40B4-BE49-F238E27FC236}">
                <a16:creationId xmlns:a16="http://schemas.microsoft.com/office/drawing/2014/main" id="{C9E87A7F-815D-2941-0014-5ABCD3468F93}"/>
              </a:ext>
            </a:extLst>
          </p:cNvPr>
          <p:cNvSpPr>
            <a:spLocks noGrp="1"/>
          </p:cNvSpPr>
          <p:nvPr>
            <p:ph type="body" sz="quarter" idx="10"/>
          </p:nvPr>
        </p:nvSpPr>
        <p:spPr/>
        <p:txBody>
          <a:bodyPr/>
          <a:lstStyle/>
          <a:p>
            <a:endParaRPr lang="en-US"/>
          </a:p>
        </p:txBody>
      </p:sp>
      <p:pic>
        <p:nvPicPr>
          <p:cNvPr id="5" name="Google Shape;65;p14">
            <a:extLst>
              <a:ext uri="{FF2B5EF4-FFF2-40B4-BE49-F238E27FC236}">
                <a16:creationId xmlns:a16="http://schemas.microsoft.com/office/drawing/2014/main" id="{867A9172-EECC-287D-F826-E3978E1EC3F9}"/>
              </a:ext>
            </a:extLst>
          </p:cNvPr>
          <p:cNvPicPr preferRelativeResize="0"/>
          <p:nvPr/>
        </p:nvPicPr>
        <p:blipFill rotWithShape="1">
          <a:blip r:embed="rId3">
            <a:alphaModFix/>
          </a:blip>
          <a:srcRect b="28034"/>
          <a:stretch/>
        </p:blipFill>
        <p:spPr>
          <a:xfrm>
            <a:off x="3549782" y="2057400"/>
            <a:ext cx="2044436" cy="1558986"/>
          </a:xfrm>
          <a:prstGeom prst="rect">
            <a:avLst/>
          </a:prstGeom>
          <a:noFill/>
          <a:ln>
            <a:noFill/>
          </a:ln>
        </p:spPr>
      </p:pic>
      <p:pic>
        <p:nvPicPr>
          <p:cNvPr id="8" name="Graphic 7" descr="No sign outline">
            <a:extLst>
              <a:ext uri="{FF2B5EF4-FFF2-40B4-BE49-F238E27FC236}">
                <a16:creationId xmlns:a16="http://schemas.microsoft.com/office/drawing/2014/main" id="{1E576E35-9DD5-98F8-5C84-A907C421BFE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71800" y="1314450"/>
            <a:ext cx="3000375" cy="3000375"/>
          </a:xfrm>
          <a:prstGeom prst="rect">
            <a:avLst/>
          </a:prstGeom>
        </p:spPr>
      </p:pic>
      <p:pic>
        <p:nvPicPr>
          <p:cNvPr id="7" name="Google Shape;65;p14">
            <a:extLst>
              <a:ext uri="{FF2B5EF4-FFF2-40B4-BE49-F238E27FC236}">
                <a16:creationId xmlns:a16="http://schemas.microsoft.com/office/drawing/2014/main" id="{5EE803C1-6A5E-FF5B-6896-DC7F72D8B324}"/>
              </a:ext>
            </a:extLst>
          </p:cNvPr>
          <p:cNvPicPr preferRelativeResize="0"/>
          <p:nvPr/>
        </p:nvPicPr>
        <p:blipFill rotWithShape="1">
          <a:blip r:embed="rId3">
            <a:alphaModFix/>
          </a:blip>
          <a:srcRect t="72991"/>
          <a:stretch/>
        </p:blipFill>
        <p:spPr>
          <a:xfrm>
            <a:off x="3549782" y="4114801"/>
            <a:ext cx="2044436" cy="585101"/>
          </a:xfrm>
          <a:prstGeom prst="rect">
            <a:avLst/>
          </a:prstGeom>
          <a:noFill/>
          <a:ln>
            <a:noFill/>
          </a:ln>
        </p:spPr>
      </p:pic>
    </p:spTree>
    <p:extLst>
      <p:ext uri="{BB962C8B-B14F-4D97-AF65-F5344CB8AC3E}">
        <p14:creationId xmlns:p14="http://schemas.microsoft.com/office/powerpoint/2010/main" val="2289556251"/>
      </p:ext>
    </p:extLst>
  </p:cSld>
  <p:clrMapOvr>
    <a:masterClrMapping/>
  </p:clrMapOvr>
  <p:transition spd="slow"/>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079B9B0-F1C2-F0DE-C90C-C97D5EF6C2E5}"/>
              </a:ext>
            </a:extLst>
          </p:cNvPr>
          <p:cNvSpPr>
            <a:spLocks noGrp="1"/>
          </p:cNvSpPr>
          <p:nvPr>
            <p:ph type="title"/>
          </p:nvPr>
        </p:nvSpPr>
        <p:spPr/>
        <p:txBody>
          <a:bodyPr/>
          <a:lstStyle/>
          <a:p>
            <a:r>
              <a:rPr lang="en-US" dirty="0"/>
              <a:t>Spook.js</a:t>
            </a:r>
          </a:p>
        </p:txBody>
      </p:sp>
      <p:grpSp>
        <p:nvGrpSpPr>
          <p:cNvPr id="2" name="Group 1">
            <a:extLst>
              <a:ext uri="{FF2B5EF4-FFF2-40B4-BE49-F238E27FC236}">
                <a16:creationId xmlns:a16="http://schemas.microsoft.com/office/drawing/2014/main" id="{AD54F33F-B932-2601-44C6-E290E0799260}"/>
              </a:ext>
            </a:extLst>
          </p:cNvPr>
          <p:cNvGrpSpPr/>
          <p:nvPr/>
        </p:nvGrpSpPr>
        <p:grpSpPr>
          <a:xfrm>
            <a:off x="1461504" y="2686051"/>
            <a:ext cx="4034986" cy="2181054"/>
            <a:chOff x="6019800" y="2160267"/>
            <a:chExt cx="5379981" cy="2908073"/>
          </a:xfrm>
        </p:grpSpPr>
        <p:pic>
          <p:nvPicPr>
            <p:cNvPr id="11" name="Picture 10" descr="A picture containing text, mammal, cat, looking&#10;&#10;Description automatically generated">
              <a:extLst>
                <a:ext uri="{FF2B5EF4-FFF2-40B4-BE49-F238E27FC236}">
                  <a16:creationId xmlns:a16="http://schemas.microsoft.com/office/drawing/2014/main" id="{EA11ED72-8CC2-2001-5D32-A9E375846A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2160267"/>
              <a:ext cx="5379981" cy="2361943"/>
            </a:xfrm>
            <a:prstGeom prst="rect">
              <a:avLst/>
            </a:prstGeom>
          </p:spPr>
        </p:pic>
        <p:sp>
          <p:nvSpPr>
            <p:cNvPr id="12" name="TextBox 11">
              <a:extLst>
                <a:ext uri="{FF2B5EF4-FFF2-40B4-BE49-F238E27FC236}">
                  <a16:creationId xmlns:a16="http://schemas.microsoft.com/office/drawing/2014/main" id="{01BCD32B-A864-A83D-92DA-7B07B2BC3C4A}"/>
                </a:ext>
              </a:extLst>
            </p:cNvPr>
            <p:cNvSpPr txBox="1"/>
            <p:nvPr/>
          </p:nvSpPr>
          <p:spPr>
            <a:xfrm>
              <a:off x="6324600" y="4643437"/>
              <a:ext cx="1828800" cy="424903"/>
            </a:xfrm>
            <a:prstGeom prst="rect">
              <a:avLst/>
            </a:prstGeom>
            <a:noFill/>
          </p:spPr>
          <p:txBody>
            <a:bodyPr wrap="square" rtlCol="0">
              <a:spAutoFit/>
            </a:bodyPr>
            <a:lstStyle/>
            <a:p>
              <a:pPr algn="ctr" defTabSz="685800" fontAlgn="base">
                <a:lnSpc>
                  <a:spcPct val="120000"/>
                </a:lnSpc>
                <a:spcBef>
                  <a:spcPct val="0"/>
                </a:spcBef>
                <a:spcAft>
                  <a:spcPct val="0"/>
                </a:spcAft>
                <a:buClrTx/>
              </a:pPr>
              <a:r>
                <a:rPr lang="en-US" sz="1350" kern="1200" dirty="0">
                  <a:solidFill>
                    <a:prstClr val="black"/>
                  </a:solidFill>
                  <a:latin typeface="Arial" charset="0"/>
                  <a:ea typeface="+mn-ea"/>
                </a:rPr>
                <a:t>Original</a:t>
              </a:r>
            </a:p>
          </p:txBody>
        </p:sp>
        <p:sp>
          <p:nvSpPr>
            <p:cNvPr id="13" name="TextBox 12">
              <a:extLst>
                <a:ext uri="{FF2B5EF4-FFF2-40B4-BE49-F238E27FC236}">
                  <a16:creationId xmlns:a16="http://schemas.microsoft.com/office/drawing/2014/main" id="{516788DE-892F-EAB3-476A-165F642440C9}"/>
                </a:ext>
              </a:extLst>
            </p:cNvPr>
            <p:cNvSpPr txBox="1"/>
            <p:nvPr/>
          </p:nvSpPr>
          <p:spPr>
            <a:xfrm>
              <a:off x="9372600" y="4643437"/>
              <a:ext cx="1828800" cy="424903"/>
            </a:xfrm>
            <a:prstGeom prst="rect">
              <a:avLst/>
            </a:prstGeom>
            <a:noFill/>
          </p:spPr>
          <p:txBody>
            <a:bodyPr wrap="square" rtlCol="0">
              <a:spAutoFit/>
            </a:bodyPr>
            <a:lstStyle/>
            <a:p>
              <a:pPr algn="ctr" defTabSz="685800" fontAlgn="base">
                <a:lnSpc>
                  <a:spcPct val="120000"/>
                </a:lnSpc>
                <a:spcBef>
                  <a:spcPct val="0"/>
                </a:spcBef>
                <a:spcAft>
                  <a:spcPct val="0"/>
                </a:spcAft>
                <a:buClrTx/>
              </a:pPr>
              <a:r>
                <a:rPr lang="en-US" sz="1350" kern="1200" dirty="0">
                  <a:solidFill>
                    <a:prstClr val="black"/>
                  </a:solidFill>
                  <a:latin typeface="Arial" charset="0"/>
                  <a:ea typeface="+mn-ea"/>
                </a:rPr>
                <a:t>Leaked</a:t>
              </a:r>
            </a:p>
          </p:txBody>
        </p:sp>
      </p:grpSp>
      <p:pic>
        <p:nvPicPr>
          <p:cNvPr id="10" name="Picture 9" descr="Logo&#10;&#10;Description automatically generated">
            <a:extLst>
              <a:ext uri="{FF2B5EF4-FFF2-40B4-BE49-F238E27FC236}">
                <a16:creationId xmlns:a16="http://schemas.microsoft.com/office/drawing/2014/main" id="{F6FC1B81-9E91-99D7-7EC8-F6F88C1CBD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0800" y="2571750"/>
            <a:ext cx="1657350" cy="1913523"/>
          </a:xfrm>
          <a:prstGeom prst="rect">
            <a:avLst/>
          </a:prstGeom>
        </p:spPr>
      </p:pic>
      <p:pic>
        <p:nvPicPr>
          <p:cNvPr id="15" name="Picture 14" descr="Icon&#10;&#10;Description automatically generated">
            <a:extLst>
              <a:ext uri="{FF2B5EF4-FFF2-40B4-BE49-F238E27FC236}">
                <a16:creationId xmlns:a16="http://schemas.microsoft.com/office/drawing/2014/main" id="{D1AA26E4-ADA9-1115-545A-54FAE6EB36E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15200" y="628650"/>
            <a:ext cx="914400" cy="914400"/>
          </a:xfrm>
          <a:prstGeom prst="rect">
            <a:avLst/>
          </a:prstGeom>
        </p:spPr>
      </p:pic>
      <p:sp>
        <p:nvSpPr>
          <p:cNvPr id="16" name="TextBox 15">
            <a:extLst>
              <a:ext uri="{FF2B5EF4-FFF2-40B4-BE49-F238E27FC236}">
                <a16:creationId xmlns:a16="http://schemas.microsoft.com/office/drawing/2014/main" id="{18F5DB4D-297E-46B2-D22E-7EE5BCFBBD6C}"/>
              </a:ext>
            </a:extLst>
          </p:cNvPr>
          <p:cNvSpPr txBox="1"/>
          <p:nvPr/>
        </p:nvSpPr>
        <p:spPr>
          <a:xfrm>
            <a:off x="7086600" y="1633971"/>
            <a:ext cx="1371600" cy="567976"/>
          </a:xfrm>
          <a:prstGeom prst="rect">
            <a:avLst/>
          </a:prstGeom>
          <a:noFill/>
        </p:spPr>
        <p:txBody>
          <a:bodyPr wrap="square" rtlCol="0">
            <a:spAutoFit/>
          </a:bodyPr>
          <a:lstStyle/>
          <a:p>
            <a:pPr algn="ctr" defTabSz="685800" fontAlgn="base">
              <a:lnSpc>
                <a:spcPct val="120000"/>
              </a:lnSpc>
              <a:spcBef>
                <a:spcPct val="0"/>
              </a:spcBef>
              <a:spcAft>
                <a:spcPct val="0"/>
              </a:spcAft>
              <a:buClrTx/>
            </a:pPr>
            <a:r>
              <a:rPr lang="en-US" sz="1350" kern="1200" dirty="0">
                <a:solidFill>
                  <a:prstClr val="black"/>
                </a:solidFill>
                <a:latin typeface="Arial" charset="0"/>
                <a:ea typeface="+mn-ea"/>
              </a:rPr>
              <a:t>450-500 bytes/sec</a:t>
            </a:r>
          </a:p>
        </p:txBody>
      </p:sp>
      <p:pic>
        <p:nvPicPr>
          <p:cNvPr id="17" name="Picture 16" descr="Logo&#10;&#10;Description automatically generated">
            <a:extLst>
              <a:ext uri="{FF2B5EF4-FFF2-40B4-BE49-F238E27FC236}">
                <a16:creationId xmlns:a16="http://schemas.microsoft.com/office/drawing/2014/main" id="{3F4AD39C-E821-BB4D-FB6D-2EB88726DEF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84744" y="901393"/>
            <a:ext cx="1134992" cy="1134992"/>
          </a:xfrm>
          <a:prstGeom prst="rect">
            <a:avLst/>
          </a:prstGeom>
        </p:spPr>
      </p:pic>
      <p:pic>
        <p:nvPicPr>
          <p:cNvPr id="6" name="Picture 5" descr="Shape&#10;&#10;Description automatically generated with medium confidence">
            <a:extLst>
              <a:ext uri="{FF2B5EF4-FFF2-40B4-BE49-F238E27FC236}">
                <a16:creationId xmlns:a16="http://schemas.microsoft.com/office/drawing/2014/main" id="{BA9E902D-05D8-5B25-0163-36B097A8979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26272" y="1209271"/>
            <a:ext cx="1374578" cy="545249"/>
          </a:xfrm>
          <a:prstGeom prst="rect">
            <a:avLst/>
          </a:prstGeom>
        </p:spPr>
      </p:pic>
      <p:pic>
        <p:nvPicPr>
          <p:cNvPr id="18" name="Google Shape;85;p16">
            <a:extLst>
              <a:ext uri="{FF2B5EF4-FFF2-40B4-BE49-F238E27FC236}">
                <a16:creationId xmlns:a16="http://schemas.microsoft.com/office/drawing/2014/main" id="{5C005CCD-1C78-D3B0-B904-C2030FC20A64}"/>
              </a:ext>
            </a:extLst>
          </p:cNvPr>
          <p:cNvPicPr preferRelativeResize="0"/>
          <p:nvPr/>
        </p:nvPicPr>
        <p:blipFill>
          <a:blip r:embed="rId8">
            <a:alphaModFix/>
          </a:blip>
          <a:stretch>
            <a:fillRect/>
          </a:stretch>
        </p:blipFill>
        <p:spPr>
          <a:xfrm>
            <a:off x="857250" y="1169681"/>
            <a:ext cx="892718" cy="866703"/>
          </a:xfrm>
          <a:prstGeom prst="rect">
            <a:avLst/>
          </a:prstGeom>
          <a:noFill/>
          <a:ln>
            <a:noFill/>
          </a:ln>
        </p:spPr>
      </p:pic>
      <p:pic>
        <p:nvPicPr>
          <p:cNvPr id="19" name="Graphic 18">
            <a:extLst>
              <a:ext uri="{FF2B5EF4-FFF2-40B4-BE49-F238E27FC236}">
                <a16:creationId xmlns:a16="http://schemas.microsoft.com/office/drawing/2014/main" id="{882F2D45-6A6A-6E2E-D54A-F2643284D87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803785" y="1119708"/>
            <a:ext cx="831149" cy="976027"/>
          </a:xfrm>
          <a:prstGeom prst="rect">
            <a:avLst/>
          </a:prstGeom>
        </p:spPr>
      </p:pic>
      <p:pic>
        <p:nvPicPr>
          <p:cNvPr id="20" name="Picture 19" descr="Logo, icon&#10;&#10;Description automatically generated">
            <a:extLst>
              <a:ext uri="{FF2B5EF4-FFF2-40B4-BE49-F238E27FC236}">
                <a16:creationId xmlns:a16="http://schemas.microsoft.com/office/drawing/2014/main" id="{AE27C7C2-51E4-E967-C22B-7ED87B7879B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688752" y="1143667"/>
            <a:ext cx="892718" cy="892718"/>
          </a:xfrm>
          <a:prstGeom prst="rect">
            <a:avLst/>
          </a:prstGeom>
        </p:spPr>
      </p:pic>
    </p:spTree>
    <p:extLst>
      <p:ext uri="{BB962C8B-B14F-4D97-AF65-F5344CB8AC3E}">
        <p14:creationId xmlns:p14="http://schemas.microsoft.com/office/powerpoint/2010/main" val="414372009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086D12A-1A33-D414-4231-098280083039}"/>
              </a:ext>
            </a:extLst>
          </p:cNvPr>
          <p:cNvSpPr>
            <a:spLocks noGrp="1"/>
          </p:cNvSpPr>
          <p:nvPr>
            <p:ph type="title"/>
          </p:nvPr>
        </p:nvSpPr>
        <p:spPr/>
        <p:txBody>
          <a:bodyPr/>
          <a:lstStyle/>
          <a:p>
            <a:r>
              <a:rPr lang="en-US" dirty="0"/>
              <a:t>What are the countermeasures to overcome?</a:t>
            </a:r>
          </a:p>
        </p:txBody>
      </p:sp>
      <p:sp>
        <p:nvSpPr>
          <p:cNvPr id="7" name="Rectangle: Rounded Corners 6">
            <a:extLst>
              <a:ext uri="{FF2B5EF4-FFF2-40B4-BE49-F238E27FC236}">
                <a16:creationId xmlns:a16="http://schemas.microsoft.com/office/drawing/2014/main" id="{D74DC595-4DEF-2E3A-6443-F9A71B7B6893}"/>
              </a:ext>
            </a:extLst>
          </p:cNvPr>
          <p:cNvSpPr/>
          <p:nvPr/>
        </p:nvSpPr>
        <p:spPr>
          <a:xfrm rot="16200000">
            <a:off x="4257674" y="-1571625"/>
            <a:ext cx="628650" cy="6172200"/>
          </a:xfrm>
          <a:prstGeom prst="roundRect">
            <a:avLst/>
          </a:prstGeom>
          <a:noFill/>
          <a:ln w="76200"/>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eaVert" wrap="none" lIns="68580" tIns="34290" rIns="68580" bIns="34290" numCol="1" spcCol="0" rtlCol="0" fromWordArt="0" anchor="ctr" anchorCtr="0" forceAA="0" compatLnSpc="1">
            <a:prstTxWarp prst="textNoShape">
              <a:avLst/>
            </a:prstTxWarp>
            <a:noAutofit/>
          </a:bodyPr>
          <a:lstStyle/>
          <a:p>
            <a:pPr defTabSz="685800" fontAlgn="base">
              <a:lnSpc>
                <a:spcPct val="85000"/>
              </a:lnSpc>
              <a:spcBef>
                <a:spcPct val="0"/>
              </a:spcBef>
              <a:spcAft>
                <a:spcPct val="0"/>
              </a:spcAft>
              <a:buClrTx/>
            </a:pPr>
            <a:r>
              <a:rPr lang="en-US" sz="2100" kern="1200" dirty="0">
                <a:solidFill>
                  <a:srgbClr val="4B4BB3"/>
                </a:solidFill>
                <a:latin typeface="Arial" charset="0"/>
                <a:cs typeface="Arial"/>
              </a:rPr>
              <a:t>	S</a:t>
            </a:r>
            <a:r>
              <a:rPr lang="en-US" sz="2100" kern="1200" dirty="0">
                <a:solidFill>
                  <a:srgbClr val="4B4BB3"/>
                </a:solidFill>
                <a:latin typeface="Arial"/>
                <a:cs typeface="Arial"/>
              </a:rPr>
              <a:t>ite isolation</a:t>
            </a:r>
            <a:endParaRPr lang="en-US" sz="2100" kern="1200" dirty="0">
              <a:solidFill>
                <a:srgbClr val="4B4BB3"/>
              </a:solidFill>
              <a:latin typeface="Arial" charset="0"/>
              <a:cs typeface="Arial"/>
            </a:endParaRPr>
          </a:p>
        </p:txBody>
      </p:sp>
      <p:pic>
        <p:nvPicPr>
          <p:cNvPr id="4" name="Picture 2" descr="sad cat memes (@sadcatmemes) / Twitter">
            <a:extLst>
              <a:ext uri="{FF2B5EF4-FFF2-40B4-BE49-F238E27FC236}">
                <a16:creationId xmlns:a16="http://schemas.microsoft.com/office/drawing/2014/main" id="{A3252B46-ECC3-C556-4B15-F31D999A4F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073347"/>
            <a:ext cx="960220" cy="882254"/>
          </a:xfrm>
          <a:prstGeom prst="rect">
            <a:avLst/>
          </a:prstGeom>
          <a:ln w="28575" cap="sq">
            <a:noFill/>
            <a:miter lim="800000"/>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690144"/>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520"/>
              <a:t>Constant-Time Programming</a:t>
            </a:r>
            <a:endParaRPr sz="2520"/>
          </a:p>
        </p:txBody>
      </p:sp>
      <p:sp>
        <p:nvSpPr>
          <p:cNvPr id="131" name="Google Shape;131;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87350" algn="l" rtl="0">
              <a:spcBef>
                <a:spcPts val="0"/>
              </a:spcBef>
              <a:spcAft>
                <a:spcPts val="0"/>
              </a:spcAft>
              <a:buSzPts val="2500"/>
              <a:buChar char="●"/>
            </a:pPr>
            <a:r>
              <a:rPr lang="en" sz="2500" dirty="0"/>
              <a:t>Prevents Secret-Dependent</a:t>
            </a:r>
            <a:endParaRPr sz="2500" dirty="0"/>
          </a:p>
          <a:p>
            <a:pPr lvl="1" indent="-387350">
              <a:buSzPts val="2500"/>
            </a:pPr>
            <a:r>
              <a:rPr lang="en-AU" sz="2500" dirty="0"/>
              <a:t>Memory Accesses</a:t>
            </a:r>
          </a:p>
          <a:p>
            <a:pPr marL="914400" lvl="1" indent="-387350" algn="l" rtl="0">
              <a:spcBef>
                <a:spcPts val="0"/>
              </a:spcBef>
              <a:spcAft>
                <a:spcPts val="0"/>
              </a:spcAft>
              <a:buSzPts val="2500"/>
              <a:buChar char="○"/>
            </a:pPr>
            <a:r>
              <a:rPr lang="en" sz="2500" dirty="0"/>
              <a:t>Control Flow</a:t>
            </a:r>
            <a:endParaRPr sz="2500" dirty="0"/>
          </a:p>
          <a:p>
            <a:pPr marL="914400" lvl="1" indent="-387350" algn="l" rtl="0">
              <a:spcBef>
                <a:spcPts val="0"/>
              </a:spcBef>
              <a:spcAft>
                <a:spcPts val="0"/>
              </a:spcAft>
              <a:buSzPts val="2500"/>
              <a:buChar char="○"/>
            </a:pPr>
            <a:r>
              <a:rPr lang="en" sz="2500" dirty="0"/>
              <a:t>Instruction Timings</a:t>
            </a:r>
            <a:endParaRPr sz="2500" dirty="0"/>
          </a:p>
        </p:txBody>
      </p:sp>
      <p:sp>
        <p:nvSpPr>
          <p:cNvPr id="132" name="Google Shape;132;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77DC3-1E6A-3723-E62F-3FCB7463984A}"/>
              </a:ext>
            </a:extLst>
          </p:cNvPr>
          <p:cNvSpPr>
            <a:spLocks noGrp="1"/>
          </p:cNvSpPr>
          <p:nvPr>
            <p:ph type="title"/>
          </p:nvPr>
        </p:nvSpPr>
        <p:spPr/>
        <p:txBody>
          <a:bodyPr/>
          <a:lstStyle/>
          <a:p>
            <a:r>
              <a:rPr lang="en-US" dirty="0"/>
              <a:t>Ideal vs. real attack scenarios</a:t>
            </a:r>
          </a:p>
        </p:txBody>
      </p:sp>
      <p:sp>
        <p:nvSpPr>
          <p:cNvPr id="4" name="Rectangle: Rounded Corners 3">
            <a:extLst>
              <a:ext uri="{FF2B5EF4-FFF2-40B4-BE49-F238E27FC236}">
                <a16:creationId xmlns:a16="http://schemas.microsoft.com/office/drawing/2014/main" id="{244E531A-7867-7B99-D476-B3812EC135AF}"/>
              </a:ext>
            </a:extLst>
          </p:cNvPr>
          <p:cNvSpPr/>
          <p:nvPr/>
        </p:nvSpPr>
        <p:spPr>
          <a:xfrm>
            <a:off x="1031360" y="1773332"/>
            <a:ext cx="3015663" cy="2571750"/>
          </a:xfrm>
          <a:prstGeom prst="roundRect">
            <a:avLst/>
          </a:prstGeom>
          <a:noFill/>
          <a:ln w="76200"/>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fontAlgn="base">
              <a:lnSpc>
                <a:spcPct val="85000"/>
              </a:lnSpc>
              <a:spcBef>
                <a:spcPct val="0"/>
              </a:spcBef>
              <a:spcAft>
                <a:spcPct val="0"/>
              </a:spcAft>
              <a:buClrTx/>
            </a:pPr>
            <a:endParaRPr lang="en-US" sz="2100" kern="1200">
              <a:solidFill>
                <a:srgbClr val="FFFFFF"/>
              </a:solidFill>
              <a:latin typeface="Arial"/>
              <a:cs typeface="Arial"/>
            </a:endParaRPr>
          </a:p>
        </p:txBody>
      </p:sp>
      <p:sp>
        <p:nvSpPr>
          <p:cNvPr id="6" name="TextBox 5">
            <a:extLst>
              <a:ext uri="{FF2B5EF4-FFF2-40B4-BE49-F238E27FC236}">
                <a16:creationId xmlns:a16="http://schemas.microsoft.com/office/drawing/2014/main" id="{0EFC3EA2-00F7-88A1-3FCF-F2E4FC69590B}"/>
              </a:ext>
            </a:extLst>
          </p:cNvPr>
          <p:cNvSpPr txBox="1"/>
          <p:nvPr/>
        </p:nvSpPr>
        <p:spPr>
          <a:xfrm>
            <a:off x="1284970" y="2364582"/>
            <a:ext cx="1980804" cy="494751"/>
          </a:xfrm>
          <a:prstGeom prst="rect">
            <a:avLst/>
          </a:prstGeom>
          <a:noFill/>
        </p:spPr>
        <p:txBody>
          <a:bodyPr wrap="square" rtlCol="0">
            <a:spAutoFit/>
          </a:bodyPr>
          <a:lstStyle/>
          <a:p>
            <a:pPr defTabSz="685800" fontAlgn="base">
              <a:lnSpc>
                <a:spcPct val="120000"/>
              </a:lnSpc>
              <a:spcBef>
                <a:spcPct val="0"/>
              </a:spcBef>
              <a:spcAft>
                <a:spcPct val="0"/>
              </a:spcAft>
              <a:buClrTx/>
            </a:pPr>
            <a:r>
              <a:rPr lang="en-US" sz="2400" kern="1200" dirty="0">
                <a:solidFill>
                  <a:srgbClr val="EA157A"/>
                </a:solidFill>
                <a:latin typeface="Arial" charset="0"/>
                <a:ea typeface="+mn-ea"/>
              </a:rPr>
              <a:t>attacker.com</a:t>
            </a:r>
          </a:p>
        </p:txBody>
      </p:sp>
      <p:sp>
        <p:nvSpPr>
          <p:cNvPr id="11" name="TextBox 10">
            <a:extLst>
              <a:ext uri="{FF2B5EF4-FFF2-40B4-BE49-F238E27FC236}">
                <a16:creationId xmlns:a16="http://schemas.microsoft.com/office/drawing/2014/main" id="{C2917E67-2079-8962-B14A-3ED4E6632656}"/>
              </a:ext>
            </a:extLst>
          </p:cNvPr>
          <p:cNvSpPr txBox="1"/>
          <p:nvPr/>
        </p:nvSpPr>
        <p:spPr>
          <a:xfrm>
            <a:off x="1558909" y="3603309"/>
            <a:ext cx="1543050" cy="494751"/>
          </a:xfrm>
          <a:prstGeom prst="rect">
            <a:avLst/>
          </a:prstGeom>
          <a:noFill/>
        </p:spPr>
        <p:txBody>
          <a:bodyPr wrap="square" rtlCol="0">
            <a:spAutoFit/>
          </a:bodyPr>
          <a:lstStyle/>
          <a:p>
            <a:pPr defTabSz="685800" fontAlgn="base">
              <a:lnSpc>
                <a:spcPct val="120000"/>
              </a:lnSpc>
              <a:spcBef>
                <a:spcPct val="0"/>
              </a:spcBef>
              <a:spcAft>
                <a:spcPct val="0"/>
              </a:spcAft>
              <a:buClrTx/>
            </a:pPr>
            <a:r>
              <a:rPr lang="en-US" sz="2400" kern="1200" dirty="0">
                <a:solidFill>
                  <a:srgbClr val="4B4BB3"/>
                </a:solidFill>
                <a:latin typeface="Arial" charset="0"/>
                <a:ea typeface="+mn-ea"/>
              </a:rPr>
              <a:t>bank.com</a:t>
            </a:r>
          </a:p>
        </p:txBody>
      </p:sp>
      <p:sp>
        <p:nvSpPr>
          <p:cNvPr id="15" name="Rectangle: Rounded Corners 14">
            <a:extLst>
              <a:ext uri="{FF2B5EF4-FFF2-40B4-BE49-F238E27FC236}">
                <a16:creationId xmlns:a16="http://schemas.microsoft.com/office/drawing/2014/main" id="{788D8D1D-3BE7-61B5-970C-A86322A07B82}"/>
              </a:ext>
            </a:extLst>
          </p:cNvPr>
          <p:cNvSpPr/>
          <p:nvPr/>
        </p:nvSpPr>
        <p:spPr>
          <a:xfrm>
            <a:off x="5271087" y="1801907"/>
            <a:ext cx="3015663" cy="1171575"/>
          </a:xfrm>
          <a:prstGeom prst="roundRect">
            <a:avLst/>
          </a:prstGeom>
          <a:noFill/>
          <a:ln w="76200">
            <a:solidFill>
              <a:srgbClr val="4B4BB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fontAlgn="base">
              <a:lnSpc>
                <a:spcPct val="85000"/>
              </a:lnSpc>
              <a:spcBef>
                <a:spcPct val="0"/>
              </a:spcBef>
              <a:spcAft>
                <a:spcPct val="0"/>
              </a:spcAft>
              <a:buClrTx/>
            </a:pPr>
            <a:endParaRPr lang="en-US" sz="2100" kern="1200">
              <a:solidFill>
                <a:srgbClr val="FFFFFF"/>
              </a:solidFill>
              <a:latin typeface="Arial"/>
              <a:cs typeface="Arial"/>
            </a:endParaRPr>
          </a:p>
        </p:txBody>
      </p:sp>
      <p:sp>
        <p:nvSpPr>
          <p:cNvPr id="16" name="TextBox 15">
            <a:extLst>
              <a:ext uri="{FF2B5EF4-FFF2-40B4-BE49-F238E27FC236}">
                <a16:creationId xmlns:a16="http://schemas.microsoft.com/office/drawing/2014/main" id="{2A6B658D-EE20-2D09-F016-032F405EA21E}"/>
              </a:ext>
            </a:extLst>
          </p:cNvPr>
          <p:cNvSpPr txBox="1"/>
          <p:nvPr/>
        </p:nvSpPr>
        <p:spPr>
          <a:xfrm>
            <a:off x="5584508" y="2364582"/>
            <a:ext cx="1980804" cy="494751"/>
          </a:xfrm>
          <a:prstGeom prst="rect">
            <a:avLst/>
          </a:prstGeom>
          <a:noFill/>
        </p:spPr>
        <p:txBody>
          <a:bodyPr wrap="square" rtlCol="0">
            <a:spAutoFit/>
          </a:bodyPr>
          <a:lstStyle/>
          <a:p>
            <a:pPr defTabSz="685800" fontAlgn="base">
              <a:lnSpc>
                <a:spcPct val="120000"/>
              </a:lnSpc>
              <a:spcBef>
                <a:spcPct val="0"/>
              </a:spcBef>
              <a:spcAft>
                <a:spcPct val="0"/>
              </a:spcAft>
              <a:buClrTx/>
            </a:pPr>
            <a:r>
              <a:rPr lang="en-US" sz="2400" kern="1200" dirty="0">
                <a:solidFill>
                  <a:srgbClr val="EA157A"/>
                </a:solidFill>
                <a:latin typeface="Arial" charset="0"/>
                <a:ea typeface="+mn-ea"/>
              </a:rPr>
              <a:t>attacker.com</a:t>
            </a:r>
          </a:p>
        </p:txBody>
      </p:sp>
      <p:sp>
        <p:nvSpPr>
          <p:cNvPr id="18" name="Rectangle: Rounded Corners 17">
            <a:extLst>
              <a:ext uri="{FF2B5EF4-FFF2-40B4-BE49-F238E27FC236}">
                <a16:creationId xmlns:a16="http://schemas.microsoft.com/office/drawing/2014/main" id="{DC7B9B77-24EB-DBAF-C99C-7C265F0A5F5C}"/>
              </a:ext>
            </a:extLst>
          </p:cNvPr>
          <p:cNvSpPr/>
          <p:nvPr/>
        </p:nvSpPr>
        <p:spPr>
          <a:xfrm>
            <a:off x="5271087" y="3173507"/>
            <a:ext cx="3015663" cy="1171575"/>
          </a:xfrm>
          <a:prstGeom prst="roundRect">
            <a:avLst/>
          </a:prstGeom>
          <a:noFill/>
          <a:ln w="76200">
            <a:solidFill>
              <a:srgbClr val="4B4BB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fontAlgn="base">
              <a:lnSpc>
                <a:spcPct val="85000"/>
              </a:lnSpc>
              <a:spcBef>
                <a:spcPct val="0"/>
              </a:spcBef>
              <a:spcAft>
                <a:spcPct val="0"/>
              </a:spcAft>
              <a:buClrTx/>
            </a:pPr>
            <a:endParaRPr lang="en-US" sz="2100" kern="1200">
              <a:solidFill>
                <a:srgbClr val="FFFFFF"/>
              </a:solidFill>
              <a:latin typeface="Arial"/>
              <a:cs typeface="Arial"/>
            </a:endParaRPr>
          </a:p>
        </p:txBody>
      </p:sp>
      <p:sp>
        <p:nvSpPr>
          <p:cNvPr id="19" name="TextBox 18">
            <a:extLst>
              <a:ext uri="{FF2B5EF4-FFF2-40B4-BE49-F238E27FC236}">
                <a16:creationId xmlns:a16="http://schemas.microsoft.com/office/drawing/2014/main" id="{8F12A00A-6B29-D15A-2FAB-11A7DCD72D07}"/>
              </a:ext>
            </a:extLst>
          </p:cNvPr>
          <p:cNvSpPr txBox="1"/>
          <p:nvPr/>
        </p:nvSpPr>
        <p:spPr>
          <a:xfrm>
            <a:off x="5854874" y="3722709"/>
            <a:ext cx="1543050" cy="494751"/>
          </a:xfrm>
          <a:prstGeom prst="rect">
            <a:avLst/>
          </a:prstGeom>
          <a:noFill/>
        </p:spPr>
        <p:txBody>
          <a:bodyPr wrap="square" rtlCol="0">
            <a:spAutoFit/>
          </a:bodyPr>
          <a:lstStyle/>
          <a:p>
            <a:pPr defTabSz="685800" fontAlgn="base">
              <a:lnSpc>
                <a:spcPct val="120000"/>
              </a:lnSpc>
              <a:spcBef>
                <a:spcPct val="0"/>
              </a:spcBef>
              <a:spcAft>
                <a:spcPct val="0"/>
              </a:spcAft>
              <a:buClrTx/>
            </a:pPr>
            <a:r>
              <a:rPr lang="en-US" sz="2400" kern="1200" dirty="0">
                <a:solidFill>
                  <a:srgbClr val="4B4BB3"/>
                </a:solidFill>
                <a:latin typeface="Arial" charset="0"/>
                <a:ea typeface="+mn-ea"/>
              </a:rPr>
              <a:t>bank.com</a:t>
            </a:r>
          </a:p>
        </p:txBody>
      </p:sp>
      <p:sp>
        <p:nvSpPr>
          <p:cNvPr id="7" name="TextBox 6">
            <a:extLst>
              <a:ext uri="{FF2B5EF4-FFF2-40B4-BE49-F238E27FC236}">
                <a16:creationId xmlns:a16="http://schemas.microsoft.com/office/drawing/2014/main" id="{38684175-0A12-746E-A81F-0D194FD379DA}"/>
              </a:ext>
            </a:extLst>
          </p:cNvPr>
          <p:cNvSpPr txBox="1"/>
          <p:nvPr/>
        </p:nvSpPr>
        <p:spPr>
          <a:xfrm>
            <a:off x="1824816" y="4443184"/>
            <a:ext cx="1428750" cy="494751"/>
          </a:xfrm>
          <a:prstGeom prst="rect">
            <a:avLst/>
          </a:prstGeom>
          <a:noFill/>
        </p:spPr>
        <p:txBody>
          <a:bodyPr wrap="square" rtlCol="0">
            <a:spAutoFit/>
          </a:bodyPr>
          <a:lstStyle/>
          <a:p>
            <a:pPr algn="ctr" defTabSz="685800" fontAlgn="base">
              <a:lnSpc>
                <a:spcPct val="120000"/>
              </a:lnSpc>
              <a:spcBef>
                <a:spcPct val="0"/>
              </a:spcBef>
              <a:spcAft>
                <a:spcPct val="0"/>
              </a:spcAft>
              <a:buClrTx/>
            </a:pPr>
            <a:r>
              <a:rPr lang="en-US" sz="2400" kern="1200" dirty="0">
                <a:solidFill>
                  <a:srgbClr val="FEB80A">
                    <a:lumMod val="75000"/>
                  </a:srgbClr>
                </a:solidFill>
                <a:latin typeface="Arial" charset="0"/>
                <a:ea typeface="+mn-ea"/>
              </a:rPr>
              <a:t>Ideal</a:t>
            </a:r>
          </a:p>
        </p:txBody>
      </p:sp>
      <p:sp>
        <p:nvSpPr>
          <p:cNvPr id="22" name="TextBox 21">
            <a:extLst>
              <a:ext uri="{FF2B5EF4-FFF2-40B4-BE49-F238E27FC236}">
                <a16:creationId xmlns:a16="http://schemas.microsoft.com/office/drawing/2014/main" id="{EDBA34EA-A591-4E98-0F56-A36B453649CD}"/>
              </a:ext>
            </a:extLst>
          </p:cNvPr>
          <p:cNvSpPr txBox="1"/>
          <p:nvPr/>
        </p:nvSpPr>
        <p:spPr>
          <a:xfrm>
            <a:off x="6064544" y="4443184"/>
            <a:ext cx="1428750" cy="494751"/>
          </a:xfrm>
          <a:prstGeom prst="rect">
            <a:avLst/>
          </a:prstGeom>
          <a:noFill/>
        </p:spPr>
        <p:txBody>
          <a:bodyPr wrap="square" rtlCol="0">
            <a:spAutoFit/>
          </a:bodyPr>
          <a:lstStyle/>
          <a:p>
            <a:pPr algn="ctr" defTabSz="685800" fontAlgn="base">
              <a:lnSpc>
                <a:spcPct val="120000"/>
              </a:lnSpc>
              <a:spcBef>
                <a:spcPct val="0"/>
              </a:spcBef>
              <a:spcAft>
                <a:spcPct val="0"/>
              </a:spcAft>
              <a:buClrTx/>
            </a:pPr>
            <a:r>
              <a:rPr lang="en-US" sz="2400" kern="1200" dirty="0">
                <a:solidFill>
                  <a:srgbClr val="4B4BB3"/>
                </a:solidFill>
                <a:latin typeface="Arial" charset="0"/>
                <a:ea typeface="+mn-ea"/>
              </a:rPr>
              <a:t>Real</a:t>
            </a:r>
          </a:p>
        </p:txBody>
      </p:sp>
      <p:pic>
        <p:nvPicPr>
          <p:cNvPr id="21" name="Picture 20" descr="Logo&#10;&#10;Description automatically generated">
            <a:extLst>
              <a:ext uri="{FF2B5EF4-FFF2-40B4-BE49-F238E27FC236}">
                <a16:creationId xmlns:a16="http://schemas.microsoft.com/office/drawing/2014/main" id="{0EC845F7-65F5-88CE-ADFF-236E93DFC6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4915" y="1940173"/>
            <a:ext cx="652613" cy="652613"/>
          </a:xfrm>
          <a:prstGeom prst="rect">
            <a:avLst/>
          </a:prstGeom>
        </p:spPr>
      </p:pic>
      <p:pic>
        <p:nvPicPr>
          <p:cNvPr id="24" name="Picture 23" descr="Logo&#10;&#10;Description automatically generated">
            <a:extLst>
              <a:ext uri="{FF2B5EF4-FFF2-40B4-BE49-F238E27FC236}">
                <a16:creationId xmlns:a16="http://schemas.microsoft.com/office/drawing/2014/main" id="{583572B6-0A46-7440-6448-4E3B334DA9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7925" y="1938446"/>
            <a:ext cx="652613" cy="652613"/>
          </a:xfrm>
          <a:prstGeom prst="rect">
            <a:avLst/>
          </a:prstGeom>
        </p:spPr>
      </p:pic>
      <p:pic>
        <p:nvPicPr>
          <p:cNvPr id="25" name="Picture 24" descr="Logo&#10;&#10;Description automatically generated">
            <a:extLst>
              <a:ext uri="{FF2B5EF4-FFF2-40B4-BE49-F238E27FC236}">
                <a16:creationId xmlns:a16="http://schemas.microsoft.com/office/drawing/2014/main" id="{70E60BAE-ED5C-C243-5B0C-FD2011726B4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9114" t="36751" b="37439"/>
          <a:stretch/>
        </p:blipFill>
        <p:spPr>
          <a:xfrm>
            <a:off x="2730925" y="3215035"/>
            <a:ext cx="1080863" cy="751310"/>
          </a:xfrm>
          <a:prstGeom prst="rect">
            <a:avLst/>
          </a:prstGeom>
        </p:spPr>
      </p:pic>
      <p:pic>
        <p:nvPicPr>
          <p:cNvPr id="26" name="Picture 25" descr="Logo&#10;&#10;Description automatically generated">
            <a:extLst>
              <a:ext uri="{FF2B5EF4-FFF2-40B4-BE49-F238E27FC236}">
                <a16:creationId xmlns:a16="http://schemas.microsoft.com/office/drawing/2014/main" id="{62421192-FE79-9A66-BD92-72E7F3A2479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9114" t="36751" b="37439"/>
          <a:stretch/>
        </p:blipFill>
        <p:spPr>
          <a:xfrm>
            <a:off x="6952862" y="3227653"/>
            <a:ext cx="1080863" cy="751310"/>
          </a:xfrm>
          <a:prstGeom prst="rect">
            <a:avLst/>
          </a:prstGeom>
        </p:spPr>
      </p:pic>
      <p:pic>
        <p:nvPicPr>
          <p:cNvPr id="5" name="Picture 4">
            <a:extLst>
              <a:ext uri="{FF2B5EF4-FFF2-40B4-BE49-F238E27FC236}">
                <a16:creationId xmlns:a16="http://schemas.microsoft.com/office/drawing/2014/main" id="{D597235E-1DC1-AF5A-1B3C-01A13EF09E72}"/>
              </a:ext>
            </a:extLst>
          </p:cNvPr>
          <p:cNvPicPr>
            <a:picLocks noChangeAspect="1"/>
          </p:cNvPicPr>
          <p:nvPr/>
        </p:nvPicPr>
        <p:blipFill>
          <a:blip r:embed="rId5"/>
          <a:stretch>
            <a:fillRect/>
          </a:stretch>
        </p:blipFill>
        <p:spPr>
          <a:xfrm>
            <a:off x="2570505" y="843717"/>
            <a:ext cx="4002990" cy="527257"/>
          </a:xfrm>
          <a:prstGeom prst="rect">
            <a:avLst/>
          </a:prstGeom>
        </p:spPr>
      </p:pic>
      <p:pic>
        <p:nvPicPr>
          <p:cNvPr id="9" name="Picture 8" descr="Icon&#10;&#10;Description automatically generated">
            <a:extLst>
              <a:ext uri="{FF2B5EF4-FFF2-40B4-BE49-F238E27FC236}">
                <a16:creationId xmlns:a16="http://schemas.microsoft.com/office/drawing/2014/main" id="{43A2C1F8-4900-86A9-BCD8-F3578CCEE09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857250" y="1484815"/>
            <a:ext cx="645816" cy="798418"/>
          </a:xfrm>
          <a:prstGeom prst="rect">
            <a:avLst/>
          </a:prstGeom>
        </p:spPr>
      </p:pic>
      <p:pic>
        <p:nvPicPr>
          <p:cNvPr id="27" name="Picture 26" descr="Icon&#10;&#10;Description automatically generated">
            <a:extLst>
              <a:ext uri="{FF2B5EF4-FFF2-40B4-BE49-F238E27FC236}">
                <a16:creationId xmlns:a16="http://schemas.microsoft.com/office/drawing/2014/main" id="{6BE155DD-089C-DEF4-7074-9931E3F58FE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5033573" y="1539237"/>
            <a:ext cx="645816" cy="798418"/>
          </a:xfrm>
          <a:prstGeom prst="rect">
            <a:avLst/>
          </a:prstGeom>
        </p:spPr>
      </p:pic>
      <p:pic>
        <p:nvPicPr>
          <p:cNvPr id="28" name="Picture 27" descr="Icon&#10;&#10;Description automatically generated">
            <a:extLst>
              <a:ext uri="{FF2B5EF4-FFF2-40B4-BE49-F238E27FC236}">
                <a16:creationId xmlns:a16="http://schemas.microsoft.com/office/drawing/2014/main" id="{8D89049B-4DA3-9E0E-0A8D-C6EF8B042BC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5033573" y="2951256"/>
            <a:ext cx="645816" cy="798418"/>
          </a:xfrm>
          <a:prstGeom prst="rect">
            <a:avLst/>
          </a:prstGeom>
        </p:spPr>
      </p:pic>
      <p:pic>
        <p:nvPicPr>
          <p:cNvPr id="20" name="Picture 19" descr="Shape&#10;&#10;Description automatically generated with low confidence">
            <a:extLst>
              <a:ext uri="{FF2B5EF4-FFF2-40B4-BE49-F238E27FC236}">
                <a16:creationId xmlns:a16="http://schemas.microsoft.com/office/drawing/2014/main" id="{4E3320D9-9B4A-8730-3B90-15A4801DBB67}"/>
              </a:ext>
            </a:extLst>
          </p:cNvPr>
          <p:cNvPicPr>
            <a:picLocks noChangeAspect="1"/>
          </p:cNvPicPr>
          <p:nvPr/>
        </p:nvPicPr>
        <p:blipFill rotWithShape="1">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l="11309" t="31800" r="9489" b="51263"/>
          <a:stretch/>
        </p:blipFill>
        <p:spPr>
          <a:xfrm>
            <a:off x="1666252" y="2140657"/>
            <a:ext cx="1155185" cy="247038"/>
          </a:xfrm>
          <a:prstGeom prst="rect">
            <a:avLst/>
          </a:prstGeom>
        </p:spPr>
      </p:pic>
      <p:pic>
        <p:nvPicPr>
          <p:cNvPr id="31" name="Picture 30" descr="Shape&#10;&#10;Description automatically generated with low confidence">
            <a:extLst>
              <a:ext uri="{FF2B5EF4-FFF2-40B4-BE49-F238E27FC236}">
                <a16:creationId xmlns:a16="http://schemas.microsoft.com/office/drawing/2014/main" id="{274B3EA5-DD2A-8235-4969-EE0E17956DCC}"/>
              </a:ext>
            </a:extLst>
          </p:cNvPr>
          <p:cNvPicPr>
            <a:picLocks noChangeAspect="1"/>
          </p:cNvPicPr>
          <p:nvPr/>
        </p:nvPicPr>
        <p:blipFill rotWithShape="1">
          <a:blip r:embed="rId7" cstate="print">
            <a:duotone>
              <a:schemeClr val="accent5">
                <a:shade val="45000"/>
                <a:satMod val="135000"/>
              </a:schemeClr>
              <a:prstClr val="white"/>
            </a:duotone>
            <a:extLst>
              <a:ext uri="{28A0092B-C50C-407E-A947-70E740481C1C}">
                <a14:useLocalDpi xmlns:a14="http://schemas.microsoft.com/office/drawing/2010/main" val="0"/>
              </a:ext>
            </a:extLst>
          </a:blip>
          <a:srcRect l="11309" t="31800" r="9489" b="51263"/>
          <a:stretch/>
        </p:blipFill>
        <p:spPr>
          <a:xfrm>
            <a:off x="1662124" y="3423171"/>
            <a:ext cx="1155185" cy="247038"/>
          </a:xfrm>
          <a:prstGeom prst="rect">
            <a:avLst/>
          </a:prstGeom>
        </p:spPr>
      </p:pic>
      <p:pic>
        <p:nvPicPr>
          <p:cNvPr id="32" name="Picture 31" descr="Shape&#10;&#10;Description automatically generated with low confidence">
            <a:extLst>
              <a:ext uri="{FF2B5EF4-FFF2-40B4-BE49-F238E27FC236}">
                <a16:creationId xmlns:a16="http://schemas.microsoft.com/office/drawing/2014/main" id="{3A2E9FD7-69B9-0D8C-39F7-9380D0FD1EEA}"/>
              </a:ext>
            </a:extLst>
          </p:cNvPr>
          <p:cNvPicPr>
            <a:picLocks noChangeAspect="1"/>
          </p:cNvPicPr>
          <p:nvPr/>
        </p:nvPicPr>
        <p:blipFill rotWithShape="1">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l="11309" t="31800" r="9489" b="51263"/>
          <a:stretch/>
        </p:blipFill>
        <p:spPr>
          <a:xfrm>
            <a:off x="5961064" y="2160717"/>
            <a:ext cx="1155185" cy="247038"/>
          </a:xfrm>
          <a:prstGeom prst="rect">
            <a:avLst/>
          </a:prstGeom>
        </p:spPr>
      </p:pic>
      <p:pic>
        <p:nvPicPr>
          <p:cNvPr id="33" name="Picture 32" descr="Shape&#10;&#10;Description automatically generated with low confidence">
            <a:extLst>
              <a:ext uri="{FF2B5EF4-FFF2-40B4-BE49-F238E27FC236}">
                <a16:creationId xmlns:a16="http://schemas.microsoft.com/office/drawing/2014/main" id="{30FD7AF8-813E-AA53-C1FC-B1632CF4D9ED}"/>
              </a:ext>
            </a:extLst>
          </p:cNvPr>
          <p:cNvPicPr>
            <a:picLocks noChangeAspect="1"/>
          </p:cNvPicPr>
          <p:nvPr/>
        </p:nvPicPr>
        <p:blipFill rotWithShape="1">
          <a:blip r:embed="rId7" cstate="print">
            <a:duotone>
              <a:schemeClr val="accent5">
                <a:shade val="45000"/>
                <a:satMod val="135000"/>
              </a:schemeClr>
              <a:prstClr val="white"/>
            </a:duotone>
            <a:extLst>
              <a:ext uri="{28A0092B-C50C-407E-A947-70E740481C1C}">
                <a14:useLocalDpi xmlns:a14="http://schemas.microsoft.com/office/drawing/2010/main" val="0"/>
              </a:ext>
            </a:extLst>
          </a:blip>
          <a:srcRect l="11309" t="31800" r="9489" b="51263"/>
          <a:stretch/>
        </p:blipFill>
        <p:spPr>
          <a:xfrm>
            <a:off x="5918020" y="3467171"/>
            <a:ext cx="1155185" cy="247038"/>
          </a:xfrm>
          <a:prstGeom prst="rect">
            <a:avLst/>
          </a:prstGeom>
        </p:spPr>
      </p:pic>
    </p:spTree>
    <p:extLst>
      <p:ext uri="{BB962C8B-B14F-4D97-AF65-F5344CB8AC3E}">
        <p14:creationId xmlns:p14="http://schemas.microsoft.com/office/powerpoint/2010/main" val="98317111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par>
                                <p:cTn id="49" presetID="10" presetClass="entr" presetSubtype="0"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500"/>
                                        <p:tgtEl>
                                          <p:spTgt spid="24"/>
                                        </p:tgtEl>
                                      </p:cBhvr>
                                    </p:animEffect>
                                  </p:childTnLst>
                                </p:cTn>
                              </p:par>
                              <p:par>
                                <p:cTn id="52" presetID="10" presetClass="entr" presetSubtype="0" fill="hold"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par>
                                <p:cTn id="55" presetID="10" presetClass="entr" presetSubtype="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childTnLst>
                                </p:cTn>
                              </p:par>
                              <p:par>
                                <p:cTn id="58" presetID="10" presetClass="entr" presetSubtype="0"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500"/>
                                        <p:tgtEl>
                                          <p:spTgt spid="27"/>
                                        </p:tgtEl>
                                      </p:cBhvr>
                                    </p:animEffect>
                                  </p:childTnLst>
                                </p:cTn>
                              </p:par>
                              <p:par>
                                <p:cTn id="61" presetID="10" presetClass="entr" presetSubtype="0" fill="hold" nodeType="with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500"/>
                                        <p:tgtEl>
                                          <p:spTgt spid="32"/>
                                        </p:tgtEl>
                                      </p:cBhvr>
                                    </p:animEffect>
                                  </p:childTnLst>
                                </p:cTn>
                              </p:par>
                              <p:par>
                                <p:cTn id="64" presetID="10" presetClass="entr" presetSubtype="0" fill="hold" nodeType="with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fade">
                                      <p:cBhvr>
                                        <p:cTn id="6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11" grpId="0"/>
      <p:bldP spid="15" grpId="0" animBg="1"/>
      <p:bldP spid="16" grpId="0"/>
      <p:bldP spid="18" grpId="0" animBg="1"/>
      <p:bldP spid="19" grpId="0"/>
      <p:bldP spid="7" grpId="0"/>
      <p:bldP spid="22"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B574698-FD6C-7E61-7FB8-158087087A98}"/>
              </a:ext>
            </a:extLst>
          </p:cNvPr>
          <p:cNvSpPr txBox="1"/>
          <p:nvPr/>
        </p:nvSpPr>
        <p:spPr>
          <a:xfrm>
            <a:off x="2628900" y="3617374"/>
            <a:ext cx="3714750" cy="645754"/>
          </a:xfrm>
          <a:prstGeom prst="rect">
            <a:avLst/>
          </a:prstGeom>
          <a:noFill/>
        </p:spPr>
        <p:txBody>
          <a:bodyPr wrap="square" rtlCol="0">
            <a:spAutoFit/>
          </a:bodyPr>
          <a:lstStyle/>
          <a:p>
            <a:pPr algn="ctr" defTabSz="685800" fontAlgn="base">
              <a:lnSpc>
                <a:spcPct val="120000"/>
              </a:lnSpc>
              <a:spcBef>
                <a:spcPct val="0"/>
              </a:spcBef>
              <a:spcAft>
                <a:spcPct val="0"/>
              </a:spcAft>
              <a:buClrTx/>
            </a:pPr>
            <a:r>
              <a:rPr lang="en-US" sz="3300" kern="1200" dirty="0">
                <a:solidFill>
                  <a:prstClr val="black"/>
                </a:solidFill>
                <a:latin typeface="Arial" charset="0"/>
                <a:ea typeface="+mn-ea"/>
              </a:rPr>
              <a:t>foo.example.com</a:t>
            </a:r>
          </a:p>
        </p:txBody>
      </p:sp>
      <p:sp>
        <p:nvSpPr>
          <p:cNvPr id="22" name="TextBox 21">
            <a:extLst>
              <a:ext uri="{FF2B5EF4-FFF2-40B4-BE49-F238E27FC236}">
                <a16:creationId xmlns:a16="http://schemas.microsoft.com/office/drawing/2014/main" id="{3BA7DDC2-3F50-4807-7AA8-83D7DC82D325}"/>
              </a:ext>
            </a:extLst>
          </p:cNvPr>
          <p:cNvSpPr txBox="1"/>
          <p:nvPr/>
        </p:nvSpPr>
        <p:spPr>
          <a:xfrm>
            <a:off x="2628900" y="4070566"/>
            <a:ext cx="3714750" cy="645754"/>
          </a:xfrm>
          <a:prstGeom prst="rect">
            <a:avLst/>
          </a:prstGeom>
          <a:noFill/>
        </p:spPr>
        <p:txBody>
          <a:bodyPr wrap="square" rtlCol="0">
            <a:spAutoFit/>
          </a:bodyPr>
          <a:lstStyle/>
          <a:p>
            <a:pPr algn="ctr" defTabSz="685800" fontAlgn="base">
              <a:lnSpc>
                <a:spcPct val="120000"/>
              </a:lnSpc>
              <a:spcBef>
                <a:spcPct val="0"/>
              </a:spcBef>
              <a:spcAft>
                <a:spcPct val="0"/>
              </a:spcAft>
              <a:buClrTx/>
            </a:pPr>
            <a:r>
              <a:rPr lang="en-US" sz="3300" kern="1200">
                <a:solidFill>
                  <a:prstClr val="black"/>
                </a:solidFill>
                <a:latin typeface="Arial" charset="0"/>
                <a:ea typeface="+mn-ea"/>
              </a:rPr>
              <a:t>bar.</a:t>
            </a:r>
            <a:r>
              <a:rPr lang="en-US" sz="3300" kern="1200" dirty="0">
                <a:solidFill>
                  <a:prstClr val="black"/>
                </a:solidFill>
                <a:latin typeface="Arial" charset="0"/>
                <a:ea typeface="+mn-ea"/>
              </a:rPr>
              <a:t>example.com</a:t>
            </a:r>
          </a:p>
        </p:txBody>
      </p:sp>
      <p:sp>
        <p:nvSpPr>
          <p:cNvPr id="2" name="Title 1">
            <a:extLst>
              <a:ext uri="{FF2B5EF4-FFF2-40B4-BE49-F238E27FC236}">
                <a16:creationId xmlns:a16="http://schemas.microsoft.com/office/drawing/2014/main" id="{2F677DC3-1E6A-3723-E62F-3FCB7463984A}"/>
              </a:ext>
            </a:extLst>
          </p:cNvPr>
          <p:cNvSpPr>
            <a:spLocks noGrp="1"/>
          </p:cNvSpPr>
          <p:nvPr>
            <p:ph type="title"/>
          </p:nvPr>
        </p:nvSpPr>
        <p:spPr/>
        <p:txBody>
          <a:bodyPr/>
          <a:lstStyle/>
          <a:p>
            <a:r>
              <a:rPr lang="en-US" dirty="0"/>
              <a:t>What happens to subdomains of one site?</a:t>
            </a:r>
          </a:p>
        </p:txBody>
      </p:sp>
      <p:sp>
        <p:nvSpPr>
          <p:cNvPr id="4" name="Rectangle: Rounded Corners 3">
            <a:extLst>
              <a:ext uri="{FF2B5EF4-FFF2-40B4-BE49-F238E27FC236}">
                <a16:creationId xmlns:a16="http://schemas.microsoft.com/office/drawing/2014/main" id="{244E531A-7867-7B99-D476-B3812EC135AF}"/>
              </a:ext>
            </a:extLst>
          </p:cNvPr>
          <p:cNvSpPr/>
          <p:nvPr/>
        </p:nvSpPr>
        <p:spPr>
          <a:xfrm>
            <a:off x="693270" y="870521"/>
            <a:ext cx="4397891" cy="2571750"/>
          </a:xfrm>
          <a:prstGeom prst="roundRect">
            <a:avLst/>
          </a:prstGeom>
          <a:noFill/>
          <a:ln w="76200">
            <a:solidFill>
              <a:srgbClr val="4B4BB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fontAlgn="base">
              <a:lnSpc>
                <a:spcPct val="85000"/>
              </a:lnSpc>
              <a:spcBef>
                <a:spcPct val="0"/>
              </a:spcBef>
              <a:spcAft>
                <a:spcPct val="0"/>
              </a:spcAft>
              <a:buClrTx/>
            </a:pPr>
            <a:endParaRPr lang="en-US" sz="2100" kern="1200">
              <a:solidFill>
                <a:srgbClr val="4B4BB3"/>
              </a:solidFill>
              <a:latin typeface="Arial"/>
              <a:cs typeface="Arial"/>
            </a:endParaRPr>
          </a:p>
        </p:txBody>
      </p:sp>
      <p:pic>
        <p:nvPicPr>
          <p:cNvPr id="5122" name="Picture 2" descr="Tumblr Logo, history, meaning, symbol, PNG">
            <a:extLst>
              <a:ext uri="{FF2B5EF4-FFF2-40B4-BE49-F238E27FC236}">
                <a16:creationId xmlns:a16="http://schemas.microsoft.com/office/drawing/2014/main" id="{5FCD3CA5-A8F6-ECAD-9D62-0D797FEC224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9988" y="1605814"/>
            <a:ext cx="1042740" cy="586541"/>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3201D16C-F98C-1884-F866-A60A7C2592A5}"/>
              </a:ext>
            </a:extLst>
          </p:cNvPr>
          <p:cNvSpPr txBox="1"/>
          <p:nvPr/>
        </p:nvSpPr>
        <p:spPr>
          <a:xfrm>
            <a:off x="967665" y="1626652"/>
            <a:ext cx="2061384" cy="494751"/>
          </a:xfrm>
          <a:prstGeom prst="rect">
            <a:avLst/>
          </a:prstGeom>
          <a:noFill/>
        </p:spPr>
        <p:txBody>
          <a:bodyPr wrap="square" rtlCol="0">
            <a:spAutoFit/>
          </a:bodyPr>
          <a:lstStyle/>
          <a:p>
            <a:pPr defTabSz="685800" fontAlgn="base">
              <a:lnSpc>
                <a:spcPct val="120000"/>
              </a:lnSpc>
              <a:spcBef>
                <a:spcPct val="0"/>
              </a:spcBef>
              <a:spcAft>
                <a:spcPct val="0"/>
              </a:spcAft>
              <a:buClrTx/>
            </a:pPr>
            <a:r>
              <a:rPr lang="en-US" sz="2400" kern="1200" dirty="0">
                <a:solidFill>
                  <a:srgbClr val="EA157A"/>
                </a:solidFill>
                <a:latin typeface="Arial" charset="0"/>
                <a:ea typeface="+mn-ea"/>
              </a:rPr>
              <a:t>attacker-blog.</a:t>
            </a:r>
          </a:p>
        </p:txBody>
      </p:sp>
      <p:sp>
        <p:nvSpPr>
          <p:cNvPr id="23" name="TextBox 22">
            <a:extLst>
              <a:ext uri="{FF2B5EF4-FFF2-40B4-BE49-F238E27FC236}">
                <a16:creationId xmlns:a16="http://schemas.microsoft.com/office/drawing/2014/main" id="{6CF71E4C-4CE0-E2D9-3EEA-8CF387695585}"/>
              </a:ext>
            </a:extLst>
          </p:cNvPr>
          <p:cNvSpPr txBox="1"/>
          <p:nvPr/>
        </p:nvSpPr>
        <p:spPr>
          <a:xfrm>
            <a:off x="3891011" y="1628148"/>
            <a:ext cx="914400" cy="494751"/>
          </a:xfrm>
          <a:prstGeom prst="rect">
            <a:avLst/>
          </a:prstGeom>
          <a:noFill/>
        </p:spPr>
        <p:txBody>
          <a:bodyPr wrap="square" rtlCol="0">
            <a:spAutoFit/>
          </a:bodyPr>
          <a:lstStyle/>
          <a:p>
            <a:pPr defTabSz="685800" fontAlgn="base">
              <a:lnSpc>
                <a:spcPct val="120000"/>
              </a:lnSpc>
              <a:spcBef>
                <a:spcPct val="0"/>
              </a:spcBef>
              <a:spcAft>
                <a:spcPct val="0"/>
              </a:spcAft>
              <a:buClrTx/>
            </a:pPr>
            <a:r>
              <a:rPr lang="en-US" sz="2400" kern="1200" dirty="0">
                <a:solidFill>
                  <a:srgbClr val="EA157A"/>
                </a:solidFill>
                <a:latin typeface="Arial" charset="0"/>
                <a:ea typeface="+mn-ea"/>
              </a:rPr>
              <a:t>.com</a:t>
            </a:r>
          </a:p>
        </p:txBody>
      </p:sp>
      <p:sp>
        <p:nvSpPr>
          <p:cNvPr id="24" name="TextBox 23">
            <a:extLst>
              <a:ext uri="{FF2B5EF4-FFF2-40B4-BE49-F238E27FC236}">
                <a16:creationId xmlns:a16="http://schemas.microsoft.com/office/drawing/2014/main" id="{28D2F387-5009-042D-873C-3DAD7DD8FDBA}"/>
              </a:ext>
            </a:extLst>
          </p:cNvPr>
          <p:cNvSpPr txBox="1"/>
          <p:nvPr/>
        </p:nvSpPr>
        <p:spPr>
          <a:xfrm>
            <a:off x="1490711" y="2775814"/>
            <a:ext cx="1543050" cy="494751"/>
          </a:xfrm>
          <a:prstGeom prst="rect">
            <a:avLst/>
          </a:prstGeom>
          <a:noFill/>
        </p:spPr>
        <p:txBody>
          <a:bodyPr wrap="square" rtlCol="0">
            <a:spAutoFit/>
          </a:bodyPr>
          <a:lstStyle/>
          <a:p>
            <a:pPr defTabSz="685800" fontAlgn="base">
              <a:lnSpc>
                <a:spcPct val="120000"/>
              </a:lnSpc>
              <a:spcBef>
                <a:spcPct val="0"/>
              </a:spcBef>
              <a:spcAft>
                <a:spcPct val="0"/>
              </a:spcAft>
              <a:buClrTx/>
            </a:pPr>
            <a:r>
              <a:rPr lang="en-US" sz="2400" kern="1200" dirty="0">
                <a:solidFill>
                  <a:srgbClr val="4B4BB3"/>
                </a:solidFill>
                <a:latin typeface="Arial" charset="0"/>
                <a:ea typeface="+mn-ea"/>
              </a:rPr>
              <a:t>accounts.</a:t>
            </a:r>
          </a:p>
        </p:txBody>
      </p:sp>
      <p:pic>
        <p:nvPicPr>
          <p:cNvPr id="25" name="Picture 2" descr="Tumblr Logo, history, meaning, symbol, PNG">
            <a:extLst>
              <a:ext uri="{FF2B5EF4-FFF2-40B4-BE49-F238E27FC236}">
                <a16:creationId xmlns:a16="http://schemas.microsoft.com/office/drawing/2014/main" id="{E7EB818D-11D4-BA0A-BC12-3E61A7F618F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5421" y="2741431"/>
            <a:ext cx="1042740" cy="586541"/>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392C099A-38BD-85B1-7C50-462C58BA8F9F}"/>
              </a:ext>
            </a:extLst>
          </p:cNvPr>
          <p:cNvSpPr txBox="1"/>
          <p:nvPr/>
        </p:nvSpPr>
        <p:spPr>
          <a:xfrm>
            <a:off x="3891011" y="2775814"/>
            <a:ext cx="914400" cy="494751"/>
          </a:xfrm>
          <a:prstGeom prst="rect">
            <a:avLst/>
          </a:prstGeom>
          <a:noFill/>
        </p:spPr>
        <p:txBody>
          <a:bodyPr wrap="square" rtlCol="0">
            <a:spAutoFit/>
          </a:bodyPr>
          <a:lstStyle/>
          <a:p>
            <a:pPr defTabSz="685800" fontAlgn="base">
              <a:lnSpc>
                <a:spcPct val="120000"/>
              </a:lnSpc>
              <a:spcBef>
                <a:spcPct val="0"/>
              </a:spcBef>
              <a:spcAft>
                <a:spcPct val="0"/>
              </a:spcAft>
              <a:buClrTx/>
            </a:pPr>
            <a:r>
              <a:rPr lang="en-US" sz="2400" kern="1200" dirty="0">
                <a:solidFill>
                  <a:srgbClr val="4B4BB3"/>
                </a:solidFill>
                <a:latin typeface="Arial" charset="0"/>
                <a:ea typeface="+mn-ea"/>
              </a:rPr>
              <a:t>.com</a:t>
            </a:r>
          </a:p>
        </p:txBody>
      </p:sp>
      <p:pic>
        <p:nvPicPr>
          <p:cNvPr id="13" name="Picture 12" descr="Logo&#10;&#10;Description automatically generated">
            <a:extLst>
              <a:ext uri="{FF2B5EF4-FFF2-40B4-BE49-F238E27FC236}">
                <a16:creationId xmlns:a16="http://schemas.microsoft.com/office/drawing/2014/main" id="{FC25441A-C92C-8232-1BA7-1C39F00E05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1138" y="1100762"/>
            <a:ext cx="652613" cy="652613"/>
          </a:xfrm>
          <a:prstGeom prst="rect">
            <a:avLst/>
          </a:prstGeom>
        </p:spPr>
      </p:pic>
      <p:pic>
        <p:nvPicPr>
          <p:cNvPr id="14" name="Picture 13" descr="Icon&#10;&#10;Description automatically generated">
            <a:extLst>
              <a:ext uri="{FF2B5EF4-FFF2-40B4-BE49-F238E27FC236}">
                <a16:creationId xmlns:a16="http://schemas.microsoft.com/office/drawing/2014/main" id="{775480E9-8C4A-1029-4E97-041E572B98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89288" y="2267263"/>
            <a:ext cx="827672" cy="576729"/>
          </a:xfrm>
          <a:prstGeom prst="rect">
            <a:avLst/>
          </a:prstGeom>
        </p:spPr>
      </p:pic>
      <p:pic>
        <p:nvPicPr>
          <p:cNvPr id="15" name="Picture 14" descr="Icon&#10;&#10;Description automatically generated">
            <a:extLst>
              <a:ext uri="{FF2B5EF4-FFF2-40B4-BE49-F238E27FC236}">
                <a16:creationId xmlns:a16="http://schemas.microsoft.com/office/drawing/2014/main" id="{81416177-50DF-A760-147D-42C74E3B663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457200" y="628650"/>
            <a:ext cx="645816" cy="798418"/>
          </a:xfrm>
          <a:prstGeom prst="rect">
            <a:avLst/>
          </a:prstGeom>
        </p:spPr>
      </p:pic>
      <p:pic>
        <p:nvPicPr>
          <p:cNvPr id="16" name="Picture 15" descr="A screenshot of a computer&#10;&#10;Description automatically generated with medium confidence">
            <a:extLst>
              <a:ext uri="{FF2B5EF4-FFF2-40B4-BE49-F238E27FC236}">
                <a16:creationId xmlns:a16="http://schemas.microsoft.com/office/drawing/2014/main" id="{927E16D5-2EE4-9250-2549-4F139CCF0C5F}"/>
              </a:ext>
            </a:extLst>
          </p:cNvPr>
          <p:cNvPicPr>
            <a:picLocks noChangeAspect="1"/>
          </p:cNvPicPr>
          <p:nvPr/>
        </p:nvPicPr>
        <p:blipFill rotWithShape="1">
          <a:blip r:embed="rId7">
            <a:extLst>
              <a:ext uri="{28A0092B-C50C-407E-A947-70E740481C1C}">
                <a14:useLocalDpi xmlns:a14="http://schemas.microsoft.com/office/drawing/2010/main" val="0"/>
              </a:ext>
            </a:extLst>
          </a:blip>
          <a:srcRect l="16000" t="8740" r="35000"/>
          <a:stretch/>
        </p:blipFill>
        <p:spPr>
          <a:xfrm>
            <a:off x="5600700" y="873399"/>
            <a:ext cx="2800350" cy="2555602"/>
          </a:xfrm>
          <a:prstGeom prst="rect">
            <a:avLst/>
          </a:prstGeom>
        </p:spPr>
      </p:pic>
      <p:pic>
        <p:nvPicPr>
          <p:cNvPr id="9" name="Picture 8" descr="Logo, icon&#10;&#10;Description automatically generated">
            <a:extLst>
              <a:ext uri="{FF2B5EF4-FFF2-40B4-BE49-F238E27FC236}">
                <a16:creationId xmlns:a16="http://schemas.microsoft.com/office/drawing/2014/main" id="{47DA7AE0-4774-1DFD-CDA5-04A57D97D73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58150" y="457200"/>
            <a:ext cx="602690" cy="602690"/>
          </a:xfrm>
          <a:prstGeom prst="rect">
            <a:avLst/>
          </a:prstGeom>
        </p:spPr>
      </p:pic>
      <p:sp>
        <p:nvSpPr>
          <p:cNvPr id="18" name="Rectangle 17">
            <a:extLst>
              <a:ext uri="{FF2B5EF4-FFF2-40B4-BE49-F238E27FC236}">
                <a16:creationId xmlns:a16="http://schemas.microsoft.com/office/drawing/2014/main" id="{CF99DDFB-87D7-CEE2-7948-591BDBF969C5}"/>
              </a:ext>
            </a:extLst>
          </p:cNvPr>
          <p:cNvSpPr/>
          <p:nvPr/>
        </p:nvSpPr>
        <p:spPr>
          <a:xfrm>
            <a:off x="5331275" y="3734621"/>
            <a:ext cx="786060" cy="57150"/>
          </a:xfrm>
          <a:prstGeom prst="rect">
            <a:avLst/>
          </a:prstGeom>
          <a:solidFill>
            <a:srgbClr val="4B4BB3"/>
          </a:solidFill>
          <a:ln w="38100">
            <a:noFill/>
          </a:ln>
        </p:spPr>
        <p:txBody>
          <a:bodyPr rot="0" spcFirstLastPara="0" vertOverflow="overflow" horzOverflow="overflow" vert="eaVert" wrap="none" lIns="68580" tIns="34290" rIns="68580" bIns="34290" numCol="1" spcCol="0" rtlCol="0" fromWordArt="0" anchor="ctr" anchorCtr="0" forceAA="0" compatLnSpc="1">
            <a:prstTxWarp prst="textNoShape">
              <a:avLst/>
            </a:prstTxWarp>
            <a:noAutofit/>
          </a:bodyPr>
          <a:lstStyle/>
          <a:p>
            <a:pPr algn="ctr" defTabSz="685800" fontAlgn="base">
              <a:lnSpc>
                <a:spcPct val="85000"/>
              </a:lnSpc>
              <a:spcBef>
                <a:spcPct val="0"/>
              </a:spcBef>
              <a:spcAft>
                <a:spcPct val="0"/>
              </a:spcAft>
              <a:buClrTx/>
            </a:pPr>
            <a:endParaRPr lang="en-US" sz="2100" kern="1200">
              <a:solidFill>
                <a:srgbClr val="A42700"/>
              </a:solidFill>
              <a:latin typeface="Arial" charset="0"/>
              <a:ea typeface="+mn-ea"/>
            </a:endParaRPr>
          </a:p>
        </p:txBody>
      </p:sp>
      <p:sp>
        <p:nvSpPr>
          <p:cNvPr id="19" name="TextBox 18">
            <a:extLst>
              <a:ext uri="{FF2B5EF4-FFF2-40B4-BE49-F238E27FC236}">
                <a16:creationId xmlns:a16="http://schemas.microsoft.com/office/drawing/2014/main" id="{7603F7A5-BFE5-71C1-31E3-5601D1D7DAAA}"/>
              </a:ext>
            </a:extLst>
          </p:cNvPr>
          <p:cNvSpPr txBox="1"/>
          <p:nvPr/>
        </p:nvSpPr>
        <p:spPr>
          <a:xfrm>
            <a:off x="6117334" y="3600450"/>
            <a:ext cx="740666" cy="343877"/>
          </a:xfrm>
          <a:prstGeom prst="rect">
            <a:avLst/>
          </a:prstGeom>
          <a:noFill/>
        </p:spPr>
        <p:txBody>
          <a:bodyPr wrap="square" rtlCol="0">
            <a:spAutoFit/>
          </a:bodyPr>
          <a:lstStyle/>
          <a:p>
            <a:pPr defTabSz="685800" fontAlgn="base">
              <a:lnSpc>
                <a:spcPct val="120000"/>
              </a:lnSpc>
              <a:spcBef>
                <a:spcPct val="0"/>
              </a:spcBef>
              <a:spcAft>
                <a:spcPct val="0"/>
              </a:spcAft>
              <a:buClrTx/>
            </a:pPr>
            <a:r>
              <a:rPr lang="en-US" sz="1500" kern="1200" dirty="0" err="1">
                <a:solidFill>
                  <a:srgbClr val="4B4BB3"/>
                </a:solidFill>
                <a:latin typeface="Arial" charset="0"/>
                <a:ea typeface="+mn-ea"/>
              </a:rPr>
              <a:t>eTLD</a:t>
            </a:r>
            <a:endParaRPr lang="en-US" sz="1500" kern="1200" dirty="0">
              <a:solidFill>
                <a:srgbClr val="4B4BB3"/>
              </a:solidFill>
              <a:latin typeface="Arial" charset="0"/>
              <a:ea typeface="+mn-ea"/>
            </a:endParaRPr>
          </a:p>
        </p:txBody>
      </p:sp>
      <p:sp>
        <p:nvSpPr>
          <p:cNvPr id="28" name="Rectangle 27">
            <a:extLst>
              <a:ext uri="{FF2B5EF4-FFF2-40B4-BE49-F238E27FC236}">
                <a16:creationId xmlns:a16="http://schemas.microsoft.com/office/drawing/2014/main" id="{F4F7F15F-19FB-8A1A-2732-CE8ACF1B8436}"/>
              </a:ext>
            </a:extLst>
          </p:cNvPr>
          <p:cNvSpPr/>
          <p:nvPr/>
        </p:nvSpPr>
        <p:spPr>
          <a:xfrm>
            <a:off x="3600450" y="4168215"/>
            <a:ext cx="2516885" cy="57150"/>
          </a:xfrm>
          <a:prstGeom prst="rect">
            <a:avLst/>
          </a:prstGeom>
          <a:solidFill>
            <a:srgbClr val="FF9900"/>
          </a:solidFill>
          <a:ln w="38100">
            <a:noFill/>
          </a:ln>
        </p:spPr>
        <p:txBody>
          <a:bodyPr rot="0" spcFirstLastPara="0" vertOverflow="overflow" horzOverflow="overflow" vert="eaVert" wrap="none" lIns="68580" tIns="34290" rIns="68580" bIns="34290" numCol="1" spcCol="0" rtlCol="0" fromWordArt="0" anchor="ctr" anchorCtr="0" forceAA="0" compatLnSpc="1">
            <a:prstTxWarp prst="textNoShape">
              <a:avLst/>
            </a:prstTxWarp>
            <a:noAutofit/>
          </a:bodyPr>
          <a:lstStyle/>
          <a:p>
            <a:pPr algn="ctr" defTabSz="685800" fontAlgn="base">
              <a:lnSpc>
                <a:spcPct val="85000"/>
              </a:lnSpc>
              <a:spcBef>
                <a:spcPct val="0"/>
              </a:spcBef>
              <a:spcAft>
                <a:spcPct val="0"/>
              </a:spcAft>
              <a:buClrTx/>
            </a:pPr>
            <a:endParaRPr lang="en-US" sz="2100" kern="1200">
              <a:solidFill>
                <a:srgbClr val="A42700"/>
              </a:solidFill>
              <a:latin typeface="Arial" charset="0"/>
              <a:ea typeface="+mn-ea"/>
            </a:endParaRPr>
          </a:p>
        </p:txBody>
      </p:sp>
      <p:sp>
        <p:nvSpPr>
          <p:cNvPr id="29" name="TextBox 28">
            <a:extLst>
              <a:ext uri="{FF2B5EF4-FFF2-40B4-BE49-F238E27FC236}">
                <a16:creationId xmlns:a16="http://schemas.microsoft.com/office/drawing/2014/main" id="{213A7886-9C50-8F50-A602-A3E3ED5033D9}"/>
              </a:ext>
            </a:extLst>
          </p:cNvPr>
          <p:cNvSpPr txBox="1"/>
          <p:nvPr/>
        </p:nvSpPr>
        <p:spPr>
          <a:xfrm>
            <a:off x="6117334" y="3947073"/>
            <a:ext cx="854966" cy="620876"/>
          </a:xfrm>
          <a:prstGeom prst="rect">
            <a:avLst/>
          </a:prstGeom>
          <a:noFill/>
        </p:spPr>
        <p:txBody>
          <a:bodyPr wrap="square" rtlCol="0">
            <a:spAutoFit/>
          </a:bodyPr>
          <a:lstStyle/>
          <a:p>
            <a:pPr defTabSz="685800" fontAlgn="base">
              <a:lnSpc>
                <a:spcPct val="120000"/>
              </a:lnSpc>
              <a:spcBef>
                <a:spcPct val="0"/>
              </a:spcBef>
              <a:spcAft>
                <a:spcPct val="0"/>
              </a:spcAft>
              <a:buClrTx/>
            </a:pPr>
            <a:r>
              <a:rPr lang="en-US" sz="1500" kern="1200" dirty="0">
                <a:solidFill>
                  <a:srgbClr val="FF9900"/>
                </a:solidFill>
                <a:latin typeface="Arial" charset="0"/>
                <a:ea typeface="+mn-ea"/>
              </a:rPr>
              <a:t>eTLD+1</a:t>
            </a:r>
          </a:p>
        </p:txBody>
      </p:sp>
      <p:sp>
        <p:nvSpPr>
          <p:cNvPr id="30" name="TextBox 29">
            <a:extLst>
              <a:ext uri="{FF2B5EF4-FFF2-40B4-BE49-F238E27FC236}">
                <a16:creationId xmlns:a16="http://schemas.microsoft.com/office/drawing/2014/main" id="{533B2B7F-90D7-0396-3907-92615AF9FDCA}"/>
              </a:ext>
            </a:extLst>
          </p:cNvPr>
          <p:cNvSpPr txBox="1"/>
          <p:nvPr/>
        </p:nvSpPr>
        <p:spPr>
          <a:xfrm>
            <a:off x="1855124" y="983587"/>
            <a:ext cx="2061384" cy="343877"/>
          </a:xfrm>
          <a:prstGeom prst="rect">
            <a:avLst/>
          </a:prstGeom>
          <a:noFill/>
        </p:spPr>
        <p:txBody>
          <a:bodyPr wrap="square" rtlCol="0">
            <a:spAutoFit/>
          </a:bodyPr>
          <a:lstStyle/>
          <a:p>
            <a:pPr algn="ctr" defTabSz="685800" fontAlgn="base">
              <a:lnSpc>
                <a:spcPct val="120000"/>
              </a:lnSpc>
              <a:spcBef>
                <a:spcPct val="0"/>
              </a:spcBef>
              <a:spcAft>
                <a:spcPct val="0"/>
              </a:spcAft>
              <a:buClrTx/>
            </a:pPr>
            <a:r>
              <a:rPr lang="en-US" sz="1500" kern="1200" dirty="0">
                <a:solidFill>
                  <a:srgbClr val="4B4BB3"/>
                </a:solidFill>
                <a:latin typeface="Arial" charset="0"/>
                <a:ea typeface="+mn-ea"/>
              </a:rPr>
              <a:t>Consolidated!</a:t>
            </a:r>
          </a:p>
        </p:txBody>
      </p:sp>
      <p:pic>
        <p:nvPicPr>
          <p:cNvPr id="27" name="Picture 26" descr="Shape&#10;&#10;Description automatically generated with low confidence">
            <a:extLst>
              <a:ext uri="{FF2B5EF4-FFF2-40B4-BE49-F238E27FC236}">
                <a16:creationId xmlns:a16="http://schemas.microsoft.com/office/drawing/2014/main" id="{EE63E63A-7283-59F2-4A2D-101671466059}"/>
              </a:ext>
            </a:extLst>
          </p:cNvPr>
          <p:cNvPicPr>
            <a:picLocks noChangeAspect="1"/>
          </p:cNvPicPr>
          <p:nvPr/>
        </p:nvPicPr>
        <p:blipFill rotWithShape="1">
          <a:blip r:embed="rId9" cstate="print">
            <a:duotone>
              <a:schemeClr val="accent2">
                <a:shade val="45000"/>
                <a:satMod val="135000"/>
              </a:schemeClr>
              <a:prstClr val="white"/>
            </a:duotone>
            <a:extLst>
              <a:ext uri="{28A0092B-C50C-407E-A947-70E740481C1C}">
                <a14:useLocalDpi xmlns:a14="http://schemas.microsoft.com/office/drawing/2010/main" val="0"/>
              </a:ext>
            </a:extLst>
          </a:blip>
          <a:srcRect l="11309" t="31800" r="9489" b="51263"/>
          <a:stretch/>
        </p:blipFill>
        <p:spPr>
          <a:xfrm>
            <a:off x="1555057" y="1407473"/>
            <a:ext cx="1155185" cy="247038"/>
          </a:xfrm>
          <a:prstGeom prst="rect">
            <a:avLst/>
          </a:prstGeom>
        </p:spPr>
      </p:pic>
      <p:pic>
        <p:nvPicPr>
          <p:cNvPr id="31" name="Picture 30" descr="Shape&#10;&#10;Description automatically generated with low confidence">
            <a:extLst>
              <a:ext uri="{FF2B5EF4-FFF2-40B4-BE49-F238E27FC236}">
                <a16:creationId xmlns:a16="http://schemas.microsoft.com/office/drawing/2014/main" id="{BBF895E8-850C-E079-2A9A-9C2FF6084829}"/>
              </a:ext>
            </a:extLst>
          </p:cNvPr>
          <p:cNvPicPr>
            <a:picLocks noChangeAspect="1"/>
          </p:cNvPicPr>
          <p:nvPr/>
        </p:nvPicPr>
        <p:blipFill rotWithShape="1">
          <a:blip r:embed="rId9" cstate="print">
            <a:duotone>
              <a:schemeClr val="accent5">
                <a:shade val="45000"/>
                <a:satMod val="135000"/>
              </a:schemeClr>
              <a:prstClr val="white"/>
            </a:duotone>
            <a:extLst>
              <a:ext uri="{28A0092B-C50C-407E-A947-70E740481C1C}">
                <a14:useLocalDpi xmlns:a14="http://schemas.microsoft.com/office/drawing/2010/main" val="0"/>
              </a:ext>
            </a:extLst>
          </a:blip>
          <a:srcRect l="11309" t="31800" r="9489" b="51263"/>
          <a:stretch/>
        </p:blipFill>
        <p:spPr>
          <a:xfrm>
            <a:off x="1555057" y="2607459"/>
            <a:ext cx="1155185" cy="247038"/>
          </a:xfrm>
          <a:prstGeom prst="rect">
            <a:avLst/>
          </a:prstGeom>
        </p:spPr>
      </p:pic>
    </p:spTree>
    <p:extLst>
      <p:ext uri="{BB962C8B-B14F-4D97-AF65-F5344CB8AC3E}">
        <p14:creationId xmlns:p14="http://schemas.microsoft.com/office/powerpoint/2010/main" val="305282216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fade">
                                      <p:cBhvr>
                                        <p:cTn id="10" dur="500"/>
                                        <p:tgtEl>
                                          <p:spTgt spid="51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par>
                                <p:cTn id="20" presetID="10"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par>
                                <p:cTn id="38" presetID="10" presetClass="entr" presetSubtype="0" fill="hold"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par>
                                <p:cTn id="41" presetID="10" presetClass="entr" presetSubtype="0"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fade">
                                      <p:cBhvr>
                                        <p:cTn id="60" dur="500"/>
                                        <p:tgtEl>
                                          <p:spTgt spid="2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p:bldP spid="4" grpId="0" animBg="1"/>
      <p:bldP spid="21" grpId="0"/>
      <p:bldP spid="23" grpId="0"/>
      <p:bldP spid="24" grpId="0"/>
      <p:bldP spid="26" grpId="0"/>
      <p:bldP spid="18" grpId="0" animBg="1"/>
      <p:bldP spid="19" grpId="0"/>
      <p:bldP spid="28" grpId="0" animBg="1"/>
      <p:bldP spid="29" grpId="0"/>
      <p:bldP spid="30"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77DC3-1E6A-3723-E62F-3FCB7463984A}"/>
              </a:ext>
            </a:extLst>
          </p:cNvPr>
          <p:cNvSpPr>
            <a:spLocks noGrp="1"/>
          </p:cNvSpPr>
          <p:nvPr>
            <p:ph type="title"/>
          </p:nvPr>
        </p:nvSpPr>
        <p:spPr/>
        <p:txBody>
          <a:bodyPr/>
          <a:lstStyle/>
          <a:p>
            <a:r>
              <a:rPr lang="en-US" dirty="0"/>
              <a:t>Why is this a problem with some subdomains?</a:t>
            </a:r>
          </a:p>
        </p:txBody>
      </p:sp>
      <p:pic>
        <p:nvPicPr>
          <p:cNvPr id="11" name="Graphic 10" descr="Packing Box Open outline">
            <a:extLst>
              <a:ext uri="{FF2B5EF4-FFF2-40B4-BE49-F238E27FC236}">
                <a16:creationId xmlns:a16="http://schemas.microsoft.com/office/drawing/2014/main" id="{6E45C682-7D74-A7FE-9A1E-0DBB21DF489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43440" y="2857500"/>
            <a:ext cx="2157660" cy="2157660"/>
          </a:xfrm>
          <a:prstGeom prst="rect">
            <a:avLst/>
          </a:prstGeom>
        </p:spPr>
      </p:pic>
      <p:pic>
        <p:nvPicPr>
          <p:cNvPr id="14" name="Graphic 13" descr="Box outline">
            <a:extLst>
              <a:ext uri="{FF2B5EF4-FFF2-40B4-BE49-F238E27FC236}">
                <a16:creationId xmlns:a16="http://schemas.microsoft.com/office/drawing/2014/main" id="{2A1E150A-2C94-5796-3EAE-B3A5DE512C8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00379" y="342900"/>
            <a:ext cx="2243571" cy="2243571"/>
          </a:xfrm>
          <a:prstGeom prst="rect">
            <a:avLst/>
          </a:prstGeom>
        </p:spPr>
      </p:pic>
      <p:pic>
        <p:nvPicPr>
          <p:cNvPr id="6146" name="Picture 2">
            <a:extLst>
              <a:ext uri="{FF2B5EF4-FFF2-40B4-BE49-F238E27FC236}">
                <a16:creationId xmlns:a16="http://schemas.microsoft.com/office/drawing/2014/main" id="{D30329B2-090B-64B7-0B34-F5A655BFC92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48197" y="1497534"/>
            <a:ext cx="400050" cy="400050"/>
          </a:xfrm>
          <a:prstGeom prst="rect">
            <a:avLst/>
          </a:prstGeom>
          <a:noFill/>
          <a:extLst>
            <a:ext uri="{909E8E84-426E-40DD-AFC4-6F175D3DCCD1}">
              <a14:hiddenFill xmlns:a14="http://schemas.microsoft.com/office/drawing/2010/main">
                <a:solidFill>
                  <a:srgbClr val="FFFFFF"/>
                </a:solidFill>
              </a14:hiddenFill>
            </a:ext>
          </a:extLst>
        </p:spPr>
      </p:pic>
      <p:sp>
        <p:nvSpPr>
          <p:cNvPr id="15" name="Arrow: Up 14">
            <a:extLst>
              <a:ext uri="{FF2B5EF4-FFF2-40B4-BE49-F238E27FC236}">
                <a16:creationId xmlns:a16="http://schemas.microsoft.com/office/drawing/2014/main" id="{F8E09430-3DD7-6128-B0CF-D778045251D7}"/>
              </a:ext>
            </a:extLst>
          </p:cNvPr>
          <p:cNvSpPr/>
          <p:nvPr/>
        </p:nvSpPr>
        <p:spPr>
          <a:xfrm>
            <a:off x="7543800" y="2526918"/>
            <a:ext cx="211640" cy="514350"/>
          </a:xfrm>
          <a:prstGeom prst="upArrow">
            <a:avLst/>
          </a:prstGeom>
          <a:solidFill>
            <a:srgbClr val="960000"/>
          </a:solidFill>
          <a:ln w="38100">
            <a:noFill/>
          </a:ln>
        </p:spPr>
        <p:txBody>
          <a:bodyPr rot="0" spcFirstLastPara="0" vertOverflow="overflow" horzOverflow="overflow" vert="eaVert" wrap="none" lIns="68580" tIns="34290" rIns="68580" bIns="34290" numCol="1" spcCol="0" rtlCol="0" fromWordArt="0" anchor="ctr" anchorCtr="0" forceAA="0" compatLnSpc="1">
            <a:prstTxWarp prst="textNoShape">
              <a:avLst/>
            </a:prstTxWarp>
            <a:noAutofit/>
          </a:bodyPr>
          <a:lstStyle/>
          <a:p>
            <a:pPr algn="ctr" defTabSz="685800" fontAlgn="base">
              <a:lnSpc>
                <a:spcPct val="85000"/>
              </a:lnSpc>
              <a:spcBef>
                <a:spcPct val="0"/>
              </a:spcBef>
              <a:spcAft>
                <a:spcPct val="0"/>
              </a:spcAft>
              <a:buClrTx/>
            </a:pPr>
            <a:endParaRPr lang="en-US" sz="2100" kern="1200">
              <a:solidFill>
                <a:srgbClr val="A42700"/>
              </a:solidFill>
              <a:latin typeface="Arial" charset="0"/>
              <a:ea typeface="+mn-ea"/>
            </a:endParaRPr>
          </a:p>
        </p:txBody>
      </p:sp>
      <p:sp>
        <p:nvSpPr>
          <p:cNvPr id="28" name="Arrow: Up 27">
            <a:extLst>
              <a:ext uri="{FF2B5EF4-FFF2-40B4-BE49-F238E27FC236}">
                <a16:creationId xmlns:a16="http://schemas.microsoft.com/office/drawing/2014/main" id="{A42284B9-AA1B-195C-9B44-DD7AB7171978}"/>
              </a:ext>
            </a:extLst>
          </p:cNvPr>
          <p:cNvSpPr/>
          <p:nvPr/>
        </p:nvSpPr>
        <p:spPr>
          <a:xfrm rot="16200000" flipH="1">
            <a:off x="5092406" y="-102284"/>
            <a:ext cx="266071" cy="2959713"/>
          </a:xfrm>
          <a:prstGeom prst="upArrow">
            <a:avLst/>
          </a:prstGeom>
          <a:solidFill>
            <a:srgbClr val="960000"/>
          </a:solidFill>
          <a:ln w="38100">
            <a:noFill/>
          </a:ln>
        </p:spPr>
        <p:txBody>
          <a:bodyPr rot="0" spcFirstLastPara="0" vertOverflow="overflow" horzOverflow="overflow" vert="eaVert" wrap="none" lIns="68580" tIns="34290" rIns="68580" bIns="34290" numCol="1" spcCol="0" rtlCol="0" fromWordArt="0" anchor="ctr" anchorCtr="0" forceAA="0" compatLnSpc="1">
            <a:prstTxWarp prst="textNoShape">
              <a:avLst/>
            </a:prstTxWarp>
            <a:noAutofit/>
          </a:bodyPr>
          <a:lstStyle/>
          <a:p>
            <a:pPr algn="ctr" defTabSz="685800" fontAlgn="base">
              <a:lnSpc>
                <a:spcPct val="85000"/>
              </a:lnSpc>
              <a:spcBef>
                <a:spcPct val="0"/>
              </a:spcBef>
              <a:spcAft>
                <a:spcPct val="0"/>
              </a:spcAft>
              <a:buClrTx/>
            </a:pPr>
            <a:endParaRPr lang="en-US" sz="2100" kern="1200">
              <a:solidFill>
                <a:srgbClr val="A42700"/>
              </a:solidFill>
              <a:latin typeface="Arial" charset="0"/>
              <a:ea typeface="+mn-ea"/>
            </a:endParaRPr>
          </a:p>
        </p:txBody>
      </p:sp>
      <p:pic>
        <p:nvPicPr>
          <p:cNvPr id="20" name="Picture 19" descr="Logo&#10;&#10;Description automatically generated">
            <a:extLst>
              <a:ext uri="{FF2B5EF4-FFF2-40B4-BE49-F238E27FC236}">
                <a16:creationId xmlns:a16="http://schemas.microsoft.com/office/drawing/2014/main" id="{B5907486-5C7A-0BC2-6952-1785BDFE15F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02827" y="3985837"/>
            <a:ext cx="652613" cy="652613"/>
          </a:xfrm>
          <a:prstGeom prst="rect">
            <a:avLst/>
          </a:prstGeom>
        </p:spPr>
      </p:pic>
      <p:pic>
        <p:nvPicPr>
          <p:cNvPr id="6" name="Picture 5" descr="Logo&#10;&#10;Description automatically generated">
            <a:extLst>
              <a:ext uri="{FF2B5EF4-FFF2-40B4-BE49-F238E27FC236}">
                <a16:creationId xmlns:a16="http://schemas.microsoft.com/office/drawing/2014/main" id="{AD9C2036-756A-E69D-691E-5F319C81355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7177" y="1834188"/>
            <a:ext cx="3086100" cy="554534"/>
          </a:xfrm>
          <a:prstGeom prst="rect">
            <a:avLst/>
          </a:prstGeom>
        </p:spPr>
      </p:pic>
      <p:pic>
        <p:nvPicPr>
          <p:cNvPr id="29" name="Picture 28" descr="A picture containing logo&#10;&#10;Description automatically generated">
            <a:extLst>
              <a:ext uri="{FF2B5EF4-FFF2-40B4-BE49-F238E27FC236}">
                <a16:creationId xmlns:a16="http://schemas.microsoft.com/office/drawing/2014/main" id="{0BC41042-A3DB-EC81-E52F-BFA934BD589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10755" y="2602554"/>
            <a:ext cx="1886039" cy="667972"/>
          </a:xfrm>
          <a:prstGeom prst="rect">
            <a:avLst/>
          </a:prstGeom>
        </p:spPr>
      </p:pic>
      <p:pic>
        <p:nvPicPr>
          <p:cNvPr id="30" name="Picture 29" descr="A picture containing text, clipart&#10;&#10;Description automatically generated">
            <a:extLst>
              <a:ext uri="{FF2B5EF4-FFF2-40B4-BE49-F238E27FC236}">
                <a16:creationId xmlns:a16="http://schemas.microsoft.com/office/drawing/2014/main" id="{0A9FFB6E-6620-D19E-1FEA-86D23014473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398988" y="3152223"/>
            <a:ext cx="1715415" cy="424456"/>
          </a:xfrm>
          <a:prstGeom prst="rect">
            <a:avLst/>
          </a:prstGeom>
        </p:spPr>
      </p:pic>
      <p:pic>
        <p:nvPicPr>
          <p:cNvPr id="16" name="Picture 15" descr="Logo, icon&#10;&#10;Description automatically generated">
            <a:extLst>
              <a:ext uri="{FF2B5EF4-FFF2-40B4-BE49-F238E27FC236}">
                <a16:creationId xmlns:a16="http://schemas.microsoft.com/office/drawing/2014/main" id="{A19A5520-928D-0E3D-807E-D1F1BC8DDC3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949283" y="1024495"/>
            <a:ext cx="602690" cy="602690"/>
          </a:xfrm>
          <a:prstGeom prst="rect">
            <a:avLst/>
          </a:prstGeom>
        </p:spPr>
      </p:pic>
      <p:pic>
        <p:nvPicPr>
          <p:cNvPr id="17" name="Picture 16" descr="Logo&#10;&#10;Description automatically generated">
            <a:extLst>
              <a:ext uri="{FF2B5EF4-FFF2-40B4-BE49-F238E27FC236}">
                <a16:creationId xmlns:a16="http://schemas.microsoft.com/office/drawing/2014/main" id="{1253E98A-A311-8D6A-2D11-91048391D296}"/>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b="27112"/>
          <a:stretch/>
        </p:blipFill>
        <p:spPr>
          <a:xfrm>
            <a:off x="7436496" y="3436213"/>
            <a:ext cx="571548" cy="480986"/>
          </a:xfrm>
          <a:prstGeom prst="rect">
            <a:avLst/>
          </a:prstGeom>
        </p:spPr>
      </p:pic>
      <p:sp>
        <p:nvSpPr>
          <p:cNvPr id="19" name="Arrow: Up 18">
            <a:extLst>
              <a:ext uri="{FF2B5EF4-FFF2-40B4-BE49-F238E27FC236}">
                <a16:creationId xmlns:a16="http://schemas.microsoft.com/office/drawing/2014/main" id="{B4E9DACC-F409-1DB2-7080-DBF6BBE16753}"/>
              </a:ext>
            </a:extLst>
          </p:cNvPr>
          <p:cNvSpPr/>
          <p:nvPr/>
        </p:nvSpPr>
        <p:spPr>
          <a:xfrm rot="15554624" flipH="1">
            <a:off x="5031720" y="454633"/>
            <a:ext cx="266071" cy="2959713"/>
          </a:xfrm>
          <a:prstGeom prst="upArrow">
            <a:avLst/>
          </a:prstGeom>
          <a:solidFill>
            <a:srgbClr val="960000"/>
          </a:solidFill>
          <a:ln w="38100">
            <a:noFill/>
          </a:ln>
        </p:spPr>
        <p:txBody>
          <a:bodyPr rot="0" spcFirstLastPara="0" vertOverflow="overflow" horzOverflow="overflow" vert="eaVert" wrap="none" lIns="68580" tIns="34290" rIns="68580" bIns="34290" numCol="1" spcCol="0" rtlCol="0" fromWordArt="0" anchor="ctr" anchorCtr="0" forceAA="0" compatLnSpc="1">
            <a:prstTxWarp prst="textNoShape">
              <a:avLst/>
            </a:prstTxWarp>
            <a:noAutofit/>
          </a:bodyPr>
          <a:lstStyle/>
          <a:p>
            <a:pPr algn="ctr" defTabSz="685800" fontAlgn="base">
              <a:lnSpc>
                <a:spcPct val="85000"/>
              </a:lnSpc>
              <a:spcBef>
                <a:spcPct val="0"/>
              </a:spcBef>
              <a:spcAft>
                <a:spcPct val="0"/>
              </a:spcAft>
              <a:buClrTx/>
            </a:pPr>
            <a:endParaRPr lang="en-US" sz="2100" kern="1200">
              <a:solidFill>
                <a:srgbClr val="A42700"/>
              </a:solidFill>
              <a:latin typeface="Arial" charset="0"/>
              <a:ea typeface="+mn-ea"/>
            </a:endParaRPr>
          </a:p>
        </p:txBody>
      </p:sp>
      <p:sp>
        <p:nvSpPr>
          <p:cNvPr id="21" name="Arrow: Up 20">
            <a:extLst>
              <a:ext uri="{FF2B5EF4-FFF2-40B4-BE49-F238E27FC236}">
                <a16:creationId xmlns:a16="http://schemas.microsoft.com/office/drawing/2014/main" id="{2A77D61B-CD99-12A2-7E4C-4C6D66A75C26}"/>
              </a:ext>
            </a:extLst>
          </p:cNvPr>
          <p:cNvSpPr/>
          <p:nvPr/>
        </p:nvSpPr>
        <p:spPr>
          <a:xfrm rot="15003544" flipH="1">
            <a:off x="5240679" y="933006"/>
            <a:ext cx="266071" cy="2904042"/>
          </a:xfrm>
          <a:prstGeom prst="upArrow">
            <a:avLst/>
          </a:prstGeom>
          <a:solidFill>
            <a:srgbClr val="960000"/>
          </a:solidFill>
          <a:ln w="38100">
            <a:noFill/>
          </a:ln>
        </p:spPr>
        <p:txBody>
          <a:bodyPr rot="0" spcFirstLastPara="0" vertOverflow="overflow" horzOverflow="overflow" vert="eaVert" wrap="none" lIns="68580" tIns="34290" rIns="68580" bIns="34290" numCol="1" spcCol="0" rtlCol="0" fromWordArt="0" anchor="ctr" anchorCtr="0" forceAA="0" compatLnSpc="1">
            <a:prstTxWarp prst="textNoShape">
              <a:avLst/>
            </a:prstTxWarp>
            <a:noAutofit/>
          </a:bodyPr>
          <a:lstStyle/>
          <a:p>
            <a:pPr algn="ctr" defTabSz="685800" fontAlgn="base">
              <a:lnSpc>
                <a:spcPct val="85000"/>
              </a:lnSpc>
              <a:spcBef>
                <a:spcPct val="0"/>
              </a:spcBef>
              <a:spcAft>
                <a:spcPct val="0"/>
              </a:spcAft>
              <a:buClrTx/>
            </a:pPr>
            <a:endParaRPr lang="en-US" sz="2100" kern="1200">
              <a:solidFill>
                <a:srgbClr val="A42700"/>
              </a:solidFill>
              <a:latin typeface="Arial" charset="0"/>
              <a:ea typeface="+mn-ea"/>
            </a:endParaRPr>
          </a:p>
        </p:txBody>
      </p:sp>
      <p:sp>
        <p:nvSpPr>
          <p:cNvPr id="23" name="Arrow: Up 22">
            <a:extLst>
              <a:ext uri="{FF2B5EF4-FFF2-40B4-BE49-F238E27FC236}">
                <a16:creationId xmlns:a16="http://schemas.microsoft.com/office/drawing/2014/main" id="{64C60260-F404-4C9B-5C18-D6C8C37FC8DA}"/>
              </a:ext>
            </a:extLst>
          </p:cNvPr>
          <p:cNvSpPr/>
          <p:nvPr/>
        </p:nvSpPr>
        <p:spPr>
          <a:xfrm rot="14604848" flipH="1">
            <a:off x="6006138" y="1601674"/>
            <a:ext cx="266071" cy="1840481"/>
          </a:xfrm>
          <a:prstGeom prst="upArrow">
            <a:avLst/>
          </a:prstGeom>
          <a:solidFill>
            <a:srgbClr val="960000"/>
          </a:solidFill>
          <a:ln w="38100">
            <a:noFill/>
          </a:ln>
        </p:spPr>
        <p:txBody>
          <a:bodyPr rot="0" spcFirstLastPara="0" vertOverflow="overflow" horzOverflow="overflow" vert="eaVert" wrap="none" lIns="68580" tIns="34290" rIns="68580" bIns="34290" numCol="1" spcCol="0" rtlCol="0" fromWordArt="0" anchor="ctr" anchorCtr="0" forceAA="0" compatLnSpc="1">
            <a:prstTxWarp prst="textNoShape">
              <a:avLst/>
            </a:prstTxWarp>
            <a:noAutofit/>
          </a:bodyPr>
          <a:lstStyle/>
          <a:p>
            <a:pPr algn="ctr" defTabSz="685800" fontAlgn="base">
              <a:lnSpc>
                <a:spcPct val="85000"/>
              </a:lnSpc>
              <a:spcBef>
                <a:spcPct val="0"/>
              </a:spcBef>
              <a:spcAft>
                <a:spcPct val="0"/>
              </a:spcAft>
              <a:buClrTx/>
            </a:pPr>
            <a:endParaRPr lang="en-US" sz="2100" kern="1200">
              <a:solidFill>
                <a:srgbClr val="A42700"/>
              </a:solidFill>
              <a:latin typeface="Arial" charset="0"/>
              <a:ea typeface="+mn-ea"/>
            </a:endParaRPr>
          </a:p>
        </p:txBody>
      </p:sp>
      <p:sp>
        <p:nvSpPr>
          <p:cNvPr id="24" name="TextBox 23">
            <a:extLst>
              <a:ext uri="{FF2B5EF4-FFF2-40B4-BE49-F238E27FC236}">
                <a16:creationId xmlns:a16="http://schemas.microsoft.com/office/drawing/2014/main" id="{36C460EA-DB2A-30A7-9B1E-84591995B1EB}"/>
              </a:ext>
            </a:extLst>
          </p:cNvPr>
          <p:cNvSpPr txBox="1"/>
          <p:nvPr/>
        </p:nvSpPr>
        <p:spPr>
          <a:xfrm>
            <a:off x="569522" y="3476412"/>
            <a:ext cx="3282465" cy="1255152"/>
          </a:xfrm>
          <a:prstGeom prst="rect">
            <a:avLst/>
          </a:prstGeom>
          <a:noFill/>
        </p:spPr>
        <p:txBody>
          <a:bodyPr wrap="square" rtlCol="0">
            <a:spAutoFit/>
          </a:bodyPr>
          <a:lstStyle/>
          <a:p>
            <a:pPr defTabSz="685800" fontAlgn="base">
              <a:lnSpc>
                <a:spcPct val="120000"/>
              </a:lnSpc>
              <a:spcBef>
                <a:spcPct val="0"/>
              </a:spcBef>
              <a:spcAft>
                <a:spcPct val="0"/>
              </a:spcAft>
              <a:buClrTx/>
            </a:pPr>
            <a:r>
              <a:rPr lang="en-US" sz="3300" kern="1200">
                <a:solidFill>
                  <a:srgbClr val="4B4BB3"/>
                </a:solidFill>
                <a:latin typeface="Arial" charset="0"/>
                <a:ea typeface="+mn-ea"/>
              </a:rPr>
              <a:t>All have secrets in subdomains!</a:t>
            </a:r>
            <a:endParaRPr lang="en-US" sz="3300" kern="1200" dirty="0">
              <a:solidFill>
                <a:srgbClr val="4B4BB3"/>
              </a:solidFill>
              <a:latin typeface="Arial" charset="0"/>
              <a:ea typeface="+mn-ea"/>
            </a:endParaRPr>
          </a:p>
        </p:txBody>
      </p:sp>
    </p:spTree>
    <p:extLst>
      <p:ext uri="{BB962C8B-B14F-4D97-AF65-F5344CB8AC3E}">
        <p14:creationId xmlns:p14="http://schemas.microsoft.com/office/powerpoint/2010/main" val="148343609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0" presetClass="entr" presetSubtype="0" fill="hold"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1" grpId="0" animBg="1"/>
      <p:bldP spid="23" grpId="0" animBg="1"/>
      <p:bldP spid="24"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086D12A-1A33-D414-4231-098280083039}"/>
              </a:ext>
            </a:extLst>
          </p:cNvPr>
          <p:cNvSpPr>
            <a:spLocks noGrp="1"/>
          </p:cNvSpPr>
          <p:nvPr>
            <p:ph type="title"/>
          </p:nvPr>
        </p:nvSpPr>
        <p:spPr/>
        <p:txBody>
          <a:bodyPr/>
          <a:lstStyle/>
          <a:p>
            <a:r>
              <a:rPr lang="en-US" dirty="0"/>
              <a:t>Now there are things to leak… what prevents us?</a:t>
            </a:r>
          </a:p>
        </p:txBody>
      </p:sp>
      <p:sp>
        <p:nvSpPr>
          <p:cNvPr id="7" name="Rectangle: Rounded Corners 6">
            <a:extLst>
              <a:ext uri="{FF2B5EF4-FFF2-40B4-BE49-F238E27FC236}">
                <a16:creationId xmlns:a16="http://schemas.microsoft.com/office/drawing/2014/main" id="{D74DC595-4DEF-2E3A-6443-F9A71B7B6893}"/>
              </a:ext>
            </a:extLst>
          </p:cNvPr>
          <p:cNvSpPr/>
          <p:nvPr/>
        </p:nvSpPr>
        <p:spPr>
          <a:xfrm rot="16200000">
            <a:off x="4257674" y="-1571625"/>
            <a:ext cx="628650" cy="6172200"/>
          </a:xfrm>
          <a:prstGeom prst="roundRect">
            <a:avLst/>
          </a:prstGeom>
          <a:solidFill>
            <a:schemeClr val="accent5">
              <a:lumMod val="20000"/>
              <a:lumOff val="80000"/>
            </a:schemeClr>
          </a:solidFill>
          <a:ln w="76200"/>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eaVert" wrap="none" lIns="68580" tIns="34290" rIns="68580" bIns="34290" numCol="1" spcCol="0" rtlCol="0" fromWordArt="0" anchor="ctr" anchorCtr="0" forceAA="0" compatLnSpc="1">
            <a:prstTxWarp prst="textNoShape">
              <a:avLst/>
            </a:prstTxWarp>
            <a:noAutofit/>
          </a:bodyPr>
          <a:lstStyle/>
          <a:p>
            <a:pPr defTabSz="685800" fontAlgn="base">
              <a:lnSpc>
                <a:spcPct val="85000"/>
              </a:lnSpc>
              <a:spcBef>
                <a:spcPct val="0"/>
              </a:spcBef>
              <a:spcAft>
                <a:spcPct val="0"/>
              </a:spcAft>
              <a:buClrTx/>
            </a:pPr>
            <a:r>
              <a:rPr lang="en-US" sz="2100" kern="1200" dirty="0">
                <a:solidFill>
                  <a:srgbClr val="4B4BB3"/>
                </a:solidFill>
                <a:latin typeface="Arial" charset="0"/>
                <a:cs typeface="Arial"/>
              </a:rPr>
              <a:t>	Site </a:t>
            </a:r>
            <a:r>
              <a:rPr lang="en-US" sz="2100" kern="1200" dirty="0">
                <a:solidFill>
                  <a:srgbClr val="4B4BB3"/>
                </a:solidFill>
                <a:latin typeface="Arial"/>
                <a:cs typeface="Arial"/>
              </a:rPr>
              <a:t>isolation</a:t>
            </a:r>
            <a:endParaRPr lang="en-US" sz="2100" kern="1200" dirty="0">
              <a:solidFill>
                <a:srgbClr val="4B4BB3"/>
              </a:solidFill>
              <a:latin typeface="Arial" charset="0"/>
              <a:cs typeface="Arial"/>
            </a:endParaRPr>
          </a:p>
        </p:txBody>
      </p:sp>
      <p:sp>
        <p:nvSpPr>
          <p:cNvPr id="8" name="Rectangle: Rounded Corners 7">
            <a:extLst>
              <a:ext uri="{FF2B5EF4-FFF2-40B4-BE49-F238E27FC236}">
                <a16:creationId xmlns:a16="http://schemas.microsoft.com/office/drawing/2014/main" id="{78DEA441-0B27-177D-7ADF-93E8C62D41D2}"/>
              </a:ext>
            </a:extLst>
          </p:cNvPr>
          <p:cNvSpPr/>
          <p:nvPr/>
        </p:nvSpPr>
        <p:spPr>
          <a:xfrm rot="16200000">
            <a:off x="4257674" y="-514350"/>
            <a:ext cx="628650" cy="6172200"/>
          </a:xfrm>
          <a:prstGeom prst="roundRect">
            <a:avLst/>
          </a:prstGeom>
          <a:solidFill>
            <a:schemeClr val="bg1"/>
          </a:solidFill>
          <a:ln w="76200">
            <a:solidFill>
              <a:srgbClr val="2E8C3A"/>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eaVert" wrap="none" lIns="68580" tIns="34290" rIns="68580" bIns="34290" numCol="1" spcCol="0" rtlCol="0" fromWordArt="0" anchor="ctr" anchorCtr="0" forceAA="0" compatLnSpc="1">
            <a:prstTxWarp prst="textNoShape">
              <a:avLst/>
            </a:prstTxWarp>
            <a:noAutofit/>
          </a:bodyPr>
          <a:lstStyle/>
          <a:p>
            <a:pPr defTabSz="685800" fontAlgn="base">
              <a:lnSpc>
                <a:spcPct val="85000"/>
              </a:lnSpc>
              <a:spcBef>
                <a:spcPct val="0"/>
              </a:spcBef>
              <a:spcAft>
                <a:spcPct val="0"/>
              </a:spcAft>
              <a:buClrTx/>
            </a:pPr>
            <a:r>
              <a:rPr lang="en-US" sz="2100" kern="1200" dirty="0">
                <a:solidFill>
                  <a:srgbClr val="2E8C3A"/>
                </a:solidFill>
                <a:latin typeface="Arial" charset="0"/>
                <a:cs typeface="Arial"/>
              </a:rPr>
              <a:t>	32-bit addressing</a:t>
            </a:r>
          </a:p>
        </p:txBody>
      </p:sp>
      <p:pic>
        <p:nvPicPr>
          <p:cNvPr id="4" name="Picture 3" descr="A dog lying on a blanket&#10;&#10;Description automatically generated with medium confidence">
            <a:extLst>
              <a:ext uri="{FF2B5EF4-FFF2-40B4-BE49-F238E27FC236}">
                <a16:creationId xmlns:a16="http://schemas.microsoft.com/office/drawing/2014/main" id="{C8845945-1AAF-2E31-1FBA-3746D375CC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2936" y="2118014"/>
            <a:ext cx="1361546" cy="907471"/>
          </a:xfrm>
          <a:prstGeom prst="rect">
            <a:avLst/>
          </a:prstGeom>
          <a:ln w="28575" cap="sq">
            <a:noFill/>
            <a:miter lim="800000"/>
          </a:ln>
          <a:effectLst/>
        </p:spPr>
      </p:pic>
      <p:pic>
        <p:nvPicPr>
          <p:cNvPr id="10" name="Picture 2" descr="sad cat memes (@sadcatmemes) / Twitter">
            <a:extLst>
              <a:ext uri="{FF2B5EF4-FFF2-40B4-BE49-F238E27FC236}">
                <a16:creationId xmlns:a16="http://schemas.microsoft.com/office/drawing/2014/main" id="{BA4B55C3-385E-ABE3-F0A6-7DBA691DC5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073347"/>
            <a:ext cx="960220" cy="882254"/>
          </a:xfrm>
          <a:prstGeom prst="rect">
            <a:avLst/>
          </a:prstGeom>
          <a:ln w="28575" cap="sq">
            <a:noFill/>
            <a:miter lim="800000"/>
          </a:ln>
          <a:effectLst/>
          <a:extLst>
            <a:ext uri="{909E8E84-426E-40DD-AFC4-6F175D3DCCD1}">
              <a14:hiddenFill xmlns:a14="http://schemas.microsoft.com/office/drawing/2010/main">
                <a:solidFill>
                  <a:srgbClr val="FFFFFF"/>
                </a:solidFill>
              </a14:hiddenFill>
            </a:ext>
          </a:extLst>
        </p:spPr>
      </p:pic>
      <p:pic>
        <p:nvPicPr>
          <p:cNvPr id="9" name="Picture 8" descr="A cat with its mouth open&#10;&#10;Description automatically generated with medium confidence">
            <a:extLst>
              <a:ext uri="{FF2B5EF4-FFF2-40B4-BE49-F238E27FC236}">
                <a16:creationId xmlns:a16="http://schemas.microsoft.com/office/drawing/2014/main" id="{C87738BF-D936-9F76-2D68-06949B09602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581622" y="1043361"/>
            <a:ext cx="1684172" cy="949874"/>
          </a:xfrm>
          <a:prstGeom prst="rect">
            <a:avLst/>
          </a:prstGeom>
          <a:ln w="28575" cap="sq">
            <a:noFill/>
            <a:miter lim="800000"/>
          </a:ln>
          <a:effectLst/>
        </p:spPr>
      </p:pic>
    </p:spTree>
    <p:extLst>
      <p:ext uri="{BB962C8B-B14F-4D97-AF65-F5344CB8AC3E}">
        <p14:creationId xmlns:p14="http://schemas.microsoft.com/office/powerpoint/2010/main" val="340233533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47A63-687B-5C74-00C3-FB9300E8E2D7}"/>
              </a:ext>
            </a:extLst>
          </p:cNvPr>
          <p:cNvSpPr>
            <a:spLocks noGrp="1"/>
          </p:cNvSpPr>
          <p:nvPr>
            <p:ph type="title"/>
          </p:nvPr>
        </p:nvSpPr>
        <p:spPr/>
        <p:txBody>
          <a:bodyPr/>
          <a:lstStyle/>
          <a:p>
            <a:r>
              <a:rPr lang="en-US" dirty="0"/>
              <a:t>Why is textbook </a:t>
            </a:r>
            <a:r>
              <a:rPr lang="en-US" dirty="0" err="1"/>
              <a:t>Spectre</a:t>
            </a:r>
            <a:r>
              <a:rPr lang="en-US" dirty="0"/>
              <a:t> insufficient?</a:t>
            </a:r>
          </a:p>
        </p:txBody>
      </p:sp>
      <p:grpSp>
        <p:nvGrpSpPr>
          <p:cNvPr id="6" name="Group 5">
            <a:extLst>
              <a:ext uri="{FF2B5EF4-FFF2-40B4-BE49-F238E27FC236}">
                <a16:creationId xmlns:a16="http://schemas.microsoft.com/office/drawing/2014/main" id="{E2CA5774-5CBE-A067-546C-F9C2D247E290}"/>
              </a:ext>
            </a:extLst>
          </p:cNvPr>
          <p:cNvGrpSpPr/>
          <p:nvPr/>
        </p:nvGrpSpPr>
        <p:grpSpPr>
          <a:xfrm>
            <a:off x="342900" y="1314450"/>
            <a:ext cx="3499090" cy="1600200"/>
            <a:chOff x="838200" y="1524000"/>
            <a:chExt cx="4191000" cy="2133600"/>
          </a:xfrm>
        </p:grpSpPr>
        <p:sp>
          <p:nvSpPr>
            <p:cNvPr id="4" name="Rectangle 3">
              <a:extLst>
                <a:ext uri="{FF2B5EF4-FFF2-40B4-BE49-F238E27FC236}">
                  <a16:creationId xmlns:a16="http://schemas.microsoft.com/office/drawing/2014/main" id="{3438F57E-4B50-ED55-9BC5-B068B50EFCDA}"/>
                </a:ext>
              </a:extLst>
            </p:cNvPr>
            <p:cNvSpPr/>
            <p:nvPr/>
          </p:nvSpPr>
          <p:spPr>
            <a:xfrm rot="16200000">
              <a:off x="1790700" y="571500"/>
              <a:ext cx="2133600" cy="4038600"/>
            </a:xfrm>
            <a:prstGeom prst="rect">
              <a:avLst/>
            </a:prstGeom>
            <a:solidFill>
              <a:schemeClr val="accent5">
                <a:lumMod val="40000"/>
                <a:lumOff val="60000"/>
              </a:schemeClr>
            </a:solidFill>
            <a:ln w="38100">
              <a:solidFill>
                <a:srgbClr val="4B4BB3"/>
              </a:solidFill>
            </a:ln>
          </p:spPr>
          <p:txBody>
            <a:bodyPr rot="0" spcFirstLastPara="0" vertOverflow="overflow" horzOverflow="overflow" vert="eaVert" wrap="none" lIns="68580" tIns="34290" rIns="68580" bIns="34290" numCol="1" spcCol="0" rtlCol="0" fromWordArt="0" anchor="ctr" anchorCtr="0" forceAA="0" compatLnSpc="1">
              <a:prstTxWarp prst="textNoShape">
                <a:avLst/>
              </a:prstTxWarp>
              <a:noAutofit/>
            </a:bodyPr>
            <a:lstStyle/>
            <a:p>
              <a:pPr algn="ctr" defTabSz="685800" fontAlgn="base">
                <a:lnSpc>
                  <a:spcPct val="85000"/>
                </a:lnSpc>
                <a:spcBef>
                  <a:spcPct val="0"/>
                </a:spcBef>
                <a:spcAft>
                  <a:spcPct val="0"/>
                </a:spcAft>
                <a:buClrTx/>
              </a:pPr>
              <a:endParaRPr lang="en-US" sz="2100" kern="1200" dirty="0">
                <a:solidFill>
                  <a:srgbClr val="A42700"/>
                </a:solidFill>
                <a:latin typeface="Arial" charset="0"/>
                <a:ea typeface="+mn-ea"/>
              </a:endParaRPr>
            </a:p>
          </p:txBody>
        </p:sp>
        <p:sp>
          <p:nvSpPr>
            <p:cNvPr id="5" name="TextBox 4">
              <a:extLst>
                <a:ext uri="{FF2B5EF4-FFF2-40B4-BE49-F238E27FC236}">
                  <a16:creationId xmlns:a16="http://schemas.microsoft.com/office/drawing/2014/main" id="{02402AB7-9F3B-7194-A109-8FFB4592B8C6}"/>
                </a:ext>
              </a:extLst>
            </p:cNvPr>
            <p:cNvSpPr txBox="1"/>
            <p:nvPr/>
          </p:nvSpPr>
          <p:spPr>
            <a:xfrm>
              <a:off x="990600" y="1676400"/>
              <a:ext cx="4038600" cy="1761423"/>
            </a:xfrm>
            <a:prstGeom prst="rect">
              <a:avLst/>
            </a:prstGeom>
            <a:noFill/>
          </p:spPr>
          <p:txBody>
            <a:bodyPr wrap="square" rtlCol="0">
              <a:spAutoFit/>
            </a:bodyPr>
            <a:lstStyle/>
            <a:p>
              <a:pPr defTabSz="685800" fontAlgn="base">
                <a:lnSpc>
                  <a:spcPct val="120000"/>
                </a:lnSpc>
                <a:spcBef>
                  <a:spcPct val="0"/>
                </a:spcBef>
                <a:spcAft>
                  <a:spcPct val="0"/>
                </a:spcAft>
                <a:buClrTx/>
              </a:pPr>
              <a:r>
                <a:rPr lang="en-US" sz="1350" kern="1200" dirty="0">
                  <a:solidFill>
                    <a:prstClr val="black"/>
                  </a:solidFill>
                  <a:latin typeface="Consolas" panose="020B0609020204030204" pitchFamily="49" charset="0"/>
                  <a:ea typeface="+mn-ea"/>
                </a:rPr>
                <a:t>if (index &lt; bounds)</a:t>
              </a:r>
            </a:p>
            <a:p>
              <a:pPr defTabSz="685800" fontAlgn="base">
                <a:lnSpc>
                  <a:spcPct val="120000"/>
                </a:lnSpc>
                <a:spcBef>
                  <a:spcPct val="0"/>
                </a:spcBef>
                <a:spcAft>
                  <a:spcPct val="0"/>
                </a:spcAft>
                <a:buClrTx/>
              </a:pPr>
              <a:r>
                <a:rPr lang="en-US" sz="1350" kern="1200" dirty="0">
                  <a:solidFill>
                    <a:prstClr val="black"/>
                  </a:solidFill>
                  <a:latin typeface="Consolas" panose="020B0609020204030204" pitchFamily="49" charset="0"/>
                  <a:ea typeface="+mn-ea"/>
                </a:rPr>
                <a:t>{</a:t>
              </a:r>
            </a:p>
            <a:p>
              <a:pPr defTabSz="685800" fontAlgn="base">
                <a:lnSpc>
                  <a:spcPct val="120000"/>
                </a:lnSpc>
                <a:spcBef>
                  <a:spcPct val="0"/>
                </a:spcBef>
                <a:spcAft>
                  <a:spcPct val="0"/>
                </a:spcAft>
                <a:buClrTx/>
              </a:pPr>
              <a:r>
                <a:rPr lang="en-US" sz="1350" kern="1200" dirty="0">
                  <a:solidFill>
                    <a:prstClr val="black"/>
                  </a:solidFill>
                  <a:latin typeface="Consolas" panose="020B0609020204030204" pitchFamily="49" charset="0"/>
                  <a:ea typeface="+mn-ea"/>
                </a:rPr>
                <a:t>    secret = *(</a:t>
              </a:r>
              <a:r>
                <a:rPr lang="en-US" sz="1350" kern="1200" dirty="0" err="1">
                  <a:solidFill>
                    <a:prstClr val="black"/>
                  </a:solidFill>
                  <a:latin typeface="Consolas" panose="020B0609020204030204" pitchFamily="49" charset="0"/>
                  <a:ea typeface="+mn-ea"/>
                </a:rPr>
                <a:t>base_ptr</a:t>
              </a:r>
              <a:r>
                <a:rPr lang="en-US" sz="1350" kern="1200" dirty="0">
                  <a:solidFill>
                    <a:prstClr val="black"/>
                  </a:solidFill>
                  <a:latin typeface="Consolas" panose="020B0609020204030204" pitchFamily="49" charset="0"/>
                  <a:ea typeface="+mn-ea"/>
                </a:rPr>
                <a:t> + index)</a:t>
              </a:r>
            </a:p>
            <a:p>
              <a:pPr defTabSz="685800" fontAlgn="base">
                <a:lnSpc>
                  <a:spcPct val="120000"/>
                </a:lnSpc>
                <a:spcBef>
                  <a:spcPct val="0"/>
                </a:spcBef>
                <a:spcAft>
                  <a:spcPct val="0"/>
                </a:spcAft>
                <a:buClrTx/>
              </a:pPr>
              <a:r>
                <a:rPr lang="en-US" sz="1350" kern="1200" dirty="0">
                  <a:solidFill>
                    <a:prstClr val="black"/>
                  </a:solidFill>
                  <a:latin typeface="Consolas" panose="020B0609020204030204" pitchFamily="49" charset="0"/>
                  <a:ea typeface="+mn-ea"/>
                </a:rPr>
                <a:t>    return </a:t>
              </a:r>
              <a:r>
                <a:rPr lang="en-US" sz="1350" kern="1200" dirty="0" err="1">
                  <a:solidFill>
                    <a:prstClr val="black"/>
                  </a:solidFill>
                  <a:latin typeface="Consolas" panose="020B0609020204030204" pitchFamily="49" charset="0"/>
                  <a:ea typeface="+mn-ea"/>
                </a:rPr>
                <a:t>probe_array</a:t>
              </a:r>
              <a:r>
                <a:rPr lang="en-US" sz="1350" kern="1200" dirty="0">
                  <a:solidFill>
                    <a:prstClr val="black"/>
                  </a:solidFill>
                  <a:latin typeface="Consolas" panose="020B0609020204030204" pitchFamily="49" charset="0"/>
                  <a:ea typeface="+mn-ea"/>
                </a:rPr>
                <a:t>[secret]</a:t>
              </a:r>
            </a:p>
            <a:p>
              <a:pPr defTabSz="685800" fontAlgn="base">
                <a:lnSpc>
                  <a:spcPct val="120000"/>
                </a:lnSpc>
                <a:spcBef>
                  <a:spcPct val="0"/>
                </a:spcBef>
                <a:spcAft>
                  <a:spcPct val="0"/>
                </a:spcAft>
                <a:buClrTx/>
              </a:pPr>
              <a:r>
                <a:rPr lang="en-US" sz="1350" kern="1200" dirty="0">
                  <a:solidFill>
                    <a:prstClr val="black"/>
                  </a:solidFill>
                  <a:latin typeface="Consolas" panose="020B0609020204030204" pitchFamily="49" charset="0"/>
                  <a:ea typeface="+mn-ea"/>
                </a:rPr>
                <a:t>}</a:t>
              </a:r>
            </a:p>
          </p:txBody>
        </p:sp>
      </p:grpSp>
      <p:sp>
        <p:nvSpPr>
          <p:cNvPr id="13" name="TextBox 12">
            <a:extLst>
              <a:ext uri="{FF2B5EF4-FFF2-40B4-BE49-F238E27FC236}">
                <a16:creationId xmlns:a16="http://schemas.microsoft.com/office/drawing/2014/main" id="{B54BB999-C95E-6A83-4C26-C6F9E195915E}"/>
              </a:ext>
            </a:extLst>
          </p:cNvPr>
          <p:cNvSpPr txBox="1"/>
          <p:nvPr/>
        </p:nvSpPr>
        <p:spPr>
          <a:xfrm>
            <a:off x="1142999" y="961642"/>
            <a:ext cx="1771650" cy="318677"/>
          </a:xfrm>
          <a:prstGeom prst="rect">
            <a:avLst/>
          </a:prstGeom>
          <a:noFill/>
        </p:spPr>
        <p:txBody>
          <a:bodyPr wrap="square" rtlCol="0">
            <a:spAutoFit/>
          </a:bodyPr>
          <a:lstStyle/>
          <a:p>
            <a:pPr algn="ctr" defTabSz="685800" fontAlgn="base">
              <a:lnSpc>
                <a:spcPct val="120000"/>
              </a:lnSpc>
              <a:spcBef>
                <a:spcPct val="0"/>
              </a:spcBef>
              <a:spcAft>
                <a:spcPct val="0"/>
              </a:spcAft>
              <a:buClrTx/>
            </a:pPr>
            <a:r>
              <a:rPr lang="en-US" sz="1350" kern="1200" dirty="0">
                <a:solidFill>
                  <a:prstClr val="black"/>
                </a:solidFill>
                <a:latin typeface="Arial" charset="0"/>
                <a:ea typeface="+mn-ea"/>
              </a:rPr>
              <a:t>Spectre-v1 gadget</a:t>
            </a:r>
          </a:p>
        </p:txBody>
      </p:sp>
      <p:pic>
        <p:nvPicPr>
          <p:cNvPr id="19" name="Google Shape;65;p14">
            <a:extLst>
              <a:ext uri="{FF2B5EF4-FFF2-40B4-BE49-F238E27FC236}">
                <a16:creationId xmlns:a16="http://schemas.microsoft.com/office/drawing/2014/main" id="{F6FB7ADF-6ECA-D8A8-8BED-B88FF427BC5A}"/>
              </a:ext>
            </a:extLst>
          </p:cNvPr>
          <p:cNvPicPr preferRelativeResize="0"/>
          <p:nvPr/>
        </p:nvPicPr>
        <p:blipFill>
          <a:blip r:embed="rId3">
            <a:alphaModFix/>
          </a:blip>
          <a:stretch>
            <a:fillRect/>
          </a:stretch>
        </p:blipFill>
        <p:spPr>
          <a:xfrm>
            <a:off x="7372939" y="1833227"/>
            <a:ext cx="1085850" cy="1297952"/>
          </a:xfrm>
          <a:prstGeom prst="rect">
            <a:avLst/>
          </a:prstGeom>
          <a:noFill/>
          <a:ln>
            <a:noFill/>
          </a:ln>
        </p:spPr>
      </p:pic>
      <p:sp>
        <p:nvSpPr>
          <p:cNvPr id="3" name="TextBox 2">
            <a:extLst>
              <a:ext uri="{FF2B5EF4-FFF2-40B4-BE49-F238E27FC236}">
                <a16:creationId xmlns:a16="http://schemas.microsoft.com/office/drawing/2014/main" id="{E49B3F63-F9C4-EF5F-1A60-02E68C4B5B64}"/>
              </a:ext>
            </a:extLst>
          </p:cNvPr>
          <p:cNvSpPr txBox="1"/>
          <p:nvPr/>
        </p:nvSpPr>
        <p:spPr>
          <a:xfrm>
            <a:off x="3990662" y="1683893"/>
            <a:ext cx="2400300" cy="567976"/>
          </a:xfrm>
          <a:prstGeom prst="rect">
            <a:avLst/>
          </a:prstGeom>
          <a:solidFill>
            <a:srgbClr val="960000"/>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defTabSz="685800" fontAlgn="base">
              <a:lnSpc>
                <a:spcPct val="120000"/>
              </a:lnSpc>
              <a:spcBef>
                <a:spcPct val="0"/>
              </a:spcBef>
              <a:spcAft>
                <a:spcPct val="0"/>
              </a:spcAft>
              <a:buClrTx/>
            </a:pPr>
            <a:r>
              <a:rPr lang="en-US" sz="1350" kern="1200" dirty="0">
                <a:solidFill>
                  <a:srgbClr val="FFFFFF"/>
                </a:solidFill>
                <a:latin typeface="Arial"/>
                <a:cs typeface="Arial"/>
              </a:rPr>
              <a:t>64 bits in Chrome</a:t>
            </a:r>
          </a:p>
          <a:p>
            <a:pPr defTabSz="685800" fontAlgn="base">
              <a:lnSpc>
                <a:spcPct val="120000"/>
              </a:lnSpc>
              <a:spcBef>
                <a:spcPct val="0"/>
              </a:spcBef>
              <a:spcAft>
                <a:spcPct val="0"/>
              </a:spcAft>
              <a:buClrTx/>
            </a:pPr>
            <a:r>
              <a:rPr lang="en-US" sz="1350" kern="1200" dirty="0">
                <a:solidFill>
                  <a:srgbClr val="FFFFFF"/>
                </a:solidFill>
                <a:latin typeface="Arial"/>
                <a:cs typeface="Arial"/>
              </a:rPr>
              <a:t>NOT controllable by attacker</a:t>
            </a:r>
          </a:p>
        </p:txBody>
      </p:sp>
      <p:cxnSp>
        <p:nvCxnSpPr>
          <p:cNvPr id="30" name="Straight Arrow Connector 29">
            <a:extLst>
              <a:ext uri="{FF2B5EF4-FFF2-40B4-BE49-F238E27FC236}">
                <a16:creationId xmlns:a16="http://schemas.microsoft.com/office/drawing/2014/main" id="{C98C6D6B-DEBB-ED5F-4B3A-F127FF77FC8E}"/>
              </a:ext>
            </a:extLst>
          </p:cNvPr>
          <p:cNvCxnSpPr>
            <a:cxnSpLocks/>
          </p:cNvCxnSpPr>
          <p:nvPr/>
        </p:nvCxnSpPr>
        <p:spPr bwMode="auto">
          <a:xfrm flipH="1">
            <a:off x="2686050" y="1775359"/>
            <a:ext cx="1304612" cy="282041"/>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sp>
        <p:nvSpPr>
          <p:cNvPr id="31" name="TextBox 30">
            <a:extLst>
              <a:ext uri="{FF2B5EF4-FFF2-40B4-BE49-F238E27FC236}">
                <a16:creationId xmlns:a16="http://schemas.microsoft.com/office/drawing/2014/main" id="{A849C0C4-F246-87ED-81DB-18068A995B20}"/>
              </a:ext>
            </a:extLst>
          </p:cNvPr>
          <p:cNvSpPr txBox="1"/>
          <p:nvPr/>
        </p:nvSpPr>
        <p:spPr>
          <a:xfrm>
            <a:off x="4132963" y="2586222"/>
            <a:ext cx="2400300" cy="567976"/>
          </a:xfrm>
          <a:prstGeom prst="rect">
            <a:avLst/>
          </a:prstGeom>
          <a:solidFill>
            <a:schemeClr val="accent3">
              <a:lumMod val="50000"/>
            </a:schemeClr>
          </a:solidFill>
          <a:ln>
            <a:solidFill>
              <a:schemeClr val="accent3">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defTabSz="685800" fontAlgn="base">
              <a:lnSpc>
                <a:spcPct val="120000"/>
              </a:lnSpc>
              <a:spcBef>
                <a:spcPct val="0"/>
              </a:spcBef>
              <a:spcAft>
                <a:spcPct val="0"/>
              </a:spcAft>
              <a:buClrTx/>
            </a:pPr>
            <a:r>
              <a:rPr lang="en-US" sz="1350" kern="1200" dirty="0">
                <a:solidFill>
                  <a:srgbClr val="FFFFFF"/>
                </a:solidFill>
                <a:latin typeface="Arial"/>
                <a:cs typeface="Arial"/>
              </a:rPr>
              <a:t>32 bits in Chrome</a:t>
            </a:r>
          </a:p>
          <a:p>
            <a:pPr defTabSz="685800" fontAlgn="base">
              <a:lnSpc>
                <a:spcPct val="120000"/>
              </a:lnSpc>
              <a:spcBef>
                <a:spcPct val="0"/>
              </a:spcBef>
              <a:spcAft>
                <a:spcPct val="0"/>
              </a:spcAft>
              <a:buClrTx/>
            </a:pPr>
            <a:r>
              <a:rPr lang="en-US" sz="1350" kern="1200" dirty="0">
                <a:solidFill>
                  <a:srgbClr val="FFFFFF"/>
                </a:solidFill>
                <a:latin typeface="Arial"/>
                <a:cs typeface="Arial"/>
              </a:rPr>
              <a:t>Controllable by attacker</a:t>
            </a:r>
          </a:p>
        </p:txBody>
      </p:sp>
      <p:cxnSp>
        <p:nvCxnSpPr>
          <p:cNvPr id="33" name="Straight Arrow Connector 32">
            <a:extLst>
              <a:ext uri="{FF2B5EF4-FFF2-40B4-BE49-F238E27FC236}">
                <a16:creationId xmlns:a16="http://schemas.microsoft.com/office/drawing/2014/main" id="{69ECEE43-5614-F9F6-EA94-D61705F7CB10}"/>
              </a:ext>
            </a:extLst>
          </p:cNvPr>
          <p:cNvCxnSpPr>
            <a:cxnSpLocks/>
          </p:cNvCxnSpPr>
          <p:nvPr/>
        </p:nvCxnSpPr>
        <p:spPr bwMode="auto">
          <a:xfrm flipH="1" flipV="1">
            <a:off x="3371075" y="2184977"/>
            <a:ext cx="761888" cy="673724"/>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sp>
        <p:nvSpPr>
          <p:cNvPr id="38" name="Rectangle 37">
            <a:extLst>
              <a:ext uri="{FF2B5EF4-FFF2-40B4-BE49-F238E27FC236}">
                <a16:creationId xmlns:a16="http://schemas.microsoft.com/office/drawing/2014/main" id="{7432718C-AA1D-D397-ED96-060842DB72B1}"/>
              </a:ext>
            </a:extLst>
          </p:cNvPr>
          <p:cNvSpPr/>
          <p:nvPr/>
        </p:nvSpPr>
        <p:spPr>
          <a:xfrm>
            <a:off x="628651" y="3829050"/>
            <a:ext cx="7945028" cy="502274"/>
          </a:xfrm>
          <a:prstGeom prst="rect">
            <a:avLst/>
          </a:prstGeo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eaVert" wrap="none" lIns="68580" tIns="34290" rIns="68580" bIns="34290" numCol="1" spcCol="0" rtlCol="0" fromWordArt="0" anchor="ctr" anchorCtr="0" forceAA="0" compatLnSpc="1">
            <a:prstTxWarp prst="textNoShape">
              <a:avLst/>
            </a:prstTxWarp>
            <a:noAutofit/>
          </a:bodyPr>
          <a:lstStyle/>
          <a:p>
            <a:pPr algn="ctr" defTabSz="685800" fontAlgn="base">
              <a:lnSpc>
                <a:spcPct val="85000"/>
              </a:lnSpc>
              <a:spcBef>
                <a:spcPct val="0"/>
              </a:spcBef>
              <a:spcAft>
                <a:spcPct val="0"/>
              </a:spcAft>
              <a:buClrTx/>
            </a:pPr>
            <a:endParaRPr lang="en-US" sz="2100" kern="1200">
              <a:solidFill>
                <a:srgbClr val="A42700"/>
              </a:solidFill>
              <a:latin typeface="Arial" charset="0"/>
              <a:cs typeface="Arial"/>
            </a:endParaRPr>
          </a:p>
        </p:txBody>
      </p:sp>
      <p:sp>
        <p:nvSpPr>
          <p:cNvPr id="39" name="TextBox 38">
            <a:extLst>
              <a:ext uri="{FF2B5EF4-FFF2-40B4-BE49-F238E27FC236}">
                <a16:creationId xmlns:a16="http://schemas.microsoft.com/office/drawing/2014/main" id="{1DC9B98B-1469-6E69-C080-4E512EB8E3F3}"/>
              </a:ext>
            </a:extLst>
          </p:cNvPr>
          <p:cNvSpPr txBox="1"/>
          <p:nvPr/>
        </p:nvSpPr>
        <p:spPr>
          <a:xfrm>
            <a:off x="3200400" y="4399987"/>
            <a:ext cx="2514600" cy="318677"/>
          </a:xfrm>
          <a:prstGeom prst="rect">
            <a:avLst/>
          </a:prstGeom>
          <a:noFill/>
        </p:spPr>
        <p:txBody>
          <a:bodyPr wrap="square" rtlCol="0">
            <a:spAutoFit/>
          </a:bodyPr>
          <a:lstStyle/>
          <a:p>
            <a:pPr algn="ctr" defTabSz="685800" fontAlgn="base">
              <a:lnSpc>
                <a:spcPct val="120000"/>
              </a:lnSpc>
              <a:spcBef>
                <a:spcPct val="0"/>
              </a:spcBef>
              <a:spcAft>
                <a:spcPct val="0"/>
              </a:spcAft>
              <a:buClrTx/>
            </a:pPr>
            <a:r>
              <a:rPr lang="en-US" sz="1350" kern="1200" dirty="0">
                <a:solidFill>
                  <a:prstClr val="black"/>
                </a:solidFill>
                <a:latin typeface="Arial" charset="0"/>
                <a:ea typeface="+mn-ea"/>
              </a:rPr>
              <a:t>Address space</a:t>
            </a:r>
          </a:p>
        </p:txBody>
      </p:sp>
      <p:sp>
        <p:nvSpPr>
          <p:cNvPr id="41" name="Rectangle 40">
            <a:extLst>
              <a:ext uri="{FF2B5EF4-FFF2-40B4-BE49-F238E27FC236}">
                <a16:creationId xmlns:a16="http://schemas.microsoft.com/office/drawing/2014/main" id="{8ABCCDF3-4D49-C1DD-F45E-6566BDE5983F}"/>
              </a:ext>
            </a:extLst>
          </p:cNvPr>
          <p:cNvSpPr/>
          <p:nvPr/>
        </p:nvSpPr>
        <p:spPr>
          <a:xfrm>
            <a:off x="1028700" y="3829050"/>
            <a:ext cx="1085850" cy="502273"/>
          </a:xfrm>
          <a:prstGeom prst="rect">
            <a:avLst/>
          </a:prstGeom>
          <a:solidFill>
            <a:srgbClr val="4B4BB3"/>
          </a:solidFill>
          <a:ln w="38100">
            <a:noFill/>
          </a:ln>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defTabSz="685800" fontAlgn="base">
              <a:lnSpc>
                <a:spcPct val="85000"/>
              </a:lnSpc>
              <a:spcBef>
                <a:spcPct val="0"/>
              </a:spcBef>
              <a:spcAft>
                <a:spcPct val="0"/>
              </a:spcAft>
              <a:buClrTx/>
            </a:pPr>
            <a:r>
              <a:rPr lang="en-US" sz="1200" kern="1200" dirty="0" err="1">
                <a:solidFill>
                  <a:srgbClr val="FFFFFF"/>
                </a:solidFill>
                <a:latin typeface="Arial" charset="0"/>
                <a:ea typeface="+mn-ea"/>
              </a:rPr>
              <a:t>Spectre</a:t>
            </a:r>
            <a:r>
              <a:rPr lang="en-US" sz="1200" kern="1200" dirty="0">
                <a:solidFill>
                  <a:srgbClr val="FFFFFF"/>
                </a:solidFill>
                <a:latin typeface="Arial" charset="0"/>
                <a:ea typeface="+mn-ea"/>
              </a:rPr>
              <a:t> array</a:t>
            </a:r>
          </a:p>
        </p:txBody>
      </p:sp>
      <p:sp>
        <p:nvSpPr>
          <p:cNvPr id="43" name="Rectangle 42">
            <a:extLst>
              <a:ext uri="{FF2B5EF4-FFF2-40B4-BE49-F238E27FC236}">
                <a16:creationId xmlns:a16="http://schemas.microsoft.com/office/drawing/2014/main" id="{4B1A0F13-73B3-8DA4-62E9-317316B78349}"/>
              </a:ext>
            </a:extLst>
          </p:cNvPr>
          <p:cNvSpPr/>
          <p:nvPr/>
        </p:nvSpPr>
        <p:spPr>
          <a:xfrm>
            <a:off x="6600236" y="3829049"/>
            <a:ext cx="1315628" cy="502273"/>
          </a:xfrm>
          <a:prstGeom prst="rect">
            <a:avLst/>
          </a:prstGeom>
          <a:solidFill>
            <a:srgbClr val="006600"/>
          </a:solidFill>
          <a:ln w="38100">
            <a:noFill/>
          </a:ln>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defTabSz="685800" fontAlgn="base">
              <a:lnSpc>
                <a:spcPct val="85000"/>
              </a:lnSpc>
              <a:spcBef>
                <a:spcPct val="0"/>
              </a:spcBef>
              <a:spcAft>
                <a:spcPct val="0"/>
              </a:spcAft>
              <a:buClrTx/>
            </a:pPr>
            <a:r>
              <a:rPr lang="en-US" sz="1200" kern="1200" dirty="0">
                <a:solidFill>
                  <a:srgbClr val="FFFFFF"/>
                </a:solidFill>
                <a:latin typeface="Arial" charset="0"/>
                <a:ea typeface="+mn-ea"/>
              </a:rPr>
              <a:t>Secret from</a:t>
            </a:r>
          </a:p>
          <a:p>
            <a:pPr algn="ctr" defTabSz="685800" fontAlgn="base">
              <a:lnSpc>
                <a:spcPct val="85000"/>
              </a:lnSpc>
              <a:spcBef>
                <a:spcPct val="0"/>
              </a:spcBef>
              <a:spcAft>
                <a:spcPct val="0"/>
              </a:spcAft>
              <a:buClrTx/>
            </a:pPr>
            <a:r>
              <a:rPr lang="en-US" sz="1200" u="sng" kern="1200" dirty="0">
                <a:solidFill>
                  <a:srgbClr val="FFFFFF"/>
                </a:solidFill>
                <a:latin typeface="Arial" charset="0"/>
                <a:ea typeface="+mn-ea"/>
              </a:rPr>
              <a:t>another</a:t>
            </a:r>
            <a:r>
              <a:rPr lang="en-US" sz="1200" kern="1200" dirty="0">
                <a:solidFill>
                  <a:srgbClr val="FFFFFF"/>
                </a:solidFill>
                <a:latin typeface="Arial" charset="0"/>
                <a:ea typeface="+mn-ea"/>
              </a:rPr>
              <a:t> subdomain</a:t>
            </a:r>
          </a:p>
        </p:txBody>
      </p:sp>
      <p:pic>
        <p:nvPicPr>
          <p:cNvPr id="46" name="Graphic 45" descr="Lock with solid fill">
            <a:extLst>
              <a:ext uri="{FF2B5EF4-FFF2-40B4-BE49-F238E27FC236}">
                <a16:creationId xmlns:a16="http://schemas.microsoft.com/office/drawing/2014/main" id="{C7BC31F8-B375-93DA-DC61-342E43AFFFD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06912" y="3360418"/>
            <a:ext cx="502274" cy="502274"/>
          </a:xfrm>
          <a:prstGeom prst="rect">
            <a:avLst/>
          </a:prstGeom>
        </p:spPr>
      </p:pic>
      <p:sp>
        <p:nvSpPr>
          <p:cNvPr id="47" name="TextBox 46">
            <a:extLst>
              <a:ext uri="{FF2B5EF4-FFF2-40B4-BE49-F238E27FC236}">
                <a16:creationId xmlns:a16="http://schemas.microsoft.com/office/drawing/2014/main" id="{CB0A763E-EA6C-271E-E194-823477F6EF95}"/>
              </a:ext>
            </a:extLst>
          </p:cNvPr>
          <p:cNvSpPr txBox="1"/>
          <p:nvPr/>
        </p:nvSpPr>
        <p:spPr>
          <a:xfrm>
            <a:off x="1200148" y="4554397"/>
            <a:ext cx="1012693" cy="293607"/>
          </a:xfrm>
          <a:prstGeom prst="rect">
            <a:avLst/>
          </a:prstGeom>
          <a:noFill/>
        </p:spPr>
        <p:txBody>
          <a:bodyPr wrap="square" rtlCol="0">
            <a:spAutoFit/>
          </a:bodyPr>
          <a:lstStyle/>
          <a:p>
            <a:pPr defTabSz="685800" fontAlgn="base">
              <a:lnSpc>
                <a:spcPct val="120000"/>
              </a:lnSpc>
              <a:spcBef>
                <a:spcPct val="0"/>
              </a:spcBef>
              <a:spcAft>
                <a:spcPct val="0"/>
              </a:spcAft>
              <a:buClrTx/>
            </a:pPr>
            <a:r>
              <a:rPr lang="en-US" sz="1200" kern="1200" dirty="0" err="1">
                <a:solidFill>
                  <a:prstClr val="black"/>
                </a:solidFill>
                <a:latin typeface="Arial" charset="0"/>
                <a:ea typeface="+mn-ea"/>
              </a:rPr>
              <a:t>base_ptr</a:t>
            </a:r>
            <a:endParaRPr lang="en-US" sz="1200" kern="1200" dirty="0">
              <a:solidFill>
                <a:prstClr val="black"/>
              </a:solidFill>
              <a:latin typeface="Arial" charset="0"/>
              <a:ea typeface="+mn-ea"/>
            </a:endParaRPr>
          </a:p>
        </p:txBody>
      </p:sp>
      <p:cxnSp>
        <p:nvCxnSpPr>
          <p:cNvPr id="49" name="Straight Arrow Connector 48">
            <a:extLst>
              <a:ext uri="{FF2B5EF4-FFF2-40B4-BE49-F238E27FC236}">
                <a16:creationId xmlns:a16="http://schemas.microsoft.com/office/drawing/2014/main" id="{2532BA46-476A-4369-D480-B5C70FE58500}"/>
              </a:ext>
            </a:extLst>
          </p:cNvPr>
          <p:cNvCxnSpPr>
            <a:cxnSpLocks/>
          </p:cNvCxnSpPr>
          <p:nvPr/>
        </p:nvCxnSpPr>
        <p:spPr bwMode="auto">
          <a:xfrm flipV="1">
            <a:off x="1571624" y="4400550"/>
            <a:ext cx="0" cy="223075"/>
          </a:xfrm>
          <a:prstGeom prst="straightConnector1">
            <a:avLst/>
          </a:prstGeom>
          <a:ln>
            <a:headEnd type="none" w="med" len="med"/>
            <a:tailEnd type="triangle"/>
          </a:ln>
        </p:spPr>
        <p:style>
          <a:lnRef idx="2">
            <a:schemeClr val="dk1"/>
          </a:lnRef>
          <a:fillRef idx="0">
            <a:schemeClr val="dk1"/>
          </a:fillRef>
          <a:effectRef idx="1">
            <a:schemeClr val="dk1"/>
          </a:effectRef>
          <a:fontRef idx="minor">
            <a:schemeClr val="tx1"/>
          </a:fontRef>
        </p:style>
      </p:cxnSp>
      <p:pic>
        <p:nvPicPr>
          <p:cNvPr id="21" name="Picture 20" descr="Logo&#10;&#10;Description automatically generated">
            <a:extLst>
              <a:ext uri="{FF2B5EF4-FFF2-40B4-BE49-F238E27FC236}">
                <a16:creationId xmlns:a16="http://schemas.microsoft.com/office/drawing/2014/main" id="{E5F8B965-9D79-4D7F-5889-6AA683A4015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67902" y="3381686"/>
            <a:ext cx="407444" cy="407444"/>
          </a:xfrm>
          <a:prstGeom prst="rect">
            <a:avLst/>
          </a:prstGeom>
        </p:spPr>
      </p:pic>
      <p:sp>
        <p:nvSpPr>
          <p:cNvPr id="22" name="Rectangle 21">
            <a:extLst>
              <a:ext uri="{FF2B5EF4-FFF2-40B4-BE49-F238E27FC236}">
                <a16:creationId xmlns:a16="http://schemas.microsoft.com/office/drawing/2014/main" id="{2C5CF84A-2BCA-B7B2-1930-F8D38E965351}"/>
              </a:ext>
            </a:extLst>
          </p:cNvPr>
          <p:cNvSpPr/>
          <p:nvPr/>
        </p:nvSpPr>
        <p:spPr>
          <a:xfrm>
            <a:off x="1938984" y="2009341"/>
            <a:ext cx="1547166" cy="167741"/>
          </a:xfrm>
          <a:prstGeom prst="rect">
            <a:avLst/>
          </a:prstGeom>
          <a:solidFill>
            <a:srgbClr val="FF9900">
              <a:alpha val="25098"/>
            </a:srgbClr>
          </a:solidFill>
          <a:ln w="38100">
            <a:noFill/>
          </a:ln>
        </p:spPr>
        <p:txBody>
          <a:bodyPr rot="0" spcFirstLastPara="0" vertOverflow="overflow" horzOverflow="overflow" vert="eaVert" wrap="none" lIns="68580" tIns="34290" rIns="68580" bIns="34290" numCol="1" spcCol="0" rtlCol="0" fromWordArt="0" anchor="ctr" anchorCtr="0" forceAA="0" compatLnSpc="1">
            <a:prstTxWarp prst="textNoShape">
              <a:avLst/>
            </a:prstTxWarp>
            <a:noAutofit/>
          </a:bodyPr>
          <a:lstStyle/>
          <a:p>
            <a:pPr algn="ctr" defTabSz="685800" fontAlgn="base">
              <a:lnSpc>
                <a:spcPct val="85000"/>
              </a:lnSpc>
              <a:spcBef>
                <a:spcPct val="0"/>
              </a:spcBef>
              <a:spcAft>
                <a:spcPct val="0"/>
              </a:spcAft>
              <a:buClrTx/>
            </a:pPr>
            <a:endParaRPr lang="en-US" sz="2100" kern="1200">
              <a:solidFill>
                <a:srgbClr val="A42700"/>
              </a:solidFill>
              <a:latin typeface="Arial" charset="0"/>
              <a:ea typeface="+mn-ea"/>
            </a:endParaRPr>
          </a:p>
        </p:txBody>
      </p:sp>
      <p:cxnSp>
        <p:nvCxnSpPr>
          <p:cNvPr id="8" name="Straight Arrow Connector 7">
            <a:extLst>
              <a:ext uri="{FF2B5EF4-FFF2-40B4-BE49-F238E27FC236}">
                <a16:creationId xmlns:a16="http://schemas.microsoft.com/office/drawing/2014/main" id="{10F73534-3F70-9CD4-C842-D99E190913E7}"/>
              </a:ext>
            </a:extLst>
          </p:cNvPr>
          <p:cNvCxnSpPr>
            <a:endCxn id="42" idx="0"/>
          </p:cNvCxnSpPr>
          <p:nvPr/>
        </p:nvCxnSpPr>
        <p:spPr bwMode="auto">
          <a:xfrm>
            <a:off x="2914650" y="2171699"/>
            <a:ext cx="466130" cy="1657350"/>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sp>
        <p:nvSpPr>
          <p:cNvPr id="25" name="TextBox 24">
            <a:extLst>
              <a:ext uri="{FF2B5EF4-FFF2-40B4-BE49-F238E27FC236}">
                <a16:creationId xmlns:a16="http://schemas.microsoft.com/office/drawing/2014/main" id="{024B6F7B-C9B7-921E-4258-B085BBA9F577}"/>
              </a:ext>
            </a:extLst>
          </p:cNvPr>
          <p:cNvSpPr txBox="1"/>
          <p:nvPr/>
        </p:nvSpPr>
        <p:spPr>
          <a:xfrm>
            <a:off x="3390013" y="3484387"/>
            <a:ext cx="1867787" cy="293607"/>
          </a:xfrm>
          <a:prstGeom prst="rect">
            <a:avLst/>
          </a:prstGeom>
          <a:noFill/>
        </p:spPr>
        <p:txBody>
          <a:bodyPr wrap="square" rtlCol="0">
            <a:spAutoFit/>
          </a:bodyPr>
          <a:lstStyle/>
          <a:p>
            <a:pPr defTabSz="685800" fontAlgn="base">
              <a:lnSpc>
                <a:spcPct val="120000"/>
              </a:lnSpc>
              <a:spcBef>
                <a:spcPct val="0"/>
              </a:spcBef>
              <a:spcAft>
                <a:spcPct val="0"/>
              </a:spcAft>
              <a:buClrTx/>
            </a:pPr>
            <a:r>
              <a:rPr lang="en-US" sz="1200" kern="1200" dirty="0" err="1">
                <a:solidFill>
                  <a:prstClr val="black"/>
                </a:solidFill>
                <a:latin typeface="Arial" charset="0"/>
                <a:ea typeface="+mn-ea"/>
              </a:rPr>
              <a:t>base_ptr</a:t>
            </a:r>
            <a:r>
              <a:rPr lang="en-US" sz="1200" kern="1200" dirty="0">
                <a:solidFill>
                  <a:prstClr val="black"/>
                </a:solidFill>
                <a:latin typeface="Arial" charset="0"/>
                <a:ea typeface="+mn-ea"/>
              </a:rPr>
              <a:t> + index</a:t>
            </a:r>
          </a:p>
        </p:txBody>
      </p:sp>
      <p:sp>
        <p:nvSpPr>
          <p:cNvPr id="27" name="Rectangle 26">
            <a:extLst>
              <a:ext uri="{FF2B5EF4-FFF2-40B4-BE49-F238E27FC236}">
                <a16:creationId xmlns:a16="http://schemas.microsoft.com/office/drawing/2014/main" id="{EA839F16-B210-87C4-7C14-C171D9D05642}"/>
              </a:ext>
            </a:extLst>
          </p:cNvPr>
          <p:cNvSpPr/>
          <p:nvPr/>
        </p:nvSpPr>
        <p:spPr>
          <a:xfrm>
            <a:off x="4972051" y="831241"/>
            <a:ext cx="3753737" cy="295658"/>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eaVert" wrap="none" lIns="68580" tIns="34290" rIns="68580" bIns="34290" numCol="1" spcCol="0" rtlCol="0" fromWordArt="0" anchor="ctr" anchorCtr="0" forceAA="0" compatLnSpc="1">
            <a:prstTxWarp prst="textNoShape">
              <a:avLst/>
            </a:prstTxWarp>
            <a:noAutofit/>
          </a:bodyPr>
          <a:lstStyle/>
          <a:p>
            <a:pPr algn="ctr" defTabSz="685800" fontAlgn="base">
              <a:lnSpc>
                <a:spcPct val="85000"/>
              </a:lnSpc>
              <a:spcBef>
                <a:spcPct val="0"/>
              </a:spcBef>
              <a:spcAft>
                <a:spcPct val="0"/>
              </a:spcAft>
              <a:buClrTx/>
            </a:pPr>
            <a:endParaRPr lang="en-US" sz="2100" kern="1200">
              <a:solidFill>
                <a:srgbClr val="A42700"/>
              </a:solidFill>
              <a:latin typeface="Arial" charset="0"/>
              <a:cs typeface="Arial"/>
            </a:endParaRPr>
          </a:p>
        </p:txBody>
      </p:sp>
      <p:sp>
        <p:nvSpPr>
          <p:cNvPr id="28" name="TextBox 27">
            <a:extLst>
              <a:ext uri="{FF2B5EF4-FFF2-40B4-BE49-F238E27FC236}">
                <a16:creationId xmlns:a16="http://schemas.microsoft.com/office/drawing/2014/main" id="{53BAD65C-1722-B414-6ED2-B062959118FB}"/>
              </a:ext>
            </a:extLst>
          </p:cNvPr>
          <p:cNvSpPr txBox="1"/>
          <p:nvPr/>
        </p:nvSpPr>
        <p:spPr>
          <a:xfrm>
            <a:off x="5749612" y="1126899"/>
            <a:ext cx="2514600" cy="318677"/>
          </a:xfrm>
          <a:prstGeom prst="rect">
            <a:avLst/>
          </a:prstGeom>
          <a:noFill/>
        </p:spPr>
        <p:txBody>
          <a:bodyPr wrap="square" rtlCol="0">
            <a:spAutoFit/>
          </a:bodyPr>
          <a:lstStyle/>
          <a:p>
            <a:pPr algn="ctr" defTabSz="685800" fontAlgn="base">
              <a:lnSpc>
                <a:spcPct val="120000"/>
              </a:lnSpc>
              <a:spcBef>
                <a:spcPct val="0"/>
              </a:spcBef>
              <a:spcAft>
                <a:spcPct val="0"/>
              </a:spcAft>
              <a:buClrTx/>
            </a:pPr>
            <a:r>
              <a:rPr lang="en-US" sz="1350" kern="1200" dirty="0" err="1">
                <a:solidFill>
                  <a:prstClr val="black"/>
                </a:solidFill>
                <a:latin typeface="Arial" charset="0"/>
                <a:ea typeface="+mn-ea"/>
              </a:rPr>
              <a:t>probe_array</a:t>
            </a:r>
            <a:endParaRPr lang="en-US" sz="1350" kern="1200" dirty="0">
              <a:solidFill>
                <a:prstClr val="black"/>
              </a:solidFill>
              <a:latin typeface="Arial" charset="0"/>
              <a:ea typeface="+mn-ea"/>
            </a:endParaRPr>
          </a:p>
        </p:txBody>
      </p:sp>
      <p:sp>
        <p:nvSpPr>
          <p:cNvPr id="29" name="Rectangle 28">
            <a:extLst>
              <a:ext uri="{FF2B5EF4-FFF2-40B4-BE49-F238E27FC236}">
                <a16:creationId xmlns:a16="http://schemas.microsoft.com/office/drawing/2014/main" id="{A48E1E35-0FC0-A2ED-FBAA-A43EC869A9E1}"/>
              </a:ext>
            </a:extLst>
          </p:cNvPr>
          <p:cNvSpPr/>
          <p:nvPr/>
        </p:nvSpPr>
        <p:spPr>
          <a:xfrm>
            <a:off x="1539488" y="2255569"/>
            <a:ext cx="1841292" cy="167741"/>
          </a:xfrm>
          <a:prstGeom prst="rect">
            <a:avLst/>
          </a:prstGeom>
          <a:solidFill>
            <a:srgbClr val="FF9900">
              <a:alpha val="25098"/>
            </a:srgbClr>
          </a:solidFill>
          <a:ln w="38100">
            <a:noFill/>
          </a:ln>
        </p:spPr>
        <p:txBody>
          <a:bodyPr rot="0" spcFirstLastPara="0" vertOverflow="overflow" horzOverflow="overflow" vert="eaVert" wrap="none" lIns="68580" tIns="34290" rIns="68580" bIns="34290" numCol="1" spcCol="0" rtlCol="0" fromWordArt="0" anchor="ctr" anchorCtr="0" forceAA="0" compatLnSpc="1">
            <a:prstTxWarp prst="textNoShape">
              <a:avLst/>
            </a:prstTxWarp>
            <a:noAutofit/>
          </a:bodyPr>
          <a:lstStyle/>
          <a:p>
            <a:pPr algn="ctr" defTabSz="685800" fontAlgn="base">
              <a:lnSpc>
                <a:spcPct val="85000"/>
              </a:lnSpc>
              <a:spcBef>
                <a:spcPct val="0"/>
              </a:spcBef>
              <a:spcAft>
                <a:spcPct val="0"/>
              </a:spcAft>
              <a:buClrTx/>
            </a:pPr>
            <a:endParaRPr lang="en-US" sz="2100" kern="1200">
              <a:solidFill>
                <a:srgbClr val="A42700"/>
              </a:solidFill>
              <a:latin typeface="Arial" charset="0"/>
              <a:ea typeface="+mn-ea"/>
            </a:endParaRPr>
          </a:p>
        </p:txBody>
      </p:sp>
      <p:cxnSp>
        <p:nvCxnSpPr>
          <p:cNvPr id="11" name="Straight Arrow Connector 10">
            <a:extLst>
              <a:ext uri="{FF2B5EF4-FFF2-40B4-BE49-F238E27FC236}">
                <a16:creationId xmlns:a16="http://schemas.microsoft.com/office/drawing/2014/main" id="{591E12CF-68AE-A30D-4F90-8BF4F8E7F289}"/>
              </a:ext>
            </a:extLst>
          </p:cNvPr>
          <p:cNvCxnSpPr>
            <a:stCxn id="29" idx="3"/>
          </p:cNvCxnSpPr>
          <p:nvPr/>
        </p:nvCxnSpPr>
        <p:spPr bwMode="auto">
          <a:xfrm flipV="1">
            <a:off x="3380779" y="1200150"/>
            <a:ext cx="2219921" cy="1139290"/>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sp>
        <p:nvSpPr>
          <p:cNvPr id="32" name="Rectangle 31">
            <a:extLst>
              <a:ext uri="{FF2B5EF4-FFF2-40B4-BE49-F238E27FC236}">
                <a16:creationId xmlns:a16="http://schemas.microsoft.com/office/drawing/2014/main" id="{7AE921E3-6DFF-AC4E-5967-B00AD3FB6BDE}"/>
              </a:ext>
            </a:extLst>
          </p:cNvPr>
          <p:cNvSpPr/>
          <p:nvPr/>
        </p:nvSpPr>
        <p:spPr>
          <a:xfrm>
            <a:off x="5333113" y="842778"/>
            <a:ext cx="428624" cy="288146"/>
          </a:xfrm>
          <a:prstGeom prst="rect">
            <a:avLst/>
          </a:prstGeom>
          <a:solidFill>
            <a:schemeClr val="accent2"/>
          </a:solidFill>
          <a:ln w="38100">
            <a:noFill/>
          </a:ln>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defTabSz="685800" fontAlgn="base">
              <a:lnSpc>
                <a:spcPct val="85000"/>
              </a:lnSpc>
              <a:spcBef>
                <a:spcPct val="0"/>
              </a:spcBef>
              <a:spcAft>
                <a:spcPct val="0"/>
              </a:spcAft>
              <a:buClrTx/>
            </a:pPr>
            <a:r>
              <a:rPr lang="en-US" sz="1200" kern="1200" dirty="0">
                <a:solidFill>
                  <a:srgbClr val="FFFFFF"/>
                </a:solidFill>
                <a:latin typeface="Arial" charset="0"/>
                <a:ea typeface="+mn-ea"/>
              </a:rPr>
              <a:t>$ hit</a:t>
            </a:r>
          </a:p>
        </p:txBody>
      </p:sp>
      <p:sp>
        <p:nvSpPr>
          <p:cNvPr id="34" name="Rectangle 33">
            <a:extLst>
              <a:ext uri="{FF2B5EF4-FFF2-40B4-BE49-F238E27FC236}">
                <a16:creationId xmlns:a16="http://schemas.microsoft.com/office/drawing/2014/main" id="{8EC68E54-E129-A913-D3C8-72B00723C72B}"/>
              </a:ext>
            </a:extLst>
          </p:cNvPr>
          <p:cNvSpPr/>
          <p:nvPr/>
        </p:nvSpPr>
        <p:spPr>
          <a:xfrm>
            <a:off x="3073839" y="3827861"/>
            <a:ext cx="632346" cy="502273"/>
          </a:xfrm>
          <a:prstGeom prst="rect">
            <a:avLst/>
          </a:prstGeom>
          <a:solidFill>
            <a:schemeClr val="accent6"/>
          </a:solidFill>
          <a:ln w="38100">
            <a:noFill/>
          </a:ln>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defTabSz="685800" fontAlgn="base">
              <a:lnSpc>
                <a:spcPct val="85000"/>
              </a:lnSpc>
              <a:spcBef>
                <a:spcPct val="0"/>
              </a:spcBef>
              <a:spcAft>
                <a:spcPct val="0"/>
              </a:spcAft>
              <a:buClrTx/>
            </a:pPr>
            <a:r>
              <a:rPr lang="en-US" sz="1200" kern="1200" dirty="0">
                <a:solidFill>
                  <a:srgbClr val="FFFFFF"/>
                </a:solidFill>
                <a:latin typeface="Arial" charset="0"/>
                <a:ea typeface="+mn-ea"/>
              </a:rPr>
              <a:t>Secret</a:t>
            </a:r>
          </a:p>
        </p:txBody>
      </p:sp>
      <p:sp>
        <p:nvSpPr>
          <p:cNvPr id="42" name="Rectangle 41">
            <a:extLst>
              <a:ext uri="{FF2B5EF4-FFF2-40B4-BE49-F238E27FC236}">
                <a16:creationId xmlns:a16="http://schemas.microsoft.com/office/drawing/2014/main" id="{5475E5E8-88BE-2FEE-80A2-61F08578F4D6}"/>
              </a:ext>
            </a:extLst>
          </p:cNvPr>
          <p:cNvSpPr/>
          <p:nvPr/>
        </p:nvSpPr>
        <p:spPr>
          <a:xfrm>
            <a:off x="2123480" y="3829050"/>
            <a:ext cx="2514600" cy="502273"/>
          </a:xfrm>
          <a:prstGeom prst="rect">
            <a:avLst/>
          </a:prstGeom>
          <a:blipFill>
            <a:blip r:embed="rId7"/>
            <a:tile tx="0" ty="0" sx="100000" sy="100000" flip="none" algn="tl"/>
          </a:blipFill>
          <a:ln w="38100">
            <a:noFill/>
          </a:ln>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defTabSz="685800" fontAlgn="base">
              <a:lnSpc>
                <a:spcPct val="85000"/>
              </a:lnSpc>
              <a:spcBef>
                <a:spcPct val="0"/>
              </a:spcBef>
              <a:spcAft>
                <a:spcPct val="0"/>
              </a:spcAft>
              <a:buClrTx/>
            </a:pPr>
            <a:r>
              <a:rPr lang="en-US" sz="1200" kern="1200" dirty="0">
                <a:solidFill>
                  <a:prstClr val="black"/>
                </a:solidFill>
                <a:latin typeface="Arial" charset="0"/>
                <a:ea typeface="+mn-ea"/>
              </a:rPr>
              <a:t>32-bit addressable out</a:t>
            </a:r>
          </a:p>
          <a:p>
            <a:pPr algn="ctr" defTabSz="685800" fontAlgn="base">
              <a:lnSpc>
                <a:spcPct val="85000"/>
              </a:lnSpc>
              <a:spcBef>
                <a:spcPct val="0"/>
              </a:spcBef>
              <a:spcAft>
                <a:spcPct val="0"/>
              </a:spcAft>
              <a:buClrTx/>
            </a:pPr>
            <a:r>
              <a:rPr lang="en-US" sz="1200" kern="1200" dirty="0">
                <a:solidFill>
                  <a:prstClr val="black"/>
                </a:solidFill>
                <a:latin typeface="Arial" charset="0"/>
                <a:ea typeface="+mn-ea"/>
              </a:rPr>
              <a:t>of bounds region (4 GB) </a:t>
            </a:r>
          </a:p>
        </p:txBody>
      </p:sp>
      <p:pic>
        <p:nvPicPr>
          <p:cNvPr id="14" name="Picture 13" descr="A picture containing cat, indoor, domestic cat, mammal&#10;&#10;Description automatically generated">
            <a:extLst>
              <a:ext uri="{FF2B5EF4-FFF2-40B4-BE49-F238E27FC236}">
                <a16:creationId xmlns:a16="http://schemas.microsoft.com/office/drawing/2014/main" id="{7F1597EB-E222-E07D-738D-05B292C22DE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85023" y="1754836"/>
            <a:ext cx="1388655" cy="1388655"/>
          </a:xfrm>
          <a:prstGeom prst="rect">
            <a:avLst/>
          </a:prstGeom>
        </p:spPr>
      </p:pic>
      <p:pic>
        <p:nvPicPr>
          <p:cNvPr id="35" name="Graphic 34" descr="Genie Bottle with solid fill">
            <a:extLst>
              <a:ext uri="{FF2B5EF4-FFF2-40B4-BE49-F238E27FC236}">
                <a16:creationId xmlns:a16="http://schemas.microsoft.com/office/drawing/2014/main" id="{493122FA-A52C-0CE6-5631-C521DED9417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331117" y="1216359"/>
            <a:ext cx="685800" cy="685800"/>
          </a:xfrm>
          <a:prstGeom prst="rect">
            <a:avLst/>
          </a:prstGeom>
        </p:spPr>
      </p:pic>
      <p:sp>
        <p:nvSpPr>
          <p:cNvPr id="36" name="Speech Bubble: Rectangle 35">
            <a:extLst>
              <a:ext uri="{FF2B5EF4-FFF2-40B4-BE49-F238E27FC236}">
                <a16:creationId xmlns:a16="http://schemas.microsoft.com/office/drawing/2014/main" id="{A1DC63A0-0BF6-A0C5-A8AC-B8D13A4EAAA8}"/>
              </a:ext>
            </a:extLst>
          </p:cNvPr>
          <p:cNvSpPr/>
          <p:nvPr/>
        </p:nvSpPr>
        <p:spPr>
          <a:xfrm>
            <a:off x="3016917" y="788711"/>
            <a:ext cx="1639877" cy="342776"/>
          </a:xfrm>
          <a:prstGeom prst="wedgeRectCallout">
            <a:avLst>
              <a:gd name="adj1" fmla="val -49715"/>
              <a:gd name="adj2" fmla="val 136037"/>
            </a:avLst>
          </a:prstGeom>
          <a:solidFill>
            <a:schemeClr val="bg1"/>
          </a:solidFill>
          <a:ln w="38100">
            <a:solidFill>
              <a:srgbClr val="4B4BB3"/>
            </a:solidFill>
          </a:ln>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defTabSz="685800" fontAlgn="base">
              <a:lnSpc>
                <a:spcPct val="85000"/>
              </a:lnSpc>
              <a:spcBef>
                <a:spcPct val="0"/>
              </a:spcBef>
              <a:spcAft>
                <a:spcPct val="0"/>
              </a:spcAft>
              <a:buClrTx/>
            </a:pPr>
            <a:r>
              <a:rPr lang="en-US" sz="1500" kern="1200" dirty="0">
                <a:solidFill>
                  <a:srgbClr val="4B4BB3"/>
                </a:solidFill>
                <a:latin typeface="Arial" charset="0"/>
                <a:ea typeface="+mn-ea"/>
              </a:rPr>
              <a:t>Branch taken</a:t>
            </a:r>
          </a:p>
        </p:txBody>
      </p:sp>
    </p:spTree>
    <p:extLst>
      <p:ext uri="{BB962C8B-B14F-4D97-AF65-F5344CB8AC3E}">
        <p14:creationId xmlns:p14="http://schemas.microsoft.com/office/powerpoint/2010/main" val="379179434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par>
                                <p:cTn id="27" presetID="10"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par>
                                <p:cTn id="33" presetID="10" presetClass="exit" presetSubtype="0" fill="hold" grpId="1" nodeType="withEffect">
                                  <p:stCondLst>
                                    <p:cond delay="0"/>
                                  </p:stCondLst>
                                  <p:childTnLst>
                                    <p:animEffect transition="out" filter="fade">
                                      <p:cBhvr>
                                        <p:cTn id="34" dur="500"/>
                                        <p:tgtEl>
                                          <p:spTgt spid="22"/>
                                        </p:tgtEl>
                                      </p:cBhvr>
                                    </p:animEffect>
                                    <p:set>
                                      <p:cBhvr>
                                        <p:cTn id="35" dur="1" fill="hold">
                                          <p:stCondLst>
                                            <p:cond delay="499"/>
                                          </p:stCondLst>
                                        </p:cTn>
                                        <p:tgtEl>
                                          <p:spTgt spid="22"/>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8"/>
                                        </p:tgtEl>
                                      </p:cBhvr>
                                    </p:animEffect>
                                    <p:set>
                                      <p:cBhvr>
                                        <p:cTn id="38" dur="1" fill="hold">
                                          <p:stCondLst>
                                            <p:cond delay="499"/>
                                          </p:stCondLst>
                                        </p:cTn>
                                        <p:tgtEl>
                                          <p:spTgt spid="8"/>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25"/>
                                        </p:tgtEl>
                                      </p:cBhvr>
                                    </p:animEffect>
                                    <p:set>
                                      <p:cBhvr>
                                        <p:cTn id="41" dur="1" fill="hold">
                                          <p:stCondLst>
                                            <p:cond delay="499"/>
                                          </p:stCondLst>
                                        </p:cTn>
                                        <p:tgtEl>
                                          <p:spTgt spid="25"/>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29"/>
                                        </p:tgtEl>
                                      </p:cBhvr>
                                    </p:animEffect>
                                    <p:set>
                                      <p:cBhvr>
                                        <p:cTn id="46" dur="1" fill="hold">
                                          <p:stCondLst>
                                            <p:cond delay="499"/>
                                          </p:stCondLst>
                                        </p:cTn>
                                        <p:tgtEl>
                                          <p:spTgt spid="29"/>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11"/>
                                        </p:tgtEl>
                                      </p:cBhvr>
                                    </p:animEffect>
                                    <p:set>
                                      <p:cBhvr>
                                        <p:cTn id="49" dur="1" fill="hold">
                                          <p:stCondLst>
                                            <p:cond delay="499"/>
                                          </p:stCondLst>
                                        </p:cTn>
                                        <p:tgtEl>
                                          <p:spTgt spid="11"/>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32"/>
                                        </p:tgtEl>
                                      </p:cBhvr>
                                    </p:animEffect>
                                    <p:set>
                                      <p:cBhvr>
                                        <p:cTn id="52" dur="1" fill="hold">
                                          <p:stCondLst>
                                            <p:cond delay="499"/>
                                          </p:stCondLst>
                                        </p:cTn>
                                        <p:tgtEl>
                                          <p:spTgt spid="32"/>
                                        </p:tgtEl>
                                        <p:attrNameLst>
                                          <p:attrName>style.visibility</p:attrName>
                                        </p:attrNameLst>
                                      </p:cBhvr>
                                      <p:to>
                                        <p:strVal val="hidden"/>
                                      </p:to>
                                    </p:set>
                                  </p:childTnLst>
                                </p:cTn>
                              </p:par>
                              <p:par>
                                <p:cTn id="53" presetID="10" presetClass="exit" presetSubtype="0" fill="hold" grpId="0" nodeType="withEffect">
                                  <p:stCondLst>
                                    <p:cond delay="0"/>
                                  </p:stCondLst>
                                  <p:childTnLst>
                                    <p:animEffect transition="out" filter="fade">
                                      <p:cBhvr>
                                        <p:cTn id="54" dur="500"/>
                                        <p:tgtEl>
                                          <p:spTgt spid="28"/>
                                        </p:tgtEl>
                                      </p:cBhvr>
                                    </p:animEffect>
                                    <p:set>
                                      <p:cBhvr>
                                        <p:cTn id="55" dur="1" fill="hold">
                                          <p:stCondLst>
                                            <p:cond delay="499"/>
                                          </p:stCondLst>
                                        </p:cTn>
                                        <p:tgtEl>
                                          <p:spTgt spid="28"/>
                                        </p:tgtEl>
                                        <p:attrNameLst>
                                          <p:attrName>style.visibility</p:attrName>
                                        </p:attrNameLst>
                                      </p:cBhvr>
                                      <p:to>
                                        <p:strVal val="hidden"/>
                                      </p:to>
                                    </p:set>
                                  </p:childTnLst>
                                </p:cTn>
                              </p:par>
                              <p:par>
                                <p:cTn id="56" presetID="10" presetClass="exit" presetSubtype="0" fill="hold" grpId="0" nodeType="withEffect">
                                  <p:stCondLst>
                                    <p:cond delay="0"/>
                                  </p:stCondLst>
                                  <p:childTnLst>
                                    <p:animEffect transition="out" filter="fade">
                                      <p:cBhvr>
                                        <p:cTn id="57" dur="500"/>
                                        <p:tgtEl>
                                          <p:spTgt spid="27"/>
                                        </p:tgtEl>
                                      </p:cBhvr>
                                    </p:animEffect>
                                    <p:set>
                                      <p:cBhvr>
                                        <p:cTn id="58" dur="1" fill="hold">
                                          <p:stCondLst>
                                            <p:cond delay="499"/>
                                          </p:stCondLst>
                                        </p:cTn>
                                        <p:tgtEl>
                                          <p:spTgt spid="27"/>
                                        </p:tgtEl>
                                        <p:attrNameLst>
                                          <p:attrName>style.visibility</p:attrName>
                                        </p:attrNameLst>
                                      </p:cBhvr>
                                      <p:to>
                                        <p:strVal val="hidden"/>
                                      </p:to>
                                    </p:set>
                                  </p:childTnLst>
                                </p:cTn>
                              </p:par>
                              <p:par>
                                <p:cTn id="59" presetID="10" presetClass="entr" presetSubtype="0" fill="hold"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500"/>
                                        <p:tgtEl>
                                          <p:spTgt spid="3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fade">
                                      <p:cBhvr>
                                        <p:cTn id="64" dur="500"/>
                                        <p:tgtEl>
                                          <p:spTgt spid="3"/>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fade">
                                      <p:cBhvr>
                                        <p:cTn id="69" dur="500"/>
                                        <p:tgtEl>
                                          <p:spTgt spid="33"/>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fade">
                                      <p:cBhvr>
                                        <p:cTn id="72" dur="500"/>
                                        <p:tgtEl>
                                          <p:spTgt spid="3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500"/>
                                        <p:tgtEl>
                                          <p:spTgt spid="42"/>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46"/>
                                        </p:tgtEl>
                                        <p:attrNameLst>
                                          <p:attrName>style.visibility</p:attrName>
                                        </p:attrNameLst>
                                      </p:cBhvr>
                                      <p:to>
                                        <p:strVal val="visible"/>
                                      </p:to>
                                    </p:set>
                                    <p:animEffect transition="in" filter="fade">
                                      <p:cBhvr>
                                        <p:cTn id="82" dur="500"/>
                                        <p:tgtEl>
                                          <p:spTgt spid="46"/>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43"/>
                                        </p:tgtEl>
                                        <p:attrNameLst>
                                          <p:attrName>style.visibility</p:attrName>
                                        </p:attrNameLst>
                                      </p:cBhvr>
                                      <p:to>
                                        <p:strVal val="visible"/>
                                      </p:to>
                                    </p:set>
                                    <p:animEffect transition="in" filter="fade">
                                      <p:cBhvr>
                                        <p:cTn id="85" dur="500"/>
                                        <p:tgtEl>
                                          <p:spTgt spid="43"/>
                                        </p:tgtEl>
                                      </p:cBhvr>
                                    </p:animEffect>
                                  </p:childTnLst>
                                </p:cTn>
                              </p:par>
                              <p:par>
                                <p:cTn id="86" presetID="10" presetClass="entr" presetSubtype="0" fill="hold" nodeType="withEffect">
                                  <p:stCondLst>
                                    <p:cond delay="0"/>
                                  </p:stCondLst>
                                  <p:childTnLst>
                                    <p:set>
                                      <p:cBhvr>
                                        <p:cTn id="87" dur="1" fill="hold">
                                          <p:stCondLst>
                                            <p:cond delay="0"/>
                                          </p:stCondLst>
                                        </p:cTn>
                                        <p:tgtEl>
                                          <p:spTgt spid="14"/>
                                        </p:tgtEl>
                                        <p:attrNameLst>
                                          <p:attrName>style.visibility</p:attrName>
                                        </p:attrNameLst>
                                      </p:cBhvr>
                                      <p:to>
                                        <p:strVal val="visible"/>
                                      </p:to>
                                    </p:set>
                                    <p:animEffect transition="in" filter="fade">
                                      <p:cBhvr>
                                        <p:cTn id="8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1" grpId="0" animBg="1"/>
      <p:bldP spid="43" grpId="0" animBg="1"/>
      <p:bldP spid="22" grpId="0" animBg="1"/>
      <p:bldP spid="22" grpId="1" animBg="1"/>
      <p:bldP spid="25" grpId="0"/>
      <p:bldP spid="25" grpId="1"/>
      <p:bldP spid="27" grpId="0" animBg="1"/>
      <p:bldP spid="28" grpId="0"/>
      <p:bldP spid="29" grpId="0" animBg="1"/>
      <p:bldP spid="29" grpId="1" animBg="1"/>
      <p:bldP spid="32" grpId="0" animBg="1"/>
      <p:bldP spid="32" grpId="1" animBg="1"/>
      <p:bldP spid="42" grpId="0" animBg="1"/>
      <p:bldP spid="36"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CE3EC-6AC9-06C8-BA1D-8781DB718B3E}"/>
              </a:ext>
            </a:extLst>
          </p:cNvPr>
          <p:cNvSpPr>
            <a:spLocks noGrp="1"/>
          </p:cNvSpPr>
          <p:nvPr>
            <p:ph type="title"/>
          </p:nvPr>
        </p:nvSpPr>
        <p:spPr/>
        <p:txBody>
          <a:bodyPr/>
          <a:lstStyle/>
          <a:p>
            <a:r>
              <a:rPr lang="en-US" dirty="0"/>
              <a:t>How does array access work under the hood, anyway?</a:t>
            </a:r>
          </a:p>
        </p:txBody>
      </p:sp>
      <p:grpSp>
        <p:nvGrpSpPr>
          <p:cNvPr id="4" name="Group 3">
            <a:extLst>
              <a:ext uri="{FF2B5EF4-FFF2-40B4-BE49-F238E27FC236}">
                <a16:creationId xmlns:a16="http://schemas.microsoft.com/office/drawing/2014/main" id="{39E16AEB-7B08-F13F-EC15-0A32D4B5A767}"/>
              </a:ext>
            </a:extLst>
          </p:cNvPr>
          <p:cNvGrpSpPr/>
          <p:nvPr/>
        </p:nvGrpSpPr>
        <p:grpSpPr>
          <a:xfrm>
            <a:off x="628650" y="2285875"/>
            <a:ext cx="3543300" cy="2571875"/>
            <a:chOff x="838200" y="1524000"/>
            <a:chExt cx="4038600" cy="2133600"/>
          </a:xfrm>
        </p:grpSpPr>
        <p:sp>
          <p:nvSpPr>
            <p:cNvPr id="5" name="Rectangle 4">
              <a:extLst>
                <a:ext uri="{FF2B5EF4-FFF2-40B4-BE49-F238E27FC236}">
                  <a16:creationId xmlns:a16="http://schemas.microsoft.com/office/drawing/2014/main" id="{26564A56-1C44-3041-6E8D-13BFFD5097AF}"/>
                </a:ext>
              </a:extLst>
            </p:cNvPr>
            <p:cNvSpPr/>
            <p:nvPr/>
          </p:nvSpPr>
          <p:spPr>
            <a:xfrm rot="16200000">
              <a:off x="1790700" y="571500"/>
              <a:ext cx="2133600" cy="4038600"/>
            </a:xfrm>
            <a:prstGeom prst="rect">
              <a:avLst/>
            </a:prstGeom>
            <a:solidFill>
              <a:schemeClr val="bg1">
                <a:lumMod val="85000"/>
              </a:schemeClr>
            </a:solidFill>
            <a:ln w="38100">
              <a:solidFill>
                <a:schemeClr val="tx1">
                  <a:lumMod val="50000"/>
                  <a:lumOff val="50000"/>
                </a:schemeClr>
              </a:solidFill>
            </a:ln>
          </p:spPr>
          <p:txBody>
            <a:bodyPr rot="0" spcFirstLastPara="0" vertOverflow="overflow" horzOverflow="overflow" vert="eaVert" wrap="none" lIns="68580" tIns="34290" rIns="68580" bIns="34290" numCol="1" spcCol="0" rtlCol="0" fromWordArt="0" anchor="ctr" anchorCtr="0" forceAA="0" compatLnSpc="1">
              <a:prstTxWarp prst="textNoShape">
                <a:avLst/>
              </a:prstTxWarp>
              <a:noAutofit/>
            </a:bodyPr>
            <a:lstStyle/>
            <a:p>
              <a:pPr algn="ctr" defTabSz="685800" fontAlgn="base">
                <a:lnSpc>
                  <a:spcPct val="85000"/>
                </a:lnSpc>
                <a:spcBef>
                  <a:spcPct val="0"/>
                </a:spcBef>
                <a:spcAft>
                  <a:spcPct val="0"/>
                </a:spcAft>
                <a:buClrTx/>
              </a:pPr>
              <a:endParaRPr lang="en-US" sz="2100" kern="1200" dirty="0">
                <a:solidFill>
                  <a:srgbClr val="A42700"/>
                </a:solidFill>
                <a:latin typeface="Arial" charset="0"/>
                <a:ea typeface="+mn-ea"/>
              </a:endParaRPr>
            </a:p>
          </p:txBody>
        </p:sp>
        <p:sp>
          <p:nvSpPr>
            <p:cNvPr id="6" name="TextBox 5">
              <a:extLst>
                <a:ext uri="{FF2B5EF4-FFF2-40B4-BE49-F238E27FC236}">
                  <a16:creationId xmlns:a16="http://schemas.microsoft.com/office/drawing/2014/main" id="{04940110-4A31-8A9C-ECD4-C35F86C3203B}"/>
                </a:ext>
              </a:extLst>
            </p:cNvPr>
            <p:cNvSpPr txBox="1"/>
            <p:nvPr/>
          </p:nvSpPr>
          <p:spPr>
            <a:xfrm>
              <a:off x="990600" y="1676399"/>
              <a:ext cx="3733800" cy="1923206"/>
            </a:xfrm>
            <a:prstGeom prst="rect">
              <a:avLst/>
            </a:prstGeom>
            <a:noFill/>
          </p:spPr>
          <p:txBody>
            <a:bodyPr wrap="square" rtlCol="0">
              <a:spAutoFit/>
            </a:bodyPr>
            <a:lstStyle/>
            <a:p>
              <a:pPr defTabSz="685800" fontAlgn="base">
                <a:lnSpc>
                  <a:spcPct val="120000"/>
                </a:lnSpc>
                <a:spcBef>
                  <a:spcPct val="0"/>
                </a:spcBef>
                <a:spcAft>
                  <a:spcPct val="0"/>
                </a:spcAft>
                <a:buClrTx/>
              </a:pPr>
              <a:r>
                <a:rPr lang="en-US" sz="1350" kern="1200" dirty="0">
                  <a:solidFill>
                    <a:prstClr val="black"/>
                  </a:solidFill>
                  <a:latin typeface="Consolas" panose="020B0609020204030204" pitchFamily="49" charset="0"/>
                  <a:ea typeface="+mn-ea"/>
                </a:rPr>
                <a:t>if (argument type == </a:t>
              </a:r>
              <a:r>
                <a:rPr lang="en-US" sz="1350" kern="1200" dirty="0" err="1">
                  <a:solidFill>
                    <a:prstClr val="black"/>
                  </a:solidFill>
                  <a:latin typeface="Consolas" panose="020B0609020204030204" pitchFamily="49" charset="0"/>
                  <a:ea typeface="+mn-ea"/>
                </a:rPr>
                <a:t>TypedArray</a:t>
              </a:r>
              <a:r>
                <a:rPr lang="en-US" sz="1350" kern="1200" dirty="0">
                  <a:solidFill>
                    <a:prstClr val="black"/>
                  </a:solidFill>
                  <a:latin typeface="Consolas" panose="020B0609020204030204" pitchFamily="49" charset="0"/>
                  <a:ea typeface="+mn-ea"/>
                </a:rPr>
                <a:t>)</a:t>
              </a:r>
            </a:p>
            <a:p>
              <a:pPr defTabSz="685800" fontAlgn="base">
                <a:lnSpc>
                  <a:spcPct val="120000"/>
                </a:lnSpc>
                <a:spcBef>
                  <a:spcPct val="0"/>
                </a:spcBef>
                <a:spcAft>
                  <a:spcPct val="0"/>
                </a:spcAft>
                <a:buClrTx/>
              </a:pPr>
              <a:r>
                <a:rPr lang="en-US" sz="1350" kern="1200" dirty="0">
                  <a:solidFill>
                    <a:prstClr val="black"/>
                  </a:solidFill>
                  <a:latin typeface="Consolas" panose="020B0609020204030204" pitchFamily="49" charset="0"/>
                  <a:ea typeface="+mn-ea"/>
                </a:rPr>
                <a:t>{</a:t>
              </a:r>
            </a:p>
            <a:p>
              <a:pPr defTabSz="685800" fontAlgn="base">
                <a:lnSpc>
                  <a:spcPct val="120000"/>
                </a:lnSpc>
                <a:spcBef>
                  <a:spcPct val="0"/>
                </a:spcBef>
                <a:spcAft>
                  <a:spcPct val="0"/>
                </a:spcAft>
                <a:buClrTx/>
              </a:pPr>
              <a:r>
                <a:rPr lang="en-US" sz="1350" kern="1200" dirty="0">
                  <a:solidFill>
                    <a:prstClr val="black"/>
                  </a:solidFill>
                  <a:latin typeface="Consolas" panose="020B0609020204030204" pitchFamily="49" charset="0"/>
                  <a:ea typeface="+mn-ea"/>
                </a:rPr>
                <a:t>    . . .</a:t>
              </a:r>
            </a:p>
            <a:p>
              <a:pPr defTabSz="685800" fontAlgn="base">
                <a:lnSpc>
                  <a:spcPct val="120000"/>
                </a:lnSpc>
                <a:spcBef>
                  <a:spcPct val="0"/>
                </a:spcBef>
                <a:spcAft>
                  <a:spcPct val="0"/>
                </a:spcAft>
                <a:buClrTx/>
              </a:pPr>
              <a:r>
                <a:rPr lang="en-US" sz="1350" kern="1200" dirty="0">
                  <a:solidFill>
                    <a:prstClr val="black"/>
                  </a:solidFill>
                  <a:latin typeface="Consolas" panose="020B0609020204030204" pitchFamily="49" charset="0"/>
                  <a:ea typeface="+mn-ea"/>
                </a:rPr>
                <a:t>    return *(</a:t>
              </a:r>
              <a:r>
                <a:rPr lang="en-US" sz="1350" kern="1200" dirty="0" err="1">
                  <a:solidFill>
                    <a:prstClr val="black"/>
                  </a:solidFill>
                  <a:latin typeface="Consolas" panose="020B0609020204030204" pitchFamily="49" charset="0"/>
                  <a:ea typeface="+mn-ea"/>
                </a:rPr>
                <a:t>base_ptr</a:t>
              </a:r>
              <a:r>
                <a:rPr lang="en-US" sz="1350" kern="1200" dirty="0">
                  <a:solidFill>
                    <a:prstClr val="black"/>
                  </a:solidFill>
                  <a:latin typeface="Consolas" panose="020B0609020204030204" pitchFamily="49" charset="0"/>
                  <a:ea typeface="+mn-ea"/>
                </a:rPr>
                <a:t> + index)</a:t>
              </a:r>
            </a:p>
            <a:p>
              <a:pPr defTabSz="685800" fontAlgn="base">
                <a:lnSpc>
                  <a:spcPct val="120000"/>
                </a:lnSpc>
                <a:spcBef>
                  <a:spcPct val="0"/>
                </a:spcBef>
                <a:spcAft>
                  <a:spcPct val="0"/>
                </a:spcAft>
                <a:buClrTx/>
              </a:pPr>
              <a:r>
                <a:rPr lang="en-US" sz="1350" kern="1200" dirty="0">
                  <a:solidFill>
                    <a:prstClr val="black"/>
                  </a:solidFill>
                  <a:latin typeface="Consolas" panose="020B0609020204030204" pitchFamily="49" charset="0"/>
                  <a:ea typeface="+mn-ea"/>
                </a:rPr>
                <a:t>}</a:t>
              </a:r>
            </a:p>
            <a:p>
              <a:pPr defTabSz="685800" fontAlgn="base">
                <a:lnSpc>
                  <a:spcPct val="120000"/>
                </a:lnSpc>
                <a:spcBef>
                  <a:spcPct val="0"/>
                </a:spcBef>
                <a:spcAft>
                  <a:spcPct val="0"/>
                </a:spcAft>
                <a:buClrTx/>
              </a:pPr>
              <a:r>
                <a:rPr lang="en-US" sz="1350" kern="1200" dirty="0">
                  <a:solidFill>
                    <a:prstClr val="black"/>
                  </a:solidFill>
                  <a:latin typeface="Consolas" panose="020B0609020204030204" pitchFamily="49" charset="0"/>
                  <a:ea typeface="+mn-ea"/>
                </a:rPr>
                <a:t>else</a:t>
              </a:r>
            </a:p>
            <a:p>
              <a:pPr defTabSz="685800" fontAlgn="base">
                <a:lnSpc>
                  <a:spcPct val="120000"/>
                </a:lnSpc>
                <a:spcBef>
                  <a:spcPct val="0"/>
                </a:spcBef>
                <a:spcAft>
                  <a:spcPct val="0"/>
                </a:spcAft>
                <a:buClrTx/>
              </a:pPr>
              <a:r>
                <a:rPr lang="en-US" sz="1350" kern="1200" dirty="0">
                  <a:solidFill>
                    <a:prstClr val="black"/>
                  </a:solidFill>
                  <a:latin typeface="Consolas" panose="020B0609020204030204" pitchFamily="49" charset="0"/>
                  <a:ea typeface="+mn-ea"/>
                </a:rPr>
                <a:t>{</a:t>
              </a:r>
            </a:p>
            <a:p>
              <a:pPr defTabSz="685800" fontAlgn="base">
                <a:lnSpc>
                  <a:spcPct val="120000"/>
                </a:lnSpc>
                <a:spcBef>
                  <a:spcPct val="0"/>
                </a:spcBef>
                <a:spcAft>
                  <a:spcPct val="0"/>
                </a:spcAft>
                <a:buClrTx/>
              </a:pPr>
              <a:r>
                <a:rPr lang="en-US" sz="1350" kern="1200" dirty="0">
                  <a:solidFill>
                    <a:prstClr val="black"/>
                  </a:solidFill>
                  <a:latin typeface="Consolas" panose="020B0609020204030204" pitchFamily="49" charset="0"/>
                  <a:ea typeface="+mn-ea"/>
                </a:rPr>
                <a:t>    throw exception</a:t>
              </a:r>
            </a:p>
            <a:p>
              <a:pPr defTabSz="685800" fontAlgn="base">
                <a:lnSpc>
                  <a:spcPct val="120000"/>
                </a:lnSpc>
                <a:spcBef>
                  <a:spcPct val="0"/>
                </a:spcBef>
                <a:spcAft>
                  <a:spcPct val="0"/>
                </a:spcAft>
                <a:buClrTx/>
              </a:pPr>
              <a:r>
                <a:rPr lang="en-US" sz="1350" kern="1200" dirty="0">
                  <a:solidFill>
                    <a:prstClr val="black"/>
                  </a:solidFill>
                  <a:latin typeface="Consolas" panose="020B0609020204030204" pitchFamily="49" charset="0"/>
                  <a:ea typeface="+mn-ea"/>
                </a:rPr>
                <a:t>}</a:t>
              </a:r>
            </a:p>
          </p:txBody>
        </p:sp>
      </p:grpSp>
      <p:sp>
        <p:nvSpPr>
          <p:cNvPr id="7" name="TextBox 6">
            <a:extLst>
              <a:ext uri="{FF2B5EF4-FFF2-40B4-BE49-F238E27FC236}">
                <a16:creationId xmlns:a16="http://schemas.microsoft.com/office/drawing/2014/main" id="{A0010362-0BE6-B57B-5A71-1D2EDAF1D012}"/>
              </a:ext>
            </a:extLst>
          </p:cNvPr>
          <p:cNvSpPr txBox="1"/>
          <p:nvPr/>
        </p:nvSpPr>
        <p:spPr>
          <a:xfrm>
            <a:off x="1150144" y="1908919"/>
            <a:ext cx="2500311" cy="318677"/>
          </a:xfrm>
          <a:prstGeom prst="rect">
            <a:avLst/>
          </a:prstGeom>
          <a:noFill/>
        </p:spPr>
        <p:txBody>
          <a:bodyPr wrap="square" rtlCol="0">
            <a:spAutoFit/>
          </a:bodyPr>
          <a:lstStyle/>
          <a:p>
            <a:pPr algn="ctr" defTabSz="685800" fontAlgn="base">
              <a:lnSpc>
                <a:spcPct val="120000"/>
              </a:lnSpc>
              <a:spcBef>
                <a:spcPct val="0"/>
              </a:spcBef>
              <a:spcAft>
                <a:spcPct val="0"/>
              </a:spcAft>
              <a:buClrTx/>
            </a:pPr>
            <a:r>
              <a:rPr lang="en-US" sz="1350" kern="1200" dirty="0">
                <a:solidFill>
                  <a:prstClr val="black"/>
                </a:solidFill>
                <a:latin typeface="Arial" charset="0"/>
                <a:ea typeface="+mn-ea"/>
              </a:rPr>
              <a:t>Compiled by Chrome</a:t>
            </a:r>
          </a:p>
        </p:txBody>
      </p:sp>
      <p:graphicFrame>
        <p:nvGraphicFramePr>
          <p:cNvPr id="8" name="Table 8">
            <a:extLst>
              <a:ext uri="{FF2B5EF4-FFF2-40B4-BE49-F238E27FC236}">
                <a16:creationId xmlns:a16="http://schemas.microsoft.com/office/drawing/2014/main" id="{0D8571A5-CFE1-0576-706D-CCAAE831C597}"/>
              </a:ext>
            </a:extLst>
          </p:cNvPr>
          <p:cNvGraphicFramePr>
            <a:graphicFrameLocks noGrp="1"/>
          </p:cNvGraphicFramePr>
          <p:nvPr/>
        </p:nvGraphicFramePr>
        <p:xfrm>
          <a:off x="4857750" y="2141943"/>
          <a:ext cx="1714500" cy="1525905"/>
        </p:xfrm>
        <a:graphic>
          <a:graphicData uri="http://schemas.openxmlformats.org/drawingml/2006/table">
            <a:tbl>
              <a:tblPr firstRow="1" bandRow="1">
                <a:tableStyleId>{5940675A-B579-460E-94D1-54222C63F5DA}</a:tableStyleId>
              </a:tblPr>
              <a:tblGrid>
                <a:gridCol w="1714500">
                  <a:extLst>
                    <a:ext uri="{9D8B030D-6E8A-4147-A177-3AD203B41FA5}">
                      <a16:colId xmlns:a16="http://schemas.microsoft.com/office/drawing/2014/main" val="27611788"/>
                    </a:ext>
                  </a:extLst>
                </a:gridCol>
              </a:tblGrid>
              <a:tr h="531495">
                <a:tc>
                  <a:txBody>
                    <a:bodyPr/>
                    <a:lstStyle/>
                    <a:p>
                      <a:pPr algn="ctr"/>
                      <a:r>
                        <a:rPr lang="en-US" sz="1000" dirty="0">
                          <a:latin typeface="Consolas" panose="020B0609020204030204" pitchFamily="49" charset="0"/>
                        </a:rPr>
                        <a:t>type =</a:t>
                      </a:r>
                    </a:p>
                    <a:p>
                      <a:pPr algn="ctr"/>
                      <a:endParaRPr lang="en-US" sz="1000" dirty="0">
                        <a:latin typeface="Consolas" panose="020B0609020204030204" pitchFamily="49" charset="0"/>
                      </a:endParaRPr>
                    </a:p>
                    <a:p>
                      <a:pPr algn="ctr"/>
                      <a:r>
                        <a:rPr lang="en-US" sz="1000" dirty="0">
                          <a:latin typeface="Consolas" panose="020B0609020204030204" pitchFamily="49" charset="0"/>
                        </a:rPr>
                        <a:t> </a:t>
                      </a:r>
                    </a:p>
                  </a:txBody>
                  <a:tcPr marL="68580" marR="68580" marT="34290" marB="34290">
                    <a:solidFill>
                      <a:schemeClr val="accent1">
                        <a:lumMod val="40000"/>
                        <a:lumOff val="60000"/>
                      </a:schemeClr>
                    </a:solidFill>
                  </a:tcPr>
                </a:tc>
                <a:extLst>
                  <a:ext uri="{0D108BD9-81ED-4DB2-BD59-A6C34878D82A}">
                    <a16:rowId xmlns:a16="http://schemas.microsoft.com/office/drawing/2014/main" val="734132490"/>
                  </a:ext>
                </a:extLst>
              </a:tr>
              <a:tr h="331470">
                <a:tc>
                  <a:txBody>
                    <a:bodyPr/>
                    <a:lstStyle/>
                    <a:p>
                      <a:pPr algn="ctr"/>
                      <a:r>
                        <a:rPr lang="en-US" sz="1000" dirty="0">
                          <a:latin typeface="Consolas" panose="020B0609020204030204" pitchFamily="49" charset="0"/>
                        </a:rPr>
                        <a:t>…</a:t>
                      </a:r>
                    </a:p>
                  </a:txBody>
                  <a:tcPr marL="68580" marR="68580" marT="34290" marB="34290">
                    <a:solidFill>
                      <a:schemeClr val="accent1">
                        <a:lumMod val="40000"/>
                        <a:lumOff val="60000"/>
                      </a:schemeClr>
                    </a:solidFill>
                  </a:tcPr>
                </a:tc>
                <a:extLst>
                  <a:ext uri="{0D108BD9-81ED-4DB2-BD59-A6C34878D82A}">
                    <a16:rowId xmlns:a16="http://schemas.microsoft.com/office/drawing/2014/main" val="545938219"/>
                  </a:ext>
                </a:extLst>
              </a:tr>
              <a:tr h="331470">
                <a:tc>
                  <a:txBody>
                    <a:bodyPr/>
                    <a:lstStyle/>
                    <a:p>
                      <a:pPr algn="ctr"/>
                      <a:endParaRPr lang="en-US" sz="1000" dirty="0">
                        <a:latin typeface="Consolas" panose="020B0609020204030204" pitchFamily="49" charset="0"/>
                      </a:endParaRPr>
                    </a:p>
                  </a:txBody>
                  <a:tcPr marL="68580" marR="68580" marT="34290" marB="34290">
                    <a:solidFill>
                      <a:schemeClr val="accent1">
                        <a:lumMod val="40000"/>
                        <a:lumOff val="60000"/>
                      </a:schemeClr>
                    </a:solidFill>
                  </a:tcPr>
                </a:tc>
                <a:extLst>
                  <a:ext uri="{0D108BD9-81ED-4DB2-BD59-A6C34878D82A}">
                    <a16:rowId xmlns:a16="http://schemas.microsoft.com/office/drawing/2014/main" val="1267517653"/>
                  </a:ext>
                </a:extLst>
              </a:tr>
              <a:tr h="331470">
                <a:tc>
                  <a:txBody>
                    <a:bodyPr/>
                    <a:lstStyle/>
                    <a:p>
                      <a:pPr algn="ctr"/>
                      <a:r>
                        <a:rPr lang="en-US" sz="1000" dirty="0">
                          <a:latin typeface="Consolas" panose="020B0609020204030204" pitchFamily="49" charset="0"/>
                        </a:rPr>
                        <a:t>…</a:t>
                      </a:r>
                    </a:p>
                  </a:txBody>
                  <a:tcPr marL="68580" marR="68580" marT="34290" marB="34290">
                    <a:solidFill>
                      <a:schemeClr val="accent1">
                        <a:lumMod val="40000"/>
                        <a:lumOff val="60000"/>
                      </a:schemeClr>
                    </a:solidFill>
                  </a:tcPr>
                </a:tc>
                <a:extLst>
                  <a:ext uri="{0D108BD9-81ED-4DB2-BD59-A6C34878D82A}">
                    <a16:rowId xmlns:a16="http://schemas.microsoft.com/office/drawing/2014/main" val="897662847"/>
                  </a:ext>
                </a:extLst>
              </a:tr>
            </a:tbl>
          </a:graphicData>
        </a:graphic>
      </p:graphicFrame>
      <p:sp>
        <p:nvSpPr>
          <p:cNvPr id="9" name="TextBox 8">
            <a:extLst>
              <a:ext uri="{FF2B5EF4-FFF2-40B4-BE49-F238E27FC236}">
                <a16:creationId xmlns:a16="http://schemas.microsoft.com/office/drawing/2014/main" id="{3715C837-D5DC-B531-9DC3-472F12D55D38}"/>
              </a:ext>
            </a:extLst>
          </p:cNvPr>
          <p:cNvSpPr txBox="1"/>
          <p:nvPr/>
        </p:nvSpPr>
        <p:spPr>
          <a:xfrm>
            <a:off x="4972051" y="1714500"/>
            <a:ext cx="1371599" cy="318677"/>
          </a:xfrm>
          <a:prstGeom prst="rect">
            <a:avLst/>
          </a:prstGeom>
          <a:noFill/>
        </p:spPr>
        <p:txBody>
          <a:bodyPr wrap="square" rtlCol="0">
            <a:spAutoFit/>
          </a:bodyPr>
          <a:lstStyle/>
          <a:p>
            <a:pPr algn="ctr" defTabSz="685800" fontAlgn="base">
              <a:lnSpc>
                <a:spcPct val="120000"/>
              </a:lnSpc>
              <a:spcBef>
                <a:spcPct val="0"/>
              </a:spcBef>
              <a:spcAft>
                <a:spcPct val="0"/>
              </a:spcAft>
              <a:buClrTx/>
            </a:pPr>
            <a:r>
              <a:rPr lang="en-US" sz="1350" kern="1200" dirty="0" err="1">
                <a:solidFill>
                  <a:prstClr val="black"/>
                </a:solidFill>
                <a:latin typeface="Arial" charset="0"/>
                <a:ea typeface="+mn-ea"/>
              </a:rPr>
              <a:t>TypedArray</a:t>
            </a:r>
            <a:endParaRPr lang="en-US" sz="1350" kern="1200" dirty="0">
              <a:solidFill>
                <a:prstClr val="black"/>
              </a:solidFill>
              <a:latin typeface="Arial" charset="0"/>
              <a:ea typeface="+mn-ea"/>
            </a:endParaRPr>
          </a:p>
        </p:txBody>
      </p:sp>
      <p:grpSp>
        <p:nvGrpSpPr>
          <p:cNvPr id="10" name="Group 9">
            <a:extLst>
              <a:ext uri="{FF2B5EF4-FFF2-40B4-BE49-F238E27FC236}">
                <a16:creationId xmlns:a16="http://schemas.microsoft.com/office/drawing/2014/main" id="{33E8AA42-755B-9411-1FA6-059D758AF8B3}"/>
              </a:ext>
            </a:extLst>
          </p:cNvPr>
          <p:cNvGrpSpPr/>
          <p:nvPr/>
        </p:nvGrpSpPr>
        <p:grpSpPr>
          <a:xfrm>
            <a:off x="1693068" y="1085850"/>
            <a:ext cx="1414463" cy="438873"/>
            <a:chOff x="838200" y="1524000"/>
            <a:chExt cx="4038600" cy="2133600"/>
          </a:xfrm>
        </p:grpSpPr>
        <p:sp>
          <p:nvSpPr>
            <p:cNvPr id="11" name="Rectangle 10">
              <a:extLst>
                <a:ext uri="{FF2B5EF4-FFF2-40B4-BE49-F238E27FC236}">
                  <a16:creationId xmlns:a16="http://schemas.microsoft.com/office/drawing/2014/main" id="{41A68E96-C483-ED32-7721-E87E4F0507D4}"/>
                </a:ext>
              </a:extLst>
            </p:cNvPr>
            <p:cNvSpPr/>
            <p:nvPr/>
          </p:nvSpPr>
          <p:spPr>
            <a:xfrm rot="16200000">
              <a:off x="1790700" y="571500"/>
              <a:ext cx="2133600" cy="4038600"/>
            </a:xfrm>
            <a:prstGeom prst="rect">
              <a:avLst/>
            </a:prstGeom>
            <a:solidFill>
              <a:schemeClr val="accent5">
                <a:lumMod val="20000"/>
                <a:lumOff val="80000"/>
              </a:schemeClr>
            </a:solidFill>
            <a:ln w="38100">
              <a:solidFill>
                <a:srgbClr val="4B4BB3"/>
              </a:solidFill>
            </a:ln>
          </p:spPr>
          <p:txBody>
            <a:bodyPr rot="0" spcFirstLastPara="0" vertOverflow="overflow" horzOverflow="overflow" vert="eaVert" wrap="none" lIns="68580" tIns="34290" rIns="68580" bIns="34290" numCol="1" spcCol="0" rtlCol="0" fromWordArt="0" anchor="ctr" anchorCtr="0" forceAA="0" compatLnSpc="1">
              <a:prstTxWarp prst="textNoShape">
                <a:avLst/>
              </a:prstTxWarp>
              <a:noAutofit/>
            </a:bodyPr>
            <a:lstStyle/>
            <a:p>
              <a:pPr algn="ctr" defTabSz="685800" fontAlgn="base">
                <a:lnSpc>
                  <a:spcPct val="85000"/>
                </a:lnSpc>
                <a:spcBef>
                  <a:spcPct val="0"/>
                </a:spcBef>
                <a:spcAft>
                  <a:spcPct val="0"/>
                </a:spcAft>
                <a:buClrTx/>
              </a:pPr>
              <a:endParaRPr lang="en-US" sz="2100" kern="1200" dirty="0">
                <a:solidFill>
                  <a:srgbClr val="A42700"/>
                </a:solidFill>
                <a:latin typeface="Arial" charset="0"/>
                <a:ea typeface="+mn-ea"/>
              </a:endParaRPr>
            </a:p>
          </p:txBody>
        </p:sp>
        <p:sp>
          <p:nvSpPr>
            <p:cNvPr id="12" name="TextBox 11">
              <a:extLst>
                <a:ext uri="{FF2B5EF4-FFF2-40B4-BE49-F238E27FC236}">
                  <a16:creationId xmlns:a16="http://schemas.microsoft.com/office/drawing/2014/main" id="{BB620587-D345-E385-6D33-09A177B56BAD}"/>
                </a:ext>
              </a:extLst>
            </p:cNvPr>
            <p:cNvSpPr txBox="1"/>
            <p:nvPr/>
          </p:nvSpPr>
          <p:spPr>
            <a:xfrm>
              <a:off x="990600" y="1676400"/>
              <a:ext cx="3733800" cy="1574513"/>
            </a:xfrm>
            <a:prstGeom prst="rect">
              <a:avLst/>
            </a:prstGeom>
            <a:noFill/>
          </p:spPr>
          <p:txBody>
            <a:bodyPr wrap="square" rtlCol="0">
              <a:spAutoFit/>
            </a:bodyPr>
            <a:lstStyle/>
            <a:p>
              <a:pPr defTabSz="685800" fontAlgn="base">
                <a:lnSpc>
                  <a:spcPct val="120000"/>
                </a:lnSpc>
                <a:spcBef>
                  <a:spcPct val="0"/>
                </a:spcBef>
                <a:spcAft>
                  <a:spcPct val="0"/>
                </a:spcAft>
                <a:buClrTx/>
              </a:pPr>
              <a:r>
                <a:rPr lang="en-US" sz="1350" kern="1200" dirty="0">
                  <a:solidFill>
                    <a:prstClr val="black"/>
                  </a:solidFill>
                  <a:latin typeface="Consolas" panose="020B0609020204030204" pitchFamily="49" charset="0"/>
                  <a:ea typeface="+mn-ea"/>
                </a:rPr>
                <a:t>array[index]</a:t>
              </a:r>
            </a:p>
          </p:txBody>
        </p:sp>
      </p:grpSp>
      <p:sp>
        <p:nvSpPr>
          <p:cNvPr id="13" name="TextBox 12">
            <a:extLst>
              <a:ext uri="{FF2B5EF4-FFF2-40B4-BE49-F238E27FC236}">
                <a16:creationId xmlns:a16="http://schemas.microsoft.com/office/drawing/2014/main" id="{D50F062C-56F9-4C37-51DE-BD2938849F6F}"/>
              </a:ext>
            </a:extLst>
          </p:cNvPr>
          <p:cNvSpPr txBox="1"/>
          <p:nvPr/>
        </p:nvSpPr>
        <p:spPr>
          <a:xfrm>
            <a:off x="1150144" y="691094"/>
            <a:ext cx="2500311" cy="318677"/>
          </a:xfrm>
          <a:prstGeom prst="rect">
            <a:avLst/>
          </a:prstGeom>
          <a:noFill/>
        </p:spPr>
        <p:txBody>
          <a:bodyPr wrap="square" rtlCol="0">
            <a:spAutoFit/>
          </a:bodyPr>
          <a:lstStyle/>
          <a:p>
            <a:pPr algn="ctr" defTabSz="685800" fontAlgn="base">
              <a:lnSpc>
                <a:spcPct val="120000"/>
              </a:lnSpc>
              <a:spcBef>
                <a:spcPct val="0"/>
              </a:spcBef>
              <a:spcAft>
                <a:spcPct val="0"/>
              </a:spcAft>
              <a:buClrTx/>
            </a:pPr>
            <a:r>
              <a:rPr lang="en-US" sz="1350" kern="1200" dirty="0">
                <a:solidFill>
                  <a:prstClr val="black"/>
                </a:solidFill>
                <a:latin typeface="Arial" charset="0"/>
                <a:ea typeface="+mn-ea"/>
              </a:rPr>
              <a:t>JavaScript</a:t>
            </a:r>
          </a:p>
        </p:txBody>
      </p:sp>
      <p:sp>
        <p:nvSpPr>
          <p:cNvPr id="3" name="Arrow: Down 2">
            <a:extLst>
              <a:ext uri="{FF2B5EF4-FFF2-40B4-BE49-F238E27FC236}">
                <a16:creationId xmlns:a16="http://schemas.microsoft.com/office/drawing/2014/main" id="{B753AF66-711F-C65A-DA78-004B8654F829}"/>
              </a:ext>
            </a:extLst>
          </p:cNvPr>
          <p:cNvSpPr/>
          <p:nvPr/>
        </p:nvSpPr>
        <p:spPr>
          <a:xfrm>
            <a:off x="2286000" y="1648421"/>
            <a:ext cx="228600" cy="251569"/>
          </a:xfrm>
          <a:prstGeom prst="downArrow">
            <a:avLst/>
          </a:prstGeom>
          <a:solidFill>
            <a:schemeClr val="tx1"/>
          </a:solidFill>
          <a:ln w="38100">
            <a:noFill/>
          </a:ln>
        </p:spPr>
        <p:txBody>
          <a:bodyPr rot="0" spcFirstLastPara="0" vertOverflow="overflow" horzOverflow="overflow" vert="eaVert" wrap="none" lIns="68580" tIns="34290" rIns="68580" bIns="34290" numCol="1" spcCol="0" rtlCol="0" fromWordArt="0" anchor="ctr" anchorCtr="0" forceAA="0" compatLnSpc="1">
            <a:prstTxWarp prst="textNoShape">
              <a:avLst/>
            </a:prstTxWarp>
            <a:noAutofit/>
          </a:bodyPr>
          <a:lstStyle/>
          <a:p>
            <a:pPr algn="ctr" defTabSz="685800" fontAlgn="base">
              <a:lnSpc>
                <a:spcPct val="85000"/>
              </a:lnSpc>
              <a:spcBef>
                <a:spcPct val="0"/>
              </a:spcBef>
              <a:spcAft>
                <a:spcPct val="0"/>
              </a:spcAft>
              <a:buClrTx/>
            </a:pPr>
            <a:endParaRPr lang="en-US" sz="2100" kern="1200">
              <a:solidFill>
                <a:srgbClr val="A42700"/>
              </a:solidFill>
              <a:latin typeface="Arial" charset="0"/>
              <a:ea typeface="+mn-ea"/>
            </a:endParaRPr>
          </a:p>
        </p:txBody>
      </p:sp>
      <p:graphicFrame>
        <p:nvGraphicFramePr>
          <p:cNvPr id="14" name="Table 9">
            <a:extLst>
              <a:ext uri="{FF2B5EF4-FFF2-40B4-BE49-F238E27FC236}">
                <a16:creationId xmlns:a16="http://schemas.microsoft.com/office/drawing/2014/main" id="{B619C37E-5E7B-0A68-DCBB-DF8241F9AECF}"/>
              </a:ext>
            </a:extLst>
          </p:cNvPr>
          <p:cNvGraphicFramePr>
            <a:graphicFrameLocks noGrp="1"/>
          </p:cNvGraphicFramePr>
          <p:nvPr/>
        </p:nvGraphicFramePr>
        <p:xfrm>
          <a:off x="5100638" y="2469580"/>
          <a:ext cx="1228725" cy="222885"/>
        </p:xfrm>
        <a:graphic>
          <a:graphicData uri="http://schemas.openxmlformats.org/drawingml/2006/table">
            <a:tbl>
              <a:tblPr firstRow="1" bandRow="1">
                <a:tableStyleId>{5940675A-B579-460E-94D1-54222C63F5DA}</a:tableStyleId>
              </a:tblPr>
              <a:tblGrid>
                <a:gridCol w="1228725">
                  <a:extLst>
                    <a:ext uri="{9D8B030D-6E8A-4147-A177-3AD203B41FA5}">
                      <a16:colId xmlns:a16="http://schemas.microsoft.com/office/drawing/2014/main" val="955120023"/>
                    </a:ext>
                  </a:extLst>
                </a:gridCol>
              </a:tblGrid>
              <a:tr h="222885">
                <a:tc>
                  <a:txBody>
                    <a:bodyPr/>
                    <a:lstStyle/>
                    <a:p>
                      <a:pPr algn="ctr"/>
                      <a:r>
                        <a:rPr lang="en-US" sz="1000" dirty="0" err="1">
                          <a:latin typeface="Consolas" panose="020B0609020204030204" pitchFamily="49" charset="0"/>
                        </a:rPr>
                        <a:t>TypedArray</a:t>
                      </a:r>
                      <a:endParaRPr lang="en-US" sz="1000" dirty="0">
                        <a:latin typeface="Consolas" panose="020B0609020204030204" pitchFamily="49" charset="0"/>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452728797"/>
                  </a:ext>
                </a:extLst>
              </a:tr>
            </a:tbl>
          </a:graphicData>
        </a:graphic>
      </p:graphicFrame>
      <p:pic>
        <p:nvPicPr>
          <p:cNvPr id="15" name="Graphic 14" descr="Checkmark with solid fill">
            <a:extLst>
              <a:ext uri="{FF2B5EF4-FFF2-40B4-BE49-F238E27FC236}">
                <a16:creationId xmlns:a16="http://schemas.microsoft.com/office/drawing/2014/main" id="{230E3467-5360-A136-87D5-5059BE98C5B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50455" y="2489145"/>
            <a:ext cx="685800" cy="685800"/>
          </a:xfrm>
          <a:prstGeom prst="rect">
            <a:avLst/>
          </a:prstGeom>
        </p:spPr>
      </p:pic>
      <p:graphicFrame>
        <p:nvGraphicFramePr>
          <p:cNvPr id="16" name="Table 9">
            <a:extLst>
              <a:ext uri="{FF2B5EF4-FFF2-40B4-BE49-F238E27FC236}">
                <a16:creationId xmlns:a16="http://schemas.microsoft.com/office/drawing/2014/main" id="{2E9C993F-5163-43AE-8502-6125D5DEECF8}"/>
              </a:ext>
            </a:extLst>
          </p:cNvPr>
          <p:cNvGraphicFramePr>
            <a:graphicFrameLocks noGrp="1"/>
          </p:cNvGraphicFramePr>
          <p:nvPr>
            <p:extLst>
              <p:ext uri="{D42A27DB-BD31-4B8C-83A1-F6EECF244321}">
                <p14:modId xmlns:p14="http://schemas.microsoft.com/office/powerpoint/2010/main" val="2567153260"/>
              </p:ext>
            </p:extLst>
          </p:nvPr>
        </p:nvGraphicFramePr>
        <p:xfrm>
          <a:off x="5175504" y="3174945"/>
          <a:ext cx="943117" cy="274320"/>
        </p:xfrm>
        <a:graphic>
          <a:graphicData uri="http://schemas.openxmlformats.org/drawingml/2006/table">
            <a:tbl>
              <a:tblPr firstRow="1" bandRow="1">
                <a:tableStyleId>{5940675A-B579-460E-94D1-54222C63F5DA}</a:tableStyleId>
              </a:tblPr>
              <a:tblGrid>
                <a:gridCol w="943117">
                  <a:extLst>
                    <a:ext uri="{9D8B030D-6E8A-4147-A177-3AD203B41FA5}">
                      <a16:colId xmlns:a16="http://schemas.microsoft.com/office/drawing/2014/main" val="955120023"/>
                    </a:ext>
                  </a:extLst>
                </a:gridCol>
              </a:tblGrid>
              <a:tr h="274320">
                <a:tc>
                  <a:txBody>
                    <a:bodyPr/>
                    <a:lstStyle/>
                    <a:p>
                      <a:pPr algn="ctr"/>
                      <a:r>
                        <a:rPr lang="en-US" sz="1200" dirty="0" err="1">
                          <a:latin typeface="Consolas" panose="020B0609020204030204" pitchFamily="49" charset="0"/>
                        </a:rPr>
                        <a:t>base_ptr</a:t>
                      </a:r>
                      <a:endParaRPr lang="en-US" sz="1200" dirty="0">
                        <a:latin typeface="Consolas" panose="020B0609020204030204" pitchFamily="49" charset="0"/>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452728797"/>
                  </a:ext>
                </a:extLst>
              </a:tr>
            </a:tbl>
          </a:graphicData>
        </a:graphic>
      </p:graphicFrame>
      <p:pic>
        <p:nvPicPr>
          <p:cNvPr id="17" name="Graphic 16" descr="Checkmark with solid fill">
            <a:extLst>
              <a:ext uri="{FF2B5EF4-FFF2-40B4-BE49-F238E27FC236}">
                <a16:creationId xmlns:a16="http://schemas.microsoft.com/office/drawing/2014/main" id="{3F6A03B7-238B-44C4-BE71-989D15F4DAE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50455" y="3228913"/>
            <a:ext cx="685800" cy="685800"/>
          </a:xfrm>
          <a:prstGeom prst="rect">
            <a:avLst/>
          </a:prstGeom>
        </p:spPr>
      </p:pic>
      <p:sp>
        <p:nvSpPr>
          <p:cNvPr id="18" name="TextBox 17">
            <a:extLst>
              <a:ext uri="{FF2B5EF4-FFF2-40B4-BE49-F238E27FC236}">
                <a16:creationId xmlns:a16="http://schemas.microsoft.com/office/drawing/2014/main" id="{B435A18A-E927-4ED7-D44A-416EE3B02568}"/>
              </a:ext>
            </a:extLst>
          </p:cNvPr>
          <p:cNvSpPr txBox="1"/>
          <p:nvPr/>
        </p:nvSpPr>
        <p:spPr>
          <a:xfrm>
            <a:off x="2853466" y="4219770"/>
            <a:ext cx="2400300" cy="567976"/>
          </a:xfrm>
          <a:prstGeom prst="rect">
            <a:avLst/>
          </a:prstGeom>
          <a:solidFill>
            <a:srgbClr val="960000"/>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defTabSz="685800" fontAlgn="base">
              <a:lnSpc>
                <a:spcPct val="120000"/>
              </a:lnSpc>
              <a:spcBef>
                <a:spcPct val="0"/>
              </a:spcBef>
              <a:spcAft>
                <a:spcPct val="0"/>
              </a:spcAft>
              <a:buClrTx/>
            </a:pPr>
            <a:r>
              <a:rPr lang="en-US" sz="1350" kern="1200" dirty="0">
                <a:solidFill>
                  <a:srgbClr val="FFFFFF"/>
                </a:solidFill>
                <a:latin typeface="Arial"/>
                <a:cs typeface="Arial"/>
              </a:rPr>
              <a:t>64 bits in Chrome</a:t>
            </a:r>
          </a:p>
          <a:p>
            <a:pPr defTabSz="685800" fontAlgn="base">
              <a:lnSpc>
                <a:spcPct val="120000"/>
              </a:lnSpc>
              <a:spcBef>
                <a:spcPct val="0"/>
              </a:spcBef>
              <a:spcAft>
                <a:spcPct val="0"/>
              </a:spcAft>
              <a:buClrTx/>
            </a:pPr>
            <a:r>
              <a:rPr lang="en-US" sz="1350" kern="1200" dirty="0">
                <a:solidFill>
                  <a:srgbClr val="FFFFFF"/>
                </a:solidFill>
                <a:latin typeface="Arial"/>
                <a:cs typeface="Arial"/>
              </a:rPr>
              <a:t>NOT controllable by attacker</a:t>
            </a:r>
          </a:p>
        </p:txBody>
      </p:sp>
      <p:cxnSp>
        <p:nvCxnSpPr>
          <p:cNvPr id="19" name="Straight Arrow Connector 18">
            <a:extLst>
              <a:ext uri="{FF2B5EF4-FFF2-40B4-BE49-F238E27FC236}">
                <a16:creationId xmlns:a16="http://schemas.microsoft.com/office/drawing/2014/main" id="{90A4463E-7566-E625-E990-24866F5FE5FE}"/>
              </a:ext>
            </a:extLst>
          </p:cNvPr>
          <p:cNvCxnSpPr>
            <a:cxnSpLocks/>
          </p:cNvCxnSpPr>
          <p:nvPr/>
        </p:nvCxnSpPr>
        <p:spPr bwMode="auto">
          <a:xfrm flipH="1" flipV="1">
            <a:off x="2457450" y="3503701"/>
            <a:ext cx="396016" cy="807536"/>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sp>
        <p:nvSpPr>
          <p:cNvPr id="22" name="TextBox 21">
            <a:extLst>
              <a:ext uri="{FF2B5EF4-FFF2-40B4-BE49-F238E27FC236}">
                <a16:creationId xmlns:a16="http://schemas.microsoft.com/office/drawing/2014/main" id="{9D5EF4CF-D647-4D34-903A-0C22236712A9}"/>
              </a:ext>
            </a:extLst>
          </p:cNvPr>
          <p:cNvSpPr txBox="1"/>
          <p:nvPr/>
        </p:nvSpPr>
        <p:spPr>
          <a:xfrm>
            <a:off x="5649782" y="4218236"/>
            <a:ext cx="2400300" cy="567976"/>
          </a:xfrm>
          <a:prstGeom prst="rect">
            <a:avLst/>
          </a:prstGeom>
          <a:solidFill>
            <a:schemeClr val="accent3">
              <a:lumMod val="50000"/>
            </a:schemeClr>
          </a:solidFill>
          <a:ln>
            <a:solidFill>
              <a:schemeClr val="accent3">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defTabSz="685800" fontAlgn="base">
              <a:lnSpc>
                <a:spcPct val="120000"/>
              </a:lnSpc>
              <a:spcBef>
                <a:spcPct val="0"/>
              </a:spcBef>
              <a:spcAft>
                <a:spcPct val="0"/>
              </a:spcAft>
              <a:buClrTx/>
            </a:pPr>
            <a:r>
              <a:rPr lang="en-US" sz="1350" kern="1200" dirty="0">
                <a:solidFill>
                  <a:srgbClr val="FFFFFF"/>
                </a:solidFill>
                <a:latin typeface="Arial"/>
                <a:cs typeface="Arial"/>
              </a:rPr>
              <a:t>32 bits in Chrome</a:t>
            </a:r>
          </a:p>
          <a:p>
            <a:pPr defTabSz="685800" fontAlgn="base">
              <a:lnSpc>
                <a:spcPct val="120000"/>
              </a:lnSpc>
              <a:spcBef>
                <a:spcPct val="0"/>
              </a:spcBef>
              <a:spcAft>
                <a:spcPct val="0"/>
              </a:spcAft>
              <a:buClrTx/>
            </a:pPr>
            <a:r>
              <a:rPr lang="en-US" sz="1350" kern="1200" dirty="0">
                <a:solidFill>
                  <a:srgbClr val="FFFFFF"/>
                </a:solidFill>
                <a:latin typeface="Arial"/>
                <a:cs typeface="Arial"/>
              </a:rPr>
              <a:t>Controllable by attacker</a:t>
            </a:r>
          </a:p>
        </p:txBody>
      </p:sp>
      <p:cxnSp>
        <p:nvCxnSpPr>
          <p:cNvPr id="23" name="Straight Arrow Connector 22">
            <a:extLst>
              <a:ext uri="{FF2B5EF4-FFF2-40B4-BE49-F238E27FC236}">
                <a16:creationId xmlns:a16="http://schemas.microsoft.com/office/drawing/2014/main" id="{08904F55-E175-271B-4A24-34054EDB6A1B}"/>
              </a:ext>
            </a:extLst>
          </p:cNvPr>
          <p:cNvCxnSpPr>
            <a:cxnSpLocks/>
          </p:cNvCxnSpPr>
          <p:nvPr/>
        </p:nvCxnSpPr>
        <p:spPr bwMode="auto">
          <a:xfrm flipH="1" flipV="1">
            <a:off x="3314700" y="3459969"/>
            <a:ext cx="2335082" cy="1030746"/>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pic>
        <p:nvPicPr>
          <p:cNvPr id="25" name="Picture 24" descr="A picture containing cat, indoor, domestic cat, mammal&#10;&#10;Description automatically generated">
            <a:extLst>
              <a:ext uri="{FF2B5EF4-FFF2-40B4-BE49-F238E27FC236}">
                <a16:creationId xmlns:a16="http://schemas.microsoft.com/office/drawing/2014/main" id="{113BE9BF-7A9F-F0F9-30AB-F5B6B3BC9D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99519" y="1218348"/>
            <a:ext cx="1388655" cy="1388655"/>
          </a:xfrm>
          <a:prstGeom prst="rect">
            <a:avLst/>
          </a:prstGeom>
        </p:spPr>
      </p:pic>
      <p:sp>
        <p:nvSpPr>
          <p:cNvPr id="26" name="TextBox 25">
            <a:extLst>
              <a:ext uri="{FF2B5EF4-FFF2-40B4-BE49-F238E27FC236}">
                <a16:creationId xmlns:a16="http://schemas.microsoft.com/office/drawing/2014/main" id="{BCDA050D-3A7E-0C27-A106-009C768DF7F3}"/>
              </a:ext>
            </a:extLst>
          </p:cNvPr>
          <p:cNvSpPr txBox="1"/>
          <p:nvPr/>
        </p:nvSpPr>
        <p:spPr>
          <a:xfrm>
            <a:off x="7114320" y="2709569"/>
            <a:ext cx="1658273" cy="567976"/>
          </a:xfrm>
          <a:prstGeom prst="rect">
            <a:avLst/>
          </a:prstGeom>
          <a:noFill/>
        </p:spPr>
        <p:txBody>
          <a:bodyPr wrap="square" rtlCol="0">
            <a:spAutoFit/>
          </a:bodyPr>
          <a:lstStyle/>
          <a:p>
            <a:pPr algn="ctr" defTabSz="685800" fontAlgn="base">
              <a:lnSpc>
                <a:spcPct val="120000"/>
              </a:lnSpc>
              <a:spcBef>
                <a:spcPct val="0"/>
              </a:spcBef>
              <a:spcAft>
                <a:spcPct val="0"/>
              </a:spcAft>
              <a:buClrTx/>
            </a:pPr>
            <a:r>
              <a:rPr lang="en-US" sz="1350" kern="1200" dirty="0">
                <a:solidFill>
                  <a:prstClr val="black"/>
                </a:solidFill>
                <a:latin typeface="Arial" charset="0"/>
                <a:ea typeface="+mn-ea"/>
              </a:rPr>
              <a:t>4 GB problem</a:t>
            </a:r>
          </a:p>
          <a:p>
            <a:pPr algn="ctr" defTabSz="685800" fontAlgn="base">
              <a:lnSpc>
                <a:spcPct val="120000"/>
              </a:lnSpc>
              <a:spcBef>
                <a:spcPct val="0"/>
              </a:spcBef>
              <a:spcAft>
                <a:spcPct val="0"/>
              </a:spcAft>
              <a:buClrTx/>
            </a:pPr>
            <a:r>
              <a:rPr lang="en-US" sz="1350" kern="1200" dirty="0">
                <a:solidFill>
                  <a:prstClr val="black"/>
                </a:solidFill>
                <a:latin typeface="Arial" charset="0"/>
                <a:ea typeface="+mn-ea"/>
              </a:rPr>
              <a:t>persists!</a:t>
            </a:r>
          </a:p>
        </p:txBody>
      </p:sp>
      <p:graphicFrame>
        <p:nvGraphicFramePr>
          <p:cNvPr id="24" name="Table 9">
            <a:extLst>
              <a:ext uri="{FF2B5EF4-FFF2-40B4-BE49-F238E27FC236}">
                <a16:creationId xmlns:a16="http://schemas.microsoft.com/office/drawing/2014/main" id="{D3150860-C8A1-D392-A887-98D43EA30D87}"/>
              </a:ext>
            </a:extLst>
          </p:cNvPr>
          <p:cNvGraphicFramePr>
            <a:graphicFrameLocks noGrp="1"/>
          </p:cNvGraphicFramePr>
          <p:nvPr/>
        </p:nvGraphicFramePr>
        <p:xfrm>
          <a:off x="5092865" y="2474932"/>
          <a:ext cx="1228725" cy="222885"/>
        </p:xfrm>
        <a:graphic>
          <a:graphicData uri="http://schemas.openxmlformats.org/drawingml/2006/table">
            <a:tbl>
              <a:tblPr firstRow="1" bandRow="1">
                <a:tableStyleId>{5940675A-B579-460E-94D1-54222C63F5DA}</a:tableStyleId>
              </a:tblPr>
              <a:tblGrid>
                <a:gridCol w="1228725">
                  <a:extLst>
                    <a:ext uri="{9D8B030D-6E8A-4147-A177-3AD203B41FA5}">
                      <a16:colId xmlns:a16="http://schemas.microsoft.com/office/drawing/2014/main" val="955120023"/>
                    </a:ext>
                  </a:extLst>
                </a:gridCol>
              </a:tblGrid>
              <a:tr h="222885">
                <a:tc>
                  <a:txBody>
                    <a:bodyPr/>
                    <a:lstStyle/>
                    <a:p>
                      <a:pPr algn="ctr"/>
                      <a:r>
                        <a:rPr lang="en-US" sz="1000" dirty="0" err="1">
                          <a:latin typeface="Consolas" panose="020B0609020204030204" pitchFamily="49" charset="0"/>
                        </a:rPr>
                        <a:t>TypedArray</a:t>
                      </a:r>
                      <a:endParaRPr lang="en-US" sz="1000" dirty="0">
                        <a:latin typeface="Consolas" panose="020B0609020204030204" pitchFamily="49" charset="0"/>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452728797"/>
                  </a:ext>
                </a:extLst>
              </a:tr>
            </a:tbl>
          </a:graphicData>
        </a:graphic>
      </p:graphicFrame>
      <p:graphicFrame>
        <p:nvGraphicFramePr>
          <p:cNvPr id="27" name="Table 9">
            <a:extLst>
              <a:ext uri="{FF2B5EF4-FFF2-40B4-BE49-F238E27FC236}">
                <a16:creationId xmlns:a16="http://schemas.microsoft.com/office/drawing/2014/main" id="{58FCDF41-1FC4-F1FC-1550-8CE3F1143D93}"/>
              </a:ext>
            </a:extLst>
          </p:cNvPr>
          <p:cNvGraphicFramePr>
            <a:graphicFrameLocks noGrp="1"/>
          </p:cNvGraphicFramePr>
          <p:nvPr>
            <p:extLst>
              <p:ext uri="{D42A27DB-BD31-4B8C-83A1-F6EECF244321}">
                <p14:modId xmlns:p14="http://schemas.microsoft.com/office/powerpoint/2010/main" val="2578555677"/>
              </p:ext>
            </p:extLst>
          </p:nvPr>
        </p:nvGraphicFramePr>
        <p:xfrm>
          <a:off x="5312664" y="3185649"/>
          <a:ext cx="1008926" cy="274320"/>
        </p:xfrm>
        <a:graphic>
          <a:graphicData uri="http://schemas.openxmlformats.org/drawingml/2006/table">
            <a:tbl>
              <a:tblPr firstRow="1" bandRow="1">
                <a:tableStyleId>{5940675A-B579-460E-94D1-54222C63F5DA}</a:tableStyleId>
              </a:tblPr>
              <a:tblGrid>
                <a:gridCol w="1008926">
                  <a:extLst>
                    <a:ext uri="{9D8B030D-6E8A-4147-A177-3AD203B41FA5}">
                      <a16:colId xmlns:a16="http://schemas.microsoft.com/office/drawing/2014/main" val="955120023"/>
                    </a:ext>
                  </a:extLst>
                </a:gridCol>
              </a:tblGrid>
              <a:tr h="274320">
                <a:tc>
                  <a:txBody>
                    <a:bodyPr/>
                    <a:lstStyle/>
                    <a:p>
                      <a:pPr algn="ctr"/>
                      <a:r>
                        <a:rPr lang="en-US" sz="1200" dirty="0" err="1">
                          <a:latin typeface="Consolas" panose="020B0609020204030204" pitchFamily="49" charset="0"/>
                        </a:rPr>
                        <a:t>base_ptr</a:t>
                      </a:r>
                      <a:endParaRPr lang="en-US" sz="1200" dirty="0">
                        <a:latin typeface="Consolas" panose="020B0609020204030204" pitchFamily="49" charset="0"/>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452728797"/>
                  </a:ext>
                </a:extLst>
              </a:tr>
            </a:tbl>
          </a:graphicData>
        </a:graphic>
      </p:graphicFrame>
    </p:spTree>
    <p:extLst>
      <p:ext uri="{BB962C8B-B14F-4D97-AF65-F5344CB8AC3E}">
        <p14:creationId xmlns:p14="http://schemas.microsoft.com/office/powerpoint/2010/main" val="33615212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10"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path" presetSubtype="0" accel="50000" decel="50000" fill="hold" nodeType="clickEffect">
                                  <p:stCondLst>
                                    <p:cond delay="0"/>
                                  </p:stCondLst>
                                  <p:childTnLst>
                                    <p:animMotion origin="layout" path="M 1.11022E-16 -2.96296E-6 L -0.425 0.0044 " pathEditMode="relative" rAng="0" ptsTypes="AA">
                                      <p:cBhvr>
                                        <p:cTn id="37" dur="2000" fill="hold"/>
                                        <p:tgtEl>
                                          <p:spTgt spid="14"/>
                                        </p:tgtEl>
                                        <p:attrNameLst>
                                          <p:attrName>ppt_x</p:attrName>
                                          <p:attrName>ppt_y</p:attrName>
                                        </p:attrNameLst>
                                      </p:cBhvr>
                                      <p:rCtr x="-21250" y="208"/>
                                    </p:animMotion>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1.11022E-16 -1.48148E-6 L -0.35625 0.01667 " pathEditMode="relative" rAng="0" ptsTypes="AA">
                                      <p:cBhvr>
                                        <p:cTn id="46" dur="2000" fill="hold"/>
                                        <p:tgtEl>
                                          <p:spTgt spid="16"/>
                                        </p:tgtEl>
                                        <p:attrNameLst>
                                          <p:attrName>ppt_x</p:attrName>
                                          <p:attrName>ppt_y</p:attrName>
                                        </p:attrNameLst>
                                      </p:cBhvr>
                                      <p:rCtr x="-17812" y="833"/>
                                    </p:animMotion>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fade">
                                      <p:cBhvr>
                                        <p:cTn id="72" dur="500"/>
                                        <p:tgtEl>
                                          <p:spTgt spid="25"/>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3" grpId="0" animBg="1"/>
      <p:bldP spid="18" grpId="0" animBg="1"/>
      <p:bldP spid="22" grpId="0" animBg="1"/>
      <p:bldP spid="26"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CE3EC-6AC9-06C8-BA1D-8781DB718B3E}"/>
              </a:ext>
            </a:extLst>
          </p:cNvPr>
          <p:cNvSpPr>
            <a:spLocks noGrp="1"/>
          </p:cNvSpPr>
          <p:nvPr>
            <p:ph type="title"/>
          </p:nvPr>
        </p:nvSpPr>
        <p:spPr/>
        <p:txBody>
          <a:bodyPr/>
          <a:lstStyle/>
          <a:p>
            <a:r>
              <a:rPr lang="en-US" dirty="0"/>
              <a:t>What if we provide a similar object… and try to index it?</a:t>
            </a:r>
          </a:p>
        </p:txBody>
      </p:sp>
      <p:grpSp>
        <p:nvGrpSpPr>
          <p:cNvPr id="4" name="Group 3">
            <a:extLst>
              <a:ext uri="{FF2B5EF4-FFF2-40B4-BE49-F238E27FC236}">
                <a16:creationId xmlns:a16="http://schemas.microsoft.com/office/drawing/2014/main" id="{39E16AEB-7B08-F13F-EC15-0A32D4B5A767}"/>
              </a:ext>
            </a:extLst>
          </p:cNvPr>
          <p:cNvGrpSpPr/>
          <p:nvPr/>
        </p:nvGrpSpPr>
        <p:grpSpPr>
          <a:xfrm>
            <a:off x="628650" y="2285875"/>
            <a:ext cx="3543300" cy="2571875"/>
            <a:chOff x="838200" y="1524000"/>
            <a:chExt cx="4038600" cy="2133600"/>
          </a:xfrm>
        </p:grpSpPr>
        <p:sp>
          <p:nvSpPr>
            <p:cNvPr id="5" name="Rectangle 4">
              <a:extLst>
                <a:ext uri="{FF2B5EF4-FFF2-40B4-BE49-F238E27FC236}">
                  <a16:creationId xmlns:a16="http://schemas.microsoft.com/office/drawing/2014/main" id="{26564A56-1C44-3041-6E8D-13BFFD5097AF}"/>
                </a:ext>
              </a:extLst>
            </p:cNvPr>
            <p:cNvSpPr/>
            <p:nvPr/>
          </p:nvSpPr>
          <p:spPr>
            <a:xfrm rot="16200000">
              <a:off x="1790700" y="571500"/>
              <a:ext cx="2133600" cy="4038600"/>
            </a:xfrm>
            <a:prstGeom prst="rect">
              <a:avLst/>
            </a:prstGeom>
            <a:solidFill>
              <a:schemeClr val="bg1">
                <a:lumMod val="85000"/>
              </a:schemeClr>
            </a:solidFill>
            <a:ln w="38100">
              <a:solidFill>
                <a:schemeClr val="tx1">
                  <a:lumMod val="50000"/>
                  <a:lumOff val="50000"/>
                </a:schemeClr>
              </a:solidFill>
            </a:ln>
          </p:spPr>
          <p:txBody>
            <a:bodyPr rot="0" spcFirstLastPara="0" vertOverflow="overflow" horzOverflow="overflow" vert="eaVert" wrap="none" lIns="68580" tIns="34290" rIns="68580" bIns="34290" numCol="1" spcCol="0" rtlCol="0" fromWordArt="0" anchor="ctr" anchorCtr="0" forceAA="0" compatLnSpc="1">
              <a:prstTxWarp prst="textNoShape">
                <a:avLst/>
              </a:prstTxWarp>
              <a:noAutofit/>
            </a:bodyPr>
            <a:lstStyle/>
            <a:p>
              <a:pPr algn="ctr" defTabSz="685800" fontAlgn="base">
                <a:lnSpc>
                  <a:spcPct val="85000"/>
                </a:lnSpc>
                <a:spcBef>
                  <a:spcPct val="0"/>
                </a:spcBef>
                <a:spcAft>
                  <a:spcPct val="0"/>
                </a:spcAft>
                <a:buClrTx/>
              </a:pPr>
              <a:endParaRPr lang="en-US" sz="2100" kern="1200" dirty="0">
                <a:solidFill>
                  <a:srgbClr val="A42700"/>
                </a:solidFill>
                <a:latin typeface="Arial" charset="0"/>
                <a:ea typeface="+mn-ea"/>
              </a:endParaRPr>
            </a:p>
          </p:txBody>
        </p:sp>
        <p:sp>
          <p:nvSpPr>
            <p:cNvPr id="6" name="TextBox 5">
              <a:extLst>
                <a:ext uri="{FF2B5EF4-FFF2-40B4-BE49-F238E27FC236}">
                  <a16:creationId xmlns:a16="http://schemas.microsoft.com/office/drawing/2014/main" id="{04940110-4A31-8A9C-ECD4-C35F86C3203B}"/>
                </a:ext>
              </a:extLst>
            </p:cNvPr>
            <p:cNvSpPr txBox="1"/>
            <p:nvPr/>
          </p:nvSpPr>
          <p:spPr>
            <a:xfrm>
              <a:off x="990600" y="1676399"/>
              <a:ext cx="3733800" cy="1923206"/>
            </a:xfrm>
            <a:prstGeom prst="rect">
              <a:avLst/>
            </a:prstGeom>
            <a:noFill/>
          </p:spPr>
          <p:txBody>
            <a:bodyPr wrap="square" rtlCol="0">
              <a:spAutoFit/>
            </a:bodyPr>
            <a:lstStyle/>
            <a:p>
              <a:pPr defTabSz="685800" fontAlgn="base">
                <a:lnSpc>
                  <a:spcPct val="120000"/>
                </a:lnSpc>
                <a:spcBef>
                  <a:spcPct val="0"/>
                </a:spcBef>
                <a:spcAft>
                  <a:spcPct val="0"/>
                </a:spcAft>
                <a:buClrTx/>
              </a:pPr>
              <a:r>
                <a:rPr lang="en-US" sz="1350" kern="1200" dirty="0">
                  <a:solidFill>
                    <a:prstClr val="black"/>
                  </a:solidFill>
                  <a:latin typeface="Consolas" panose="020B0609020204030204" pitchFamily="49" charset="0"/>
                  <a:ea typeface="+mn-ea"/>
                </a:rPr>
                <a:t>if (argument type == </a:t>
              </a:r>
              <a:r>
                <a:rPr lang="en-US" sz="1350" kern="1200" dirty="0" err="1">
                  <a:solidFill>
                    <a:prstClr val="black"/>
                  </a:solidFill>
                  <a:latin typeface="Consolas" panose="020B0609020204030204" pitchFamily="49" charset="0"/>
                  <a:ea typeface="+mn-ea"/>
                </a:rPr>
                <a:t>TypedArray</a:t>
              </a:r>
              <a:r>
                <a:rPr lang="en-US" sz="1350" kern="1200" dirty="0">
                  <a:solidFill>
                    <a:prstClr val="black"/>
                  </a:solidFill>
                  <a:latin typeface="Consolas" panose="020B0609020204030204" pitchFamily="49" charset="0"/>
                  <a:ea typeface="+mn-ea"/>
                </a:rPr>
                <a:t>)</a:t>
              </a:r>
            </a:p>
            <a:p>
              <a:pPr defTabSz="685800" fontAlgn="base">
                <a:lnSpc>
                  <a:spcPct val="120000"/>
                </a:lnSpc>
                <a:spcBef>
                  <a:spcPct val="0"/>
                </a:spcBef>
                <a:spcAft>
                  <a:spcPct val="0"/>
                </a:spcAft>
                <a:buClrTx/>
              </a:pPr>
              <a:r>
                <a:rPr lang="en-US" sz="1350" kern="1200" dirty="0">
                  <a:solidFill>
                    <a:prstClr val="black"/>
                  </a:solidFill>
                  <a:latin typeface="Consolas" panose="020B0609020204030204" pitchFamily="49" charset="0"/>
                  <a:ea typeface="+mn-ea"/>
                </a:rPr>
                <a:t>{</a:t>
              </a:r>
            </a:p>
            <a:p>
              <a:pPr defTabSz="685800" fontAlgn="base">
                <a:lnSpc>
                  <a:spcPct val="120000"/>
                </a:lnSpc>
                <a:spcBef>
                  <a:spcPct val="0"/>
                </a:spcBef>
                <a:spcAft>
                  <a:spcPct val="0"/>
                </a:spcAft>
                <a:buClrTx/>
              </a:pPr>
              <a:r>
                <a:rPr lang="en-US" sz="1350" kern="1200" dirty="0">
                  <a:solidFill>
                    <a:prstClr val="black"/>
                  </a:solidFill>
                  <a:latin typeface="Consolas" panose="020B0609020204030204" pitchFamily="49" charset="0"/>
                  <a:ea typeface="+mn-ea"/>
                </a:rPr>
                <a:t>    . . .</a:t>
              </a:r>
            </a:p>
            <a:p>
              <a:pPr defTabSz="685800" fontAlgn="base">
                <a:lnSpc>
                  <a:spcPct val="120000"/>
                </a:lnSpc>
                <a:spcBef>
                  <a:spcPct val="0"/>
                </a:spcBef>
                <a:spcAft>
                  <a:spcPct val="0"/>
                </a:spcAft>
                <a:buClrTx/>
              </a:pPr>
              <a:r>
                <a:rPr lang="en-US" sz="1350" kern="1200" dirty="0">
                  <a:solidFill>
                    <a:prstClr val="black"/>
                  </a:solidFill>
                  <a:latin typeface="Consolas" panose="020B0609020204030204" pitchFamily="49" charset="0"/>
                  <a:ea typeface="+mn-ea"/>
                </a:rPr>
                <a:t>    return *(</a:t>
              </a:r>
              <a:r>
                <a:rPr lang="en-US" sz="1350" kern="1200" dirty="0" err="1">
                  <a:solidFill>
                    <a:prstClr val="black"/>
                  </a:solidFill>
                  <a:latin typeface="Consolas" panose="020B0609020204030204" pitchFamily="49" charset="0"/>
                  <a:ea typeface="+mn-ea"/>
                </a:rPr>
                <a:t>base_ptr</a:t>
              </a:r>
              <a:r>
                <a:rPr lang="en-US" sz="1350" kern="1200" dirty="0">
                  <a:solidFill>
                    <a:prstClr val="black"/>
                  </a:solidFill>
                  <a:latin typeface="Consolas" panose="020B0609020204030204" pitchFamily="49" charset="0"/>
                  <a:ea typeface="+mn-ea"/>
                </a:rPr>
                <a:t> + index)</a:t>
              </a:r>
            </a:p>
            <a:p>
              <a:pPr defTabSz="685800" fontAlgn="base">
                <a:lnSpc>
                  <a:spcPct val="120000"/>
                </a:lnSpc>
                <a:spcBef>
                  <a:spcPct val="0"/>
                </a:spcBef>
                <a:spcAft>
                  <a:spcPct val="0"/>
                </a:spcAft>
                <a:buClrTx/>
              </a:pPr>
              <a:r>
                <a:rPr lang="en-US" sz="1350" kern="1200" dirty="0">
                  <a:solidFill>
                    <a:prstClr val="black"/>
                  </a:solidFill>
                  <a:latin typeface="Consolas" panose="020B0609020204030204" pitchFamily="49" charset="0"/>
                  <a:ea typeface="+mn-ea"/>
                </a:rPr>
                <a:t>}</a:t>
              </a:r>
            </a:p>
            <a:p>
              <a:pPr defTabSz="685800" fontAlgn="base">
                <a:lnSpc>
                  <a:spcPct val="120000"/>
                </a:lnSpc>
                <a:spcBef>
                  <a:spcPct val="0"/>
                </a:spcBef>
                <a:spcAft>
                  <a:spcPct val="0"/>
                </a:spcAft>
                <a:buClrTx/>
              </a:pPr>
              <a:r>
                <a:rPr lang="en-US" sz="1350" kern="1200" dirty="0">
                  <a:solidFill>
                    <a:prstClr val="black"/>
                  </a:solidFill>
                  <a:latin typeface="Consolas" panose="020B0609020204030204" pitchFamily="49" charset="0"/>
                  <a:ea typeface="+mn-ea"/>
                </a:rPr>
                <a:t>else</a:t>
              </a:r>
            </a:p>
            <a:p>
              <a:pPr defTabSz="685800" fontAlgn="base">
                <a:lnSpc>
                  <a:spcPct val="120000"/>
                </a:lnSpc>
                <a:spcBef>
                  <a:spcPct val="0"/>
                </a:spcBef>
                <a:spcAft>
                  <a:spcPct val="0"/>
                </a:spcAft>
                <a:buClrTx/>
              </a:pPr>
              <a:r>
                <a:rPr lang="en-US" sz="1350" kern="1200" dirty="0">
                  <a:solidFill>
                    <a:prstClr val="black"/>
                  </a:solidFill>
                  <a:latin typeface="Consolas" panose="020B0609020204030204" pitchFamily="49" charset="0"/>
                  <a:ea typeface="+mn-ea"/>
                </a:rPr>
                <a:t>{</a:t>
              </a:r>
            </a:p>
            <a:p>
              <a:pPr defTabSz="685800" fontAlgn="base">
                <a:lnSpc>
                  <a:spcPct val="120000"/>
                </a:lnSpc>
                <a:spcBef>
                  <a:spcPct val="0"/>
                </a:spcBef>
                <a:spcAft>
                  <a:spcPct val="0"/>
                </a:spcAft>
                <a:buClrTx/>
              </a:pPr>
              <a:r>
                <a:rPr lang="en-US" sz="1350" kern="1200" dirty="0">
                  <a:solidFill>
                    <a:prstClr val="black"/>
                  </a:solidFill>
                  <a:latin typeface="Consolas" panose="020B0609020204030204" pitchFamily="49" charset="0"/>
                  <a:ea typeface="+mn-ea"/>
                </a:rPr>
                <a:t>    throw exception</a:t>
              </a:r>
            </a:p>
            <a:p>
              <a:pPr defTabSz="685800" fontAlgn="base">
                <a:lnSpc>
                  <a:spcPct val="120000"/>
                </a:lnSpc>
                <a:spcBef>
                  <a:spcPct val="0"/>
                </a:spcBef>
                <a:spcAft>
                  <a:spcPct val="0"/>
                </a:spcAft>
                <a:buClrTx/>
              </a:pPr>
              <a:r>
                <a:rPr lang="en-US" sz="1350" kern="1200" dirty="0">
                  <a:solidFill>
                    <a:prstClr val="black"/>
                  </a:solidFill>
                  <a:latin typeface="Consolas" panose="020B0609020204030204" pitchFamily="49" charset="0"/>
                  <a:ea typeface="+mn-ea"/>
                </a:rPr>
                <a:t>}</a:t>
              </a:r>
            </a:p>
          </p:txBody>
        </p:sp>
      </p:grpSp>
      <p:sp>
        <p:nvSpPr>
          <p:cNvPr id="7" name="TextBox 6">
            <a:extLst>
              <a:ext uri="{FF2B5EF4-FFF2-40B4-BE49-F238E27FC236}">
                <a16:creationId xmlns:a16="http://schemas.microsoft.com/office/drawing/2014/main" id="{A0010362-0BE6-B57B-5A71-1D2EDAF1D012}"/>
              </a:ext>
            </a:extLst>
          </p:cNvPr>
          <p:cNvSpPr txBox="1"/>
          <p:nvPr/>
        </p:nvSpPr>
        <p:spPr>
          <a:xfrm>
            <a:off x="1150144" y="1908919"/>
            <a:ext cx="2500311" cy="318677"/>
          </a:xfrm>
          <a:prstGeom prst="rect">
            <a:avLst/>
          </a:prstGeom>
          <a:noFill/>
        </p:spPr>
        <p:txBody>
          <a:bodyPr wrap="square" rtlCol="0">
            <a:spAutoFit/>
          </a:bodyPr>
          <a:lstStyle/>
          <a:p>
            <a:pPr algn="ctr" defTabSz="685800" fontAlgn="base">
              <a:lnSpc>
                <a:spcPct val="120000"/>
              </a:lnSpc>
              <a:spcBef>
                <a:spcPct val="0"/>
              </a:spcBef>
              <a:spcAft>
                <a:spcPct val="0"/>
              </a:spcAft>
              <a:buClrTx/>
            </a:pPr>
            <a:r>
              <a:rPr lang="en-US" sz="1350" kern="1200" dirty="0">
                <a:solidFill>
                  <a:prstClr val="black"/>
                </a:solidFill>
                <a:latin typeface="Arial" charset="0"/>
                <a:ea typeface="+mn-ea"/>
              </a:rPr>
              <a:t>Compiled by Chrome</a:t>
            </a:r>
          </a:p>
        </p:txBody>
      </p:sp>
      <p:graphicFrame>
        <p:nvGraphicFramePr>
          <p:cNvPr id="8" name="Table 8">
            <a:extLst>
              <a:ext uri="{FF2B5EF4-FFF2-40B4-BE49-F238E27FC236}">
                <a16:creationId xmlns:a16="http://schemas.microsoft.com/office/drawing/2014/main" id="{0D8571A5-CFE1-0576-706D-CCAAE831C597}"/>
              </a:ext>
            </a:extLst>
          </p:cNvPr>
          <p:cNvGraphicFramePr>
            <a:graphicFrameLocks noGrp="1"/>
          </p:cNvGraphicFramePr>
          <p:nvPr/>
        </p:nvGraphicFramePr>
        <p:xfrm>
          <a:off x="4857750" y="2141943"/>
          <a:ext cx="1714500" cy="1525905"/>
        </p:xfrm>
        <a:graphic>
          <a:graphicData uri="http://schemas.openxmlformats.org/drawingml/2006/table">
            <a:tbl>
              <a:tblPr firstRow="1" bandRow="1">
                <a:tableStyleId>{5940675A-B579-460E-94D1-54222C63F5DA}</a:tableStyleId>
              </a:tblPr>
              <a:tblGrid>
                <a:gridCol w="1714500">
                  <a:extLst>
                    <a:ext uri="{9D8B030D-6E8A-4147-A177-3AD203B41FA5}">
                      <a16:colId xmlns:a16="http://schemas.microsoft.com/office/drawing/2014/main" val="27611788"/>
                    </a:ext>
                  </a:extLst>
                </a:gridCol>
              </a:tblGrid>
              <a:tr h="531495">
                <a:tc>
                  <a:txBody>
                    <a:bodyPr/>
                    <a:lstStyle/>
                    <a:p>
                      <a:pPr algn="ctr"/>
                      <a:r>
                        <a:rPr lang="en-US" sz="1000" dirty="0">
                          <a:latin typeface="Consolas" panose="020B0609020204030204" pitchFamily="49" charset="0"/>
                        </a:rPr>
                        <a:t>type =</a:t>
                      </a:r>
                    </a:p>
                    <a:p>
                      <a:pPr algn="ctr"/>
                      <a:endParaRPr lang="en-US" sz="1000" dirty="0">
                        <a:latin typeface="Consolas" panose="020B0609020204030204" pitchFamily="49" charset="0"/>
                      </a:endParaRPr>
                    </a:p>
                    <a:p>
                      <a:pPr algn="ctr"/>
                      <a:r>
                        <a:rPr lang="en-US" sz="1000" dirty="0">
                          <a:latin typeface="Consolas" panose="020B0609020204030204" pitchFamily="49" charset="0"/>
                        </a:rPr>
                        <a:t> </a:t>
                      </a:r>
                    </a:p>
                  </a:txBody>
                  <a:tcPr marL="68580" marR="68580" marT="34290" marB="34290">
                    <a:solidFill>
                      <a:schemeClr val="accent1">
                        <a:lumMod val="40000"/>
                        <a:lumOff val="60000"/>
                      </a:schemeClr>
                    </a:solidFill>
                  </a:tcPr>
                </a:tc>
                <a:extLst>
                  <a:ext uri="{0D108BD9-81ED-4DB2-BD59-A6C34878D82A}">
                    <a16:rowId xmlns:a16="http://schemas.microsoft.com/office/drawing/2014/main" val="734132490"/>
                  </a:ext>
                </a:extLst>
              </a:tr>
              <a:tr h="331470">
                <a:tc>
                  <a:txBody>
                    <a:bodyPr/>
                    <a:lstStyle/>
                    <a:p>
                      <a:pPr algn="ctr"/>
                      <a:r>
                        <a:rPr lang="en-US" sz="1000" dirty="0">
                          <a:latin typeface="Consolas" panose="020B0609020204030204" pitchFamily="49" charset="0"/>
                        </a:rPr>
                        <a:t>…</a:t>
                      </a:r>
                    </a:p>
                  </a:txBody>
                  <a:tcPr marL="68580" marR="68580" marT="34290" marB="34290">
                    <a:solidFill>
                      <a:schemeClr val="accent1">
                        <a:lumMod val="40000"/>
                        <a:lumOff val="60000"/>
                      </a:schemeClr>
                    </a:solidFill>
                  </a:tcPr>
                </a:tc>
                <a:extLst>
                  <a:ext uri="{0D108BD9-81ED-4DB2-BD59-A6C34878D82A}">
                    <a16:rowId xmlns:a16="http://schemas.microsoft.com/office/drawing/2014/main" val="545938219"/>
                  </a:ext>
                </a:extLst>
              </a:tr>
              <a:tr h="331470">
                <a:tc>
                  <a:txBody>
                    <a:bodyPr/>
                    <a:lstStyle/>
                    <a:p>
                      <a:pPr algn="ctr"/>
                      <a:endParaRPr lang="en-US" sz="1000" dirty="0">
                        <a:latin typeface="Consolas" panose="020B0609020204030204" pitchFamily="49" charset="0"/>
                      </a:endParaRPr>
                    </a:p>
                  </a:txBody>
                  <a:tcPr marL="68580" marR="68580" marT="34290" marB="34290">
                    <a:solidFill>
                      <a:schemeClr val="accent1">
                        <a:lumMod val="40000"/>
                        <a:lumOff val="60000"/>
                      </a:schemeClr>
                    </a:solidFill>
                  </a:tcPr>
                </a:tc>
                <a:extLst>
                  <a:ext uri="{0D108BD9-81ED-4DB2-BD59-A6C34878D82A}">
                    <a16:rowId xmlns:a16="http://schemas.microsoft.com/office/drawing/2014/main" val="1267517653"/>
                  </a:ext>
                </a:extLst>
              </a:tr>
              <a:tr h="331470">
                <a:tc>
                  <a:txBody>
                    <a:bodyPr/>
                    <a:lstStyle/>
                    <a:p>
                      <a:pPr algn="ctr"/>
                      <a:r>
                        <a:rPr lang="en-US" sz="1000" dirty="0">
                          <a:latin typeface="Consolas" panose="020B0609020204030204" pitchFamily="49" charset="0"/>
                        </a:rPr>
                        <a:t>…</a:t>
                      </a:r>
                    </a:p>
                  </a:txBody>
                  <a:tcPr marL="68580" marR="68580" marT="34290" marB="34290">
                    <a:solidFill>
                      <a:schemeClr val="accent1">
                        <a:lumMod val="40000"/>
                        <a:lumOff val="60000"/>
                      </a:schemeClr>
                    </a:solidFill>
                  </a:tcPr>
                </a:tc>
                <a:extLst>
                  <a:ext uri="{0D108BD9-81ED-4DB2-BD59-A6C34878D82A}">
                    <a16:rowId xmlns:a16="http://schemas.microsoft.com/office/drawing/2014/main" val="897662847"/>
                  </a:ext>
                </a:extLst>
              </a:tr>
            </a:tbl>
          </a:graphicData>
        </a:graphic>
      </p:graphicFrame>
      <p:sp>
        <p:nvSpPr>
          <p:cNvPr id="9" name="TextBox 8">
            <a:extLst>
              <a:ext uri="{FF2B5EF4-FFF2-40B4-BE49-F238E27FC236}">
                <a16:creationId xmlns:a16="http://schemas.microsoft.com/office/drawing/2014/main" id="{3715C837-D5DC-B531-9DC3-472F12D55D38}"/>
              </a:ext>
            </a:extLst>
          </p:cNvPr>
          <p:cNvSpPr txBox="1"/>
          <p:nvPr/>
        </p:nvSpPr>
        <p:spPr>
          <a:xfrm>
            <a:off x="4972051" y="1714500"/>
            <a:ext cx="1371599" cy="318677"/>
          </a:xfrm>
          <a:prstGeom prst="rect">
            <a:avLst/>
          </a:prstGeom>
          <a:noFill/>
        </p:spPr>
        <p:txBody>
          <a:bodyPr wrap="square" rtlCol="0">
            <a:spAutoFit/>
          </a:bodyPr>
          <a:lstStyle/>
          <a:p>
            <a:pPr algn="ctr" defTabSz="685800" fontAlgn="base">
              <a:lnSpc>
                <a:spcPct val="120000"/>
              </a:lnSpc>
              <a:spcBef>
                <a:spcPct val="0"/>
              </a:spcBef>
              <a:spcAft>
                <a:spcPct val="0"/>
              </a:spcAft>
              <a:buClrTx/>
            </a:pPr>
            <a:r>
              <a:rPr lang="en-US" sz="1350" kern="1200" dirty="0" err="1">
                <a:solidFill>
                  <a:prstClr val="black"/>
                </a:solidFill>
                <a:latin typeface="Arial" charset="0"/>
                <a:ea typeface="+mn-ea"/>
              </a:rPr>
              <a:t>TypedArray</a:t>
            </a:r>
            <a:endParaRPr lang="en-US" sz="1350" kern="1200" dirty="0">
              <a:solidFill>
                <a:prstClr val="black"/>
              </a:solidFill>
              <a:latin typeface="Arial" charset="0"/>
              <a:ea typeface="+mn-ea"/>
            </a:endParaRPr>
          </a:p>
        </p:txBody>
      </p:sp>
      <p:grpSp>
        <p:nvGrpSpPr>
          <p:cNvPr id="10" name="Group 9">
            <a:extLst>
              <a:ext uri="{FF2B5EF4-FFF2-40B4-BE49-F238E27FC236}">
                <a16:creationId xmlns:a16="http://schemas.microsoft.com/office/drawing/2014/main" id="{33E8AA42-755B-9411-1FA6-059D758AF8B3}"/>
              </a:ext>
            </a:extLst>
          </p:cNvPr>
          <p:cNvGrpSpPr/>
          <p:nvPr/>
        </p:nvGrpSpPr>
        <p:grpSpPr>
          <a:xfrm>
            <a:off x="1303733" y="1073760"/>
            <a:ext cx="2193132" cy="438873"/>
            <a:chOff x="838200" y="1524000"/>
            <a:chExt cx="4038600" cy="2133600"/>
          </a:xfrm>
        </p:grpSpPr>
        <p:sp>
          <p:nvSpPr>
            <p:cNvPr id="11" name="Rectangle 10">
              <a:extLst>
                <a:ext uri="{FF2B5EF4-FFF2-40B4-BE49-F238E27FC236}">
                  <a16:creationId xmlns:a16="http://schemas.microsoft.com/office/drawing/2014/main" id="{41A68E96-C483-ED32-7721-E87E4F0507D4}"/>
                </a:ext>
              </a:extLst>
            </p:cNvPr>
            <p:cNvSpPr/>
            <p:nvPr/>
          </p:nvSpPr>
          <p:spPr>
            <a:xfrm rot="16200000">
              <a:off x="1790700" y="571500"/>
              <a:ext cx="2133600" cy="4038600"/>
            </a:xfrm>
            <a:prstGeom prst="rect">
              <a:avLst/>
            </a:prstGeom>
            <a:solidFill>
              <a:schemeClr val="accent5">
                <a:lumMod val="20000"/>
                <a:lumOff val="80000"/>
              </a:schemeClr>
            </a:solidFill>
            <a:ln w="38100">
              <a:solidFill>
                <a:srgbClr val="4B4BB3"/>
              </a:solidFill>
            </a:ln>
          </p:spPr>
          <p:txBody>
            <a:bodyPr rot="0" spcFirstLastPara="0" vertOverflow="overflow" horzOverflow="overflow" vert="eaVert" wrap="none" lIns="68580" tIns="34290" rIns="68580" bIns="34290" numCol="1" spcCol="0" rtlCol="0" fromWordArt="0" anchor="ctr" anchorCtr="0" forceAA="0" compatLnSpc="1">
              <a:prstTxWarp prst="textNoShape">
                <a:avLst/>
              </a:prstTxWarp>
              <a:noAutofit/>
            </a:bodyPr>
            <a:lstStyle/>
            <a:p>
              <a:pPr algn="ctr" defTabSz="685800" fontAlgn="base">
                <a:lnSpc>
                  <a:spcPct val="85000"/>
                </a:lnSpc>
                <a:spcBef>
                  <a:spcPct val="0"/>
                </a:spcBef>
                <a:spcAft>
                  <a:spcPct val="0"/>
                </a:spcAft>
                <a:buClrTx/>
              </a:pPr>
              <a:endParaRPr lang="en-US" sz="2100" kern="1200" dirty="0">
                <a:solidFill>
                  <a:srgbClr val="A42700"/>
                </a:solidFill>
                <a:latin typeface="Arial" charset="0"/>
                <a:ea typeface="+mn-ea"/>
              </a:endParaRPr>
            </a:p>
          </p:txBody>
        </p:sp>
        <p:sp>
          <p:nvSpPr>
            <p:cNvPr id="12" name="TextBox 11">
              <a:extLst>
                <a:ext uri="{FF2B5EF4-FFF2-40B4-BE49-F238E27FC236}">
                  <a16:creationId xmlns:a16="http://schemas.microsoft.com/office/drawing/2014/main" id="{BB620587-D345-E385-6D33-09A177B56BAD}"/>
                </a:ext>
              </a:extLst>
            </p:cNvPr>
            <p:cNvSpPr txBox="1"/>
            <p:nvPr/>
          </p:nvSpPr>
          <p:spPr>
            <a:xfrm>
              <a:off x="990599" y="1676400"/>
              <a:ext cx="3886201" cy="1574513"/>
            </a:xfrm>
            <a:prstGeom prst="rect">
              <a:avLst/>
            </a:prstGeom>
            <a:noFill/>
          </p:spPr>
          <p:txBody>
            <a:bodyPr wrap="square" rtlCol="0">
              <a:spAutoFit/>
            </a:bodyPr>
            <a:lstStyle/>
            <a:p>
              <a:pPr defTabSz="685800" fontAlgn="base">
                <a:lnSpc>
                  <a:spcPct val="120000"/>
                </a:lnSpc>
                <a:spcBef>
                  <a:spcPct val="0"/>
                </a:spcBef>
                <a:spcAft>
                  <a:spcPct val="0"/>
                </a:spcAft>
                <a:buClrTx/>
              </a:pPr>
              <a:r>
                <a:rPr lang="en-US" sz="1350" kern="1200" dirty="0" err="1">
                  <a:solidFill>
                    <a:srgbClr val="960000"/>
                  </a:solidFill>
                  <a:latin typeface="Consolas" panose="020B0609020204030204" pitchFamily="49" charset="0"/>
                  <a:ea typeface="+mn-ea"/>
                </a:rPr>
                <a:t>AttackerClass</a:t>
              </a:r>
              <a:r>
                <a:rPr lang="en-US" sz="1350" kern="1200" dirty="0">
                  <a:solidFill>
                    <a:prstClr val="black"/>
                  </a:solidFill>
                  <a:latin typeface="Consolas" panose="020B0609020204030204" pitchFamily="49" charset="0"/>
                  <a:ea typeface="+mn-ea"/>
                </a:rPr>
                <a:t>[index]</a:t>
              </a:r>
            </a:p>
          </p:txBody>
        </p:sp>
      </p:grpSp>
      <p:sp>
        <p:nvSpPr>
          <p:cNvPr id="13" name="TextBox 12">
            <a:extLst>
              <a:ext uri="{FF2B5EF4-FFF2-40B4-BE49-F238E27FC236}">
                <a16:creationId xmlns:a16="http://schemas.microsoft.com/office/drawing/2014/main" id="{D50F062C-56F9-4C37-51DE-BD2938849F6F}"/>
              </a:ext>
            </a:extLst>
          </p:cNvPr>
          <p:cNvSpPr txBox="1"/>
          <p:nvPr/>
        </p:nvSpPr>
        <p:spPr>
          <a:xfrm>
            <a:off x="1150144" y="691094"/>
            <a:ext cx="2500311" cy="318677"/>
          </a:xfrm>
          <a:prstGeom prst="rect">
            <a:avLst/>
          </a:prstGeom>
          <a:noFill/>
        </p:spPr>
        <p:txBody>
          <a:bodyPr wrap="square" rtlCol="0">
            <a:spAutoFit/>
          </a:bodyPr>
          <a:lstStyle/>
          <a:p>
            <a:pPr algn="ctr" defTabSz="685800" fontAlgn="base">
              <a:lnSpc>
                <a:spcPct val="120000"/>
              </a:lnSpc>
              <a:spcBef>
                <a:spcPct val="0"/>
              </a:spcBef>
              <a:spcAft>
                <a:spcPct val="0"/>
              </a:spcAft>
              <a:buClrTx/>
            </a:pPr>
            <a:r>
              <a:rPr lang="en-US" sz="1350" kern="1200" dirty="0">
                <a:solidFill>
                  <a:prstClr val="black"/>
                </a:solidFill>
                <a:latin typeface="Arial" charset="0"/>
                <a:ea typeface="+mn-ea"/>
              </a:rPr>
              <a:t>JavaScript</a:t>
            </a:r>
          </a:p>
        </p:txBody>
      </p:sp>
      <p:sp>
        <p:nvSpPr>
          <p:cNvPr id="3" name="Arrow: Down 2">
            <a:extLst>
              <a:ext uri="{FF2B5EF4-FFF2-40B4-BE49-F238E27FC236}">
                <a16:creationId xmlns:a16="http://schemas.microsoft.com/office/drawing/2014/main" id="{B753AF66-711F-C65A-DA78-004B8654F829}"/>
              </a:ext>
            </a:extLst>
          </p:cNvPr>
          <p:cNvSpPr/>
          <p:nvPr/>
        </p:nvSpPr>
        <p:spPr>
          <a:xfrm>
            <a:off x="2286000" y="1648421"/>
            <a:ext cx="228600" cy="251569"/>
          </a:xfrm>
          <a:prstGeom prst="downArrow">
            <a:avLst/>
          </a:prstGeom>
          <a:solidFill>
            <a:schemeClr val="tx1"/>
          </a:solidFill>
          <a:ln w="38100">
            <a:noFill/>
          </a:ln>
        </p:spPr>
        <p:txBody>
          <a:bodyPr rot="0" spcFirstLastPara="0" vertOverflow="overflow" horzOverflow="overflow" vert="eaVert" wrap="none" lIns="68580" tIns="34290" rIns="68580" bIns="34290" numCol="1" spcCol="0" rtlCol="0" fromWordArt="0" anchor="ctr" anchorCtr="0" forceAA="0" compatLnSpc="1">
            <a:prstTxWarp prst="textNoShape">
              <a:avLst/>
            </a:prstTxWarp>
            <a:noAutofit/>
          </a:bodyPr>
          <a:lstStyle/>
          <a:p>
            <a:pPr algn="ctr" defTabSz="685800" fontAlgn="base">
              <a:lnSpc>
                <a:spcPct val="85000"/>
              </a:lnSpc>
              <a:spcBef>
                <a:spcPct val="0"/>
              </a:spcBef>
              <a:spcAft>
                <a:spcPct val="0"/>
              </a:spcAft>
              <a:buClrTx/>
            </a:pPr>
            <a:endParaRPr lang="en-US" sz="2100" kern="1200">
              <a:solidFill>
                <a:srgbClr val="A42700"/>
              </a:solidFill>
              <a:latin typeface="Arial" charset="0"/>
              <a:ea typeface="+mn-ea"/>
            </a:endParaRPr>
          </a:p>
        </p:txBody>
      </p:sp>
      <p:graphicFrame>
        <p:nvGraphicFramePr>
          <p:cNvPr id="14" name="Table 9">
            <a:extLst>
              <a:ext uri="{FF2B5EF4-FFF2-40B4-BE49-F238E27FC236}">
                <a16:creationId xmlns:a16="http://schemas.microsoft.com/office/drawing/2014/main" id="{B619C37E-5E7B-0A68-DCBB-DF8241F9AECF}"/>
              </a:ext>
            </a:extLst>
          </p:cNvPr>
          <p:cNvGraphicFramePr>
            <a:graphicFrameLocks noGrp="1"/>
          </p:cNvGraphicFramePr>
          <p:nvPr/>
        </p:nvGraphicFramePr>
        <p:xfrm>
          <a:off x="5172075" y="2469580"/>
          <a:ext cx="1085850" cy="226259"/>
        </p:xfrm>
        <a:graphic>
          <a:graphicData uri="http://schemas.openxmlformats.org/drawingml/2006/table">
            <a:tbl>
              <a:tblPr firstRow="1" bandRow="1">
                <a:tableStyleId>{5940675A-B579-460E-94D1-54222C63F5DA}</a:tableStyleId>
              </a:tblPr>
              <a:tblGrid>
                <a:gridCol w="1085850">
                  <a:extLst>
                    <a:ext uri="{9D8B030D-6E8A-4147-A177-3AD203B41FA5}">
                      <a16:colId xmlns:a16="http://schemas.microsoft.com/office/drawing/2014/main" val="955120023"/>
                    </a:ext>
                  </a:extLst>
                </a:gridCol>
              </a:tblGrid>
              <a:tr h="226259">
                <a:tc>
                  <a:txBody>
                    <a:bodyPr/>
                    <a:lstStyle/>
                    <a:p>
                      <a:pPr algn="ctr"/>
                      <a:r>
                        <a:rPr lang="en-US" sz="1000" dirty="0" err="1">
                          <a:latin typeface="Consolas" panose="020B0609020204030204" pitchFamily="49" charset="0"/>
                        </a:rPr>
                        <a:t>TypedArray</a:t>
                      </a:r>
                      <a:endParaRPr lang="en-US" sz="1000" dirty="0">
                        <a:latin typeface="Consolas" panose="020B0609020204030204" pitchFamily="49" charset="0"/>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452728797"/>
                  </a:ext>
                </a:extLst>
              </a:tr>
            </a:tbl>
          </a:graphicData>
        </a:graphic>
      </p:graphicFrame>
      <p:graphicFrame>
        <p:nvGraphicFramePr>
          <p:cNvPr id="16" name="Table 9">
            <a:extLst>
              <a:ext uri="{FF2B5EF4-FFF2-40B4-BE49-F238E27FC236}">
                <a16:creationId xmlns:a16="http://schemas.microsoft.com/office/drawing/2014/main" id="{2E9C993F-5163-43AE-8502-6125D5DEECF8}"/>
              </a:ext>
            </a:extLst>
          </p:cNvPr>
          <p:cNvGraphicFramePr>
            <a:graphicFrameLocks noGrp="1"/>
          </p:cNvGraphicFramePr>
          <p:nvPr>
            <p:extLst>
              <p:ext uri="{D42A27DB-BD31-4B8C-83A1-F6EECF244321}">
                <p14:modId xmlns:p14="http://schemas.microsoft.com/office/powerpoint/2010/main" val="1817395448"/>
              </p:ext>
            </p:extLst>
          </p:nvPr>
        </p:nvGraphicFramePr>
        <p:xfrm>
          <a:off x="5172075" y="3174945"/>
          <a:ext cx="1085850" cy="274320"/>
        </p:xfrm>
        <a:graphic>
          <a:graphicData uri="http://schemas.openxmlformats.org/drawingml/2006/table">
            <a:tbl>
              <a:tblPr firstRow="1" bandRow="1">
                <a:tableStyleId>{5940675A-B579-460E-94D1-54222C63F5DA}</a:tableStyleId>
              </a:tblPr>
              <a:tblGrid>
                <a:gridCol w="1085850">
                  <a:extLst>
                    <a:ext uri="{9D8B030D-6E8A-4147-A177-3AD203B41FA5}">
                      <a16:colId xmlns:a16="http://schemas.microsoft.com/office/drawing/2014/main" val="955120023"/>
                    </a:ext>
                  </a:extLst>
                </a:gridCol>
              </a:tblGrid>
              <a:tr h="274320">
                <a:tc>
                  <a:txBody>
                    <a:bodyPr/>
                    <a:lstStyle/>
                    <a:p>
                      <a:pPr algn="ctr"/>
                      <a:r>
                        <a:rPr lang="en-US" sz="1200" dirty="0" err="1">
                          <a:latin typeface="Consolas" panose="020B0609020204030204" pitchFamily="49" charset="0"/>
                        </a:rPr>
                        <a:t>base_ptr</a:t>
                      </a:r>
                      <a:endParaRPr lang="en-US" sz="1200" dirty="0">
                        <a:latin typeface="Consolas" panose="020B0609020204030204" pitchFamily="49" charset="0"/>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452728797"/>
                  </a:ext>
                </a:extLst>
              </a:tr>
            </a:tbl>
          </a:graphicData>
        </a:graphic>
      </p:graphicFrame>
      <p:graphicFrame>
        <p:nvGraphicFramePr>
          <p:cNvPr id="18" name="Table 8">
            <a:extLst>
              <a:ext uri="{FF2B5EF4-FFF2-40B4-BE49-F238E27FC236}">
                <a16:creationId xmlns:a16="http://schemas.microsoft.com/office/drawing/2014/main" id="{C5892F84-433C-2EE6-52A0-83CA95445CB0}"/>
              </a:ext>
            </a:extLst>
          </p:cNvPr>
          <p:cNvGraphicFramePr>
            <a:graphicFrameLocks noGrp="1"/>
          </p:cNvGraphicFramePr>
          <p:nvPr/>
        </p:nvGraphicFramePr>
        <p:xfrm>
          <a:off x="6858000" y="2141943"/>
          <a:ext cx="1714500" cy="1525905"/>
        </p:xfrm>
        <a:graphic>
          <a:graphicData uri="http://schemas.openxmlformats.org/drawingml/2006/table">
            <a:tbl>
              <a:tblPr firstRow="1" bandRow="1">
                <a:tableStyleId>{5940675A-B579-460E-94D1-54222C63F5DA}</a:tableStyleId>
              </a:tblPr>
              <a:tblGrid>
                <a:gridCol w="1714500">
                  <a:extLst>
                    <a:ext uri="{9D8B030D-6E8A-4147-A177-3AD203B41FA5}">
                      <a16:colId xmlns:a16="http://schemas.microsoft.com/office/drawing/2014/main" val="27611788"/>
                    </a:ext>
                  </a:extLst>
                </a:gridCol>
              </a:tblGrid>
              <a:tr h="531495">
                <a:tc>
                  <a:txBody>
                    <a:bodyPr/>
                    <a:lstStyle/>
                    <a:p>
                      <a:pPr algn="ctr"/>
                      <a:r>
                        <a:rPr lang="en-US" sz="1000" dirty="0">
                          <a:latin typeface="Consolas" panose="020B0609020204030204" pitchFamily="49" charset="0"/>
                        </a:rPr>
                        <a:t>type =</a:t>
                      </a:r>
                    </a:p>
                    <a:p>
                      <a:pPr algn="ctr"/>
                      <a:endParaRPr lang="en-US" sz="1000" dirty="0">
                        <a:latin typeface="Consolas" panose="020B0609020204030204" pitchFamily="49" charset="0"/>
                      </a:endParaRPr>
                    </a:p>
                    <a:p>
                      <a:pPr algn="ctr"/>
                      <a:r>
                        <a:rPr lang="en-US" sz="1000" dirty="0">
                          <a:latin typeface="Consolas" panose="020B0609020204030204" pitchFamily="49" charset="0"/>
                        </a:rPr>
                        <a:t> </a:t>
                      </a:r>
                    </a:p>
                  </a:txBody>
                  <a:tcPr marL="68580" marR="68580" marT="34290" marB="34290">
                    <a:solidFill>
                      <a:schemeClr val="accent2">
                        <a:lumMod val="20000"/>
                        <a:lumOff val="80000"/>
                      </a:schemeClr>
                    </a:solidFill>
                  </a:tcPr>
                </a:tc>
                <a:extLst>
                  <a:ext uri="{0D108BD9-81ED-4DB2-BD59-A6C34878D82A}">
                    <a16:rowId xmlns:a16="http://schemas.microsoft.com/office/drawing/2014/main" val="734132490"/>
                  </a:ext>
                </a:extLst>
              </a:tr>
              <a:tr h="331470">
                <a:tc>
                  <a:txBody>
                    <a:bodyPr/>
                    <a:lstStyle/>
                    <a:p>
                      <a:pPr algn="ctr"/>
                      <a:r>
                        <a:rPr lang="en-US" sz="1000" dirty="0">
                          <a:latin typeface="Consolas" panose="020B0609020204030204" pitchFamily="49" charset="0"/>
                        </a:rPr>
                        <a:t>…</a:t>
                      </a:r>
                    </a:p>
                  </a:txBody>
                  <a:tcPr marL="68580" marR="68580" marT="34290" marB="34290">
                    <a:solidFill>
                      <a:schemeClr val="accent2">
                        <a:lumMod val="20000"/>
                        <a:lumOff val="80000"/>
                      </a:schemeClr>
                    </a:solidFill>
                  </a:tcPr>
                </a:tc>
                <a:extLst>
                  <a:ext uri="{0D108BD9-81ED-4DB2-BD59-A6C34878D82A}">
                    <a16:rowId xmlns:a16="http://schemas.microsoft.com/office/drawing/2014/main" val="545938219"/>
                  </a:ext>
                </a:extLst>
              </a:tr>
              <a:tr h="331470">
                <a:tc>
                  <a:txBody>
                    <a:bodyPr/>
                    <a:lstStyle/>
                    <a:p>
                      <a:pPr algn="ctr"/>
                      <a:endParaRPr lang="en-US" sz="1000" dirty="0">
                        <a:latin typeface="Consolas" panose="020B0609020204030204" pitchFamily="49" charset="0"/>
                      </a:endParaRPr>
                    </a:p>
                  </a:txBody>
                  <a:tcPr marL="68580" marR="68580" marT="34290" marB="34290">
                    <a:solidFill>
                      <a:schemeClr val="accent2">
                        <a:lumMod val="20000"/>
                        <a:lumOff val="80000"/>
                      </a:schemeClr>
                    </a:solidFill>
                  </a:tcPr>
                </a:tc>
                <a:extLst>
                  <a:ext uri="{0D108BD9-81ED-4DB2-BD59-A6C34878D82A}">
                    <a16:rowId xmlns:a16="http://schemas.microsoft.com/office/drawing/2014/main" val="1267517653"/>
                  </a:ext>
                </a:extLst>
              </a:tr>
              <a:tr h="331470">
                <a:tc>
                  <a:txBody>
                    <a:bodyPr/>
                    <a:lstStyle/>
                    <a:p>
                      <a:pPr algn="ctr"/>
                      <a:r>
                        <a:rPr lang="en-US" sz="1000" dirty="0">
                          <a:latin typeface="Consolas" panose="020B0609020204030204" pitchFamily="49" charset="0"/>
                        </a:rPr>
                        <a:t>…</a:t>
                      </a:r>
                    </a:p>
                  </a:txBody>
                  <a:tcPr marL="68580" marR="68580" marT="34290" marB="34290">
                    <a:solidFill>
                      <a:schemeClr val="accent2">
                        <a:lumMod val="20000"/>
                        <a:lumOff val="80000"/>
                      </a:schemeClr>
                    </a:solidFill>
                  </a:tcPr>
                </a:tc>
                <a:extLst>
                  <a:ext uri="{0D108BD9-81ED-4DB2-BD59-A6C34878D82A}">
                    <a16:rowId xmlns:a16="http://schemas.microsoft.com/office/drawing/2014/main" val="897662847"/>
                  </a:ext>
                </a:extLst>
              </a:tr>
            </a:tbl>
          </a:graphicData>
        </a:graphic>
      </p:graphicFrame>
      <p:sp>
        <p:nvSpPr>
          <p:cNvPr id="19" name="TextBox 18">
            <a:extLst>
              <a:ext uri="{FF2B5EF4-FFF2-40B4-BE49-F238E27FC236}">
                <a16:creationId xmlns:a16="http://schemas.microsoft.com/office/drawing/2014/main" id="{F13804BC-1809-0F35-06F7-97E243C92CBE}"/>
              </a:ext>
            </a:extLst>
          </p:cNvPr>
          <p:cNvSpPr txBox="1"/>
          <p:nvPr/>
        </p:nvSpPr>
        <p:spPr>
          <a:xfrm>
            <a:off x="6972301" y="1714500"/>
            <a:ext cx="1371599" cy="318677"/>
          </a:xfrm>
          <a:prstGeom prst="rect">
            <a:avLst/>
          </a:prstGeom>
          <a:noFill/>
        </p:spPr>
        <p:txBody>
          <a:bodyPr wrap="square" rtlCol="0">
            <a:spAutoFit/>
          </a:bodyPr>
          <a:lstStyle/>
          <a:p>
            <a:pPr algn="ctr" defTabSz="685800" fontAlgn="base">
              <a:lnSpc>
                <a:spcPct val="120000"/>
              </a:lnSpc>
              <a:spcBef>
                <a:spcPct val="0"/>
              </a:spcBef>
              <a:spcAft>
                <a:spcPct val="0"/>
              </a:spcAft>
              <a:buClrTx/>
            </a:pPr>
            <a:r>
              <a:rPr lang="en-US" sz="1350" kern="1200" dirty="0" err="1">
                <a:solidFill>
                  <a:srgbClr val="960000"/>
                </a:solidFill>
                <a:latin typeface="Arial" charset="0"/>
                <a:ea typeface="+mn-ea"/>
              </a:rPr>
              <a:t>AttackerClass</a:t>
            </a:r>
            <a:endParaRPr lang="en-US" sz="1350" kern="1200" dirty="0">
              <a:solidFill>
                <a:srgbClr val="960000"/>
              </a:solidFill>
              <a:latin typeface="Arial" charset="0"/>
              <a:ea typeface="+mn-ea"/>
            </a:endParaRPr>
          </a:p>
        </p:txBody>
      </p:sp>
      <p:graphicFrame>
        <p:nvGraphicFramePr>
          <p:cNvPr id="20" name="Table 9">
            <a:extLst>
              <a:ext uri="{FF2B5EF4-FFF2-40B4-BE49-F238E27FC236}">
                <a16:creationId xmlns:a16="http://schemas.microsoft.com/office/drawing/2014/main" id="{BB736CA3-0CC6-B17A-96A2-ADB81629DFED}"/>
              </a:ext>
            </a:extLst>
          </p:cNvPr>
          <p:cNvGraphicFramePr>
            <a:graphicFrameLocks noGrp="1"/>
          </p:cNvGraphicFramePr>
          <p:nvPr/>
        </p:nvGraphicFramePr>
        <p:xfrm>
          <a:off x="7072313" y="2469580"/>
          <a:ext cx="1285875" cy="226259"/>
        </p:xfrm>
        <a:graphic>
          <a:graphicData uri="http://schemas.openxmlformats.org/drawingml/2006/table">
            <a:tbl>
              <a:tblPr firstRow="1" bandRow="1">
                <a:tableStyleId>{5940675A-B579-460E-94D1-54222C63F5DA}</a:tableStyleId>
              </a:tblPr>
              <a:tblGrid>
                <a:gridCol w="1285875">
                  <a:extLst>
                    <a:ext uri="{9D8B030D-6E8A-4147-A177-3AD203B41FA5}">
                      <a16:colId xmlns:a16="http://schemas.microsoft.com/office/drawing/2014/main" val="955120023"/>
                    </a:ext>
                  </a:extLst>
                </a:gridCol>
              </a:tblGrid>
              <a:tr h="226259">
                <a:tc>
                  <a:txBody>
                    <a:bodyPr/>
                    <a:lstStyle/>
                    <a:p>
                      <a:pPr algn="ctr"/>
                      <a:r>
                        <a:rPr lang="en-US" sz="1000" dirty="0">
                          <a:latin typeface="Consolas" panose="020B0609020204030204" pitchFamily="49" charset="0"/>
                        </a:rPr>
                        <a:t>Object</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452728797"/>
                  </a:ext>
                </a:extLst>
              </a:tr>
            </a:tbl>
          </a:graphicData>
        </a:graphic>
      </p:graphicFrame>
      <p:graphicFrame>
        <p:nvGraphicFramePr>
          <p:cNvPr id="21" name="Table 9">
            <a:extLst>
              <a:ext uri="{FF2B5EF4-FFF2-40B4-BE49-F238E27FC236}">
                <a16:creationId xmlns:a16="http://schemas.microsoft.com/office/drawing/2014/main" id="{4ADEA05E-CBCB-6E83-97F4-CF28E2D8543D}"/>
              </a:ext>
            </a:extLst>
          </p:cNvPr>
          <p:cNvGraphicFramePr>
            <a:graphicFrameLocks noGrp="1"/>
          </p:cNvGraphicFramePr>
          <p:nvPr>
            <p:extLst>
              <p:ext uri="{D42A27DB-BD31-4B8C-83A1-F6EECF244321}">
                <p14:modId xmlns:p14="http://schemas.microsoft.com/office/powerpoint/2010/main" val="1938062098"/>
              </p:ext>
            </p:extLst>
          </p:nvPr>
        </p:nvGraphicFramePr>
        <p:xfrm>
          <a:off x="7185772" y="3174945"/>
          <a:ext cx="1071259" cy="274320"/>
        </p:xfrm>
        <a:graphic>
          <a:graphicData uri="http://schemas.openxmlformats.org/drawingml/2006/table">
            <a:tbl>
              <a:tblPr firstRow="1" bandRow="1">
                <a:tableStyleId>{5940675A-B579-460E-94D1-54222C63F5DA}</a:tableStyleId>
              </a:tblPr>
              <a:tblGrid>
                <a:gridCol w="1071259">
                  <a:extLst>
                    <a:ext uri="{9D8B030D-6E8A-4147-A177-3AD203B41FA5}">
                      <a16:colId xmlns:a16="http://schemas.microsoft.com/office/drawing/2014/main" val="955120023"/>
                    </a:ext>
                  </a:extLst>
                </a:gridCol>
              </a:tblGrid>
              <a:tr h="274320">
                <a:tc>
                  <a:txBody>
                    <a:bodyPr/>
                    <a:lstStyle/>
                    <a:p>
                      <a:pPr algn="ctr"/>
                      <a:r>
                        <a:rPr lang="en-US" sz="1200" dirty="0" err="1">
                          <a:latin typeface="Consolas" panose="020B0609020204030204" pitchFamily="49" charset="0"/>
                        </a:rPr>
                        <a:t>fake_ptr</a:t>
                      </a:r>
                      <a:endParaRPr lang="en-US" sz="1200" dirty="0">
                        <a:latin typeface="Consolas" panose="020B0609020204030204" pitchFamily="49" charset="0"/>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452728797"/>
                  </a:ext>
                </a:extLst>
              </a:tr>
            </a:tbl>
          </a:graphicData>
        </a:graphic>
      </p:graphicFrame>
      <p:pic>
        <p:nvPicPr>
          <p:cNvPr id="22" name="Graphic 21" descr="Close with solid fill">
            <a:extLst>
              <a:ext uri="{FF2B5EF4-FFF2-40B4-BE49-F238E27FC236}">
                <a16:creationId xmlns:a16="http://schemas.microsoft.com/office/drawing/2014/main" id="{FCCC9BD7-558D-D34D-5DD8-31458E1A83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76180" y="2608445"/>
            <a:ext cx="685800" cy="685800"/>
          </a:xfrm>
          <a:prstGeom prst="rect">
            <a:avLst/>
          </a:prstGeom>
        </p:spPr>
      </p:pic>
      <p:sp>
        <p:nvSpPr>
          <p:cNvPr id="24" name="Rectangle 23">
            <a:extLst>
              <a:ext uri="{FF2B5EF4-FFF2-40B4-BE49-F238E27FC236}">
                <a16:creationId xmlns:a16="http://schemas.microsoft.com/office/drawing/2014/main" id="{C7A26A73-F0F7-ABA7-2B8F-5137F75F164F}"/>
              </a:ext>
            </a:extLst>
          </p:cNvPr>
          <p:cNvSpPr/>
          <p:nvPr/>
        </p:nvSpPr>
        <p:spPr>
          <a:xfrm>
            <a:off x="1150144" y="3200400"/>
            <a:ext cx="2564606" cy="341774"/>
          </a:xfrm>
          <a:prstGeom prst="rect">
            <a:avLst/>
          </a:prstGeom>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eaVert" wrap="none" lIns="68580" tIns="34290" rIns="68580" bIns="34290" numCol="1" spcCol="0" rtlCol="0" fromWordArt="0" anchor="ctr" anchorCtr="0" forceAA="0" compatLnSpc="1">
            <a:prstTxWarp prst="textNoShape">
              <a:avLst/>
            </a:prstTxWarp>
            <a:noAutofit/>
          </a:bodyPr>
          <a:lstStyle/>
          <a:p>
            <a:pPr algn="ctr" defTabSz="685800" fontAlgn="base">
              <a:lnSpc>
                <a:spcPct val="85000"/>
              </a:lnSpc>
              <a:spcBef>
                <a:spcPct val="0"/>
              </a:spcBef>
              <a:spcAft>
                <a:spcPct val="0"/>
              </a:spcAft>
              <a:buClrTx/>
            </a:pPr>
            <a:endParaRPr lang="en-US" sz="2100" kern="1200">
              <a:solidFill>
                <a:srgbClr val="A42700"/>
              </a:solidFill>
              <a:latin typeface="Arial" charset="0"/>
              <a:cs typeface="Arial"/>
            </a:endParaRPr>
          </a:p>
        </p:txBody>
      </p:sp>
      <p:sp>
        <p:nvSpPr>
          <p:cNvPr id="25" name="Rectangle 24">
            <a:extLst>
              <a:ext uri="{FF2B5EF4-FFF2-40B4-BE49-F238E27FC236}">
                <a16:creationId xmlns:a16="http://schemas.microsoft.com/office/drawing/2014/main" id="{3F70CCA3-3E63-2862-5344-A8286054D0DE}"/>
              </a:ext>
            </a:extLst>
          </p:cNvPr>
          <p:cNvSpPr/>
          <p:nvPr/>
        </p:nvSpPr>
        <p:spPr>
          <a:xfrm>
            <a:off x="5280647" y="4494400"/>
            <a:ext cx="1714500" cy="342776"/>
          </a:xfrm>
          <a:prstGeom prst="rect">
            <a:avLst/>
          </a:prstGeom>
          <a:solidFill>
            <a:schemeClr val="accent5">
              <a:lumMod val="20000"/>
              <a:lumOff val="80000"/>
            </a:schemeClr>
          </a:solidFill>
          <a:ln w="38100">
            <a:solidFill>
              <a:schemeClr val="tx1"/>
            </a:solidFill>
          </a:ln>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defTabSz="685800" fontAlgn="base">
              <a:lnSpc>
                <a:spcPct val="85000"/>
              </a:lnSpc>
              <a:spcBef>
                <a:spcPct val="0"/>
              </a:spcBef>
              <a:spcAft>
                <a:spcPct val="0"/>
              </a:spcAft>
              <a:buClrTx/>
            </a:pPr>
            <a:r>
              <a:rPr lang="en-US" sz="1350" kern="1200" dirty="0">
                <a:solidFill>
                  <a:prstClr val="black"/>
                </a:solidFill>
                <a:latin typeface="Arial" charset="0"/>
                <a:ea typeface="+mn-ea"/>
                <a:sym typeface="Wingdings" panose="05000000000000000000" pitchFamily="2" charset="2"/>
              </a:rPr>
              <a:t>Can’t override </a:t>
            </a:r>
            <a:endParaRPr lang="en-US" sz="1350" kern="1200" dirty="0">
              <a:solidFill>
                <a:prstClr val="black"/>
              </a:solidFill>
              <a:latin typeface="Arial" charset="0"/>
              <a:ea typeface="+mn-ea"/>
            </a:endParaRPr>
          </a:p>
        </p:txBody>
      </p:sp>
      <p:cxnSp>
        <p:nvCxnSpPr>
          <p:cNvPr id="26" name="Straight Arrow Connector 25">
            <a:extLst>
              <a:ext uri="{FF2B5EF4-FFF2-40B4-BE49-F238E27FC236}">
                <a16:creationId xmlns:a16="http://schemas.microsoft.com/office/drawing/2014/main" id="{9AFAE0D4-EE78-44D9-2904-5E3539D2A7F6}"/>
              </a:ext>
            </a:extLst>
          </p:cNvPr>
          <p:cNvCxnSpPr>
            <a:cxnSpLocks/>
            <a:stCxn id="25" idx="1"/>
            <a:endCxn id="16" idx="1"/>
          </p:cNvCxnSpPr>
          <p:nvPr/>
        </p:nvCxnSpPr>
        <p:spPr bwMode="auto">
          <a:xfrm flipH="1" flipV="1">
            <a:off x="5172075" y="3312105"/>
            <a:ext cx="108572" cy="1353683"/>
          </a:xfrm>
          <a:prstGeom prst="straightConnector1">
            <a:avLst/>
          </a:prstGeom>
          <a:ln>
            <a:headEnd type="none" w="med" len="med"/>
            <a:tailEnd type="triangle"/>
          </a:ln>
        </p:spPr>
        <p:style>
          <a:lnRef idx="2">
            <a:schemeClr val="dk1"/>
          </a:lnRef>
          <a:fillRef idx="0">
            <a:schemeClr val="dk1"/>
          </a:fillRef>
          <a:effectRef idx="1">
            <a:schemeClr val="dk1"/>
          </a:effectRef>
          <a:fontRef idx="minor">
            <a:schemeClr val="tx1"/>
          </a:fontRef>
        </p:style>
      </p:cxnSp>
      <p:pic>
        <p:nvPicPr>
          <p:cNvPr id="27" name="Picture 26" descr="Icon&#10;&#10;Description automatically generated">
            <a:extLst>
              <a:ext uri="{FF2B5EF4-FFF2-40B4-BE49-F238E27FC236}">
                <a16:creationId xmlns:a16="http://schemas.microsoft.com/office/drawing/2014/main" id="{76D81F12-A507-03F7-578F-B9B4AA9DD15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3200" y="4017845"/>
            <a:ext cx="590945" cy="590945"/>
          </a:xfrm>
          <a:prstGeom prst="rect">
            <a:avLst/>
          </a:prstGeom>
        </p:spPr>
      </p:pic>
      <p:sp>
        <p:nvSpPr>
          <p:cNvPr id="28" name="Rectangle 27">
            <a:extLst>
              <a:ext uri="{FF2B5EF4-FFF2-40B4-BE49-F238E27FC236}">
                <a16:creationId xmlns:a16="http://schemas.microsoft.com/office/drawing/2014/main" id="{2C1AFCF6-4C35-91E5-4620-7188D17ED93B}"/>
              </a:ext>
            </a:extLst>
          </p:cNvPr>
          <p:cNvSpPr/>
          <p:nvPr/>
        </p:nvSpPr>
        <p:spPr>
          <a:xfrm>
            <a:off x="6855714" y="1208698"/>
            <a:ext cx="1714500" cy="342776"/>
          </a:xfrm>
          <a:prstGeom prst="rect">
            <a:avLst/>
          </a:prstGeom>
          <a:solidFill>
            <a:schemeClr val="accent5">
              <a:lumMod val="20000"/>
              <a:lumOff val="80000"/>
            </a:schemeClr>
          </a:solidFill>
          <a:ln w="38100">
            <a:solidFill>
              <a:schemeClr val="tx1"/>
            </a:solidFill>
          </a:ln>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defTabSz="685800" fontAlgn="base">
              <a:lnSpc>
                <a:spcPct val="85000"/>
              </a:lnSpc>
              <a:spcBef>
                <a:spcPct val="0"/>
              </a:spcBef>
              <a:spcAft>
                <a:spcPct val="0"/>
              </a:spcAft>
              <a:buClrTx/>
            </a:pPr>
            <a:r>
              <a:rPr lang="en-US" sz="1350" kern="1200" dirty="0">
                <a:solidFill>
                  <a:prstClr val="black"/>
                </a:solidFill>
                <a:latin typeface="Arial" charset="0"/>
                <a:ea typeface="+mn-ea"/>
                <a:sym typeface="Wingdings" panose="05000000000000000000" pitchFamily="2" charset="2"/>
              </a:rPr>
              <a:t>Can’t override </a:t>
            </a:r>
            <a:endParaRPr lang="en-US" sz="1350" kern="1200" dirty="0">
              <a:solidFill>
                <a:prstClr val="black"/>
              </a:solidFill>
              <a:latin typeface="Arial" charset="0"/>
              <a:ea typeface="+mn-ea"/>
            </a:endParaRPr>
          </a:p>
        </p:txBody>
      </p:sp>
      <p:cxnSp>
        <p:nvCxnSpPr>
          <p:cNvPr id="29" name="Straight Arrow Connector 28">
            <a:extLst>
              <a:ext uri="{FF2B5EF4-FFF2-40B4-BE49-F238E27FC236}">
                <a16:creationId xmlns:a16="http://schemas.microsoft.com/office/drawing/2014/main" id="{07B8F706-98DD-C8B6-250D-A92090725FF3}"/>
              </a:ext>
            </a:extLst>
          </p:cNvPr>
          <p:cNvCxnSpPr>
            <a:cxnSpLocks/>
          </p:cNvCxnSpPr>
          <p:nvPr/>
        </p:nvCxnSpPr>
        <p:spPr bwMode="auto">
          <a:xfrm>
            <a:off x="6886575" y="1566199"/>
            <a:ext cx="185738" cy="948401"/>
          </a:xfrm>
          <a:prstGeom prst="straightConnector1">
            <a:avLst/>
          </a:prstGeom>
          <a:ln>
            <a:headEnd type="none" w="med" len="med"/>
            <a:tailEnd type="triangle"/>
          </a:ln>
        </p:spPr>
        <p:style>
          <a:lnRef idx="2">
            <a:schemeClr val="dk1"/>
          </a:lnRef>
          <a:fillRef idx="0">
            <a:schemeClr val="dk1"/>
          </a:fillRef>
          <a:effectRef idx="1">
            <a:schemeClr val="dk1"/>
          </a:effectRef>
          <a:fontRef idx="minor">
            <a:schemeClr val="tx1"/>
          </a:fontRef>
        </p:style>
      </p:cxnSp>
      <p:graphicFrame>
        <p:nvGraphicFramePr>
          <p:cNvPr id="30" name="Table 9">
            <a:extLst>
              <a:ext uri="{FF2B5EF4-FFF2-40B4-BE49-F238E27FC236}">
                <a16:creationId xmlns:a16="http://schemas.microsoft.com/office/drawing/2014/main" id="{0D717B3B-650B-55F6-B097-71613452393D}"/>
              </a:ext>
            </a:extLst>
          </p:cNvPr>
          <p:cNvGraphicFramePr>
            <a:graphicFrameLocks noGrp="1"/>
          </p:cNvGraphicFramePr>
          <p:nvPr/>
        </p:nvGraphicFramePr>
        <p:xfrm>
          <a:off x="7079057" y="2480295"/>
          <a:ext cx="1285875" cy="226259"/>
        </p:xfrm>
        <a:graphic>
          <a:graphicData uri="http://schemas.openxmlformats.org/drawingml/2006/table">
            <a:tbl>
              <a:tblPr firstRow="1" bandRow="1">
                <a:tableStyleId>{5940675A-B579-460E-94D1-54222C63F5DA}</a:tableStyleId>
              </a:tblPr>
              <a:tblGrid>
                <a:gridCol w="1285875">
                  <a:extLst>
                    <a:ext uri="{9D8B030D-6E8A-4147-A177-3AD203B41FA5}">
                      <a16:colId xmlns:a16="http://schemas.microsoft.com/office/drawing/2014/main" val="955120023"/>
                    </a:ext>
                  </a:extLst>
                </a:gridCol>
              </a:tblGrid>
              <a:tr h="226259">
                <a:tc>
                  <a:txBody>
                    <a:bodyPr/>
                    <a:lstStyle/>
                    <a:p>
                      <a:pPr algn="ctr"/>
                      <a:r>
                        <a:rPr lang="en-US" sz="1000" dirty="0">
                          <a:latin typeface="Consolas" panose="020B0609020204030204" pitchFamily="49" charset="0"/>
                        </a:rPr>
                        <a:t>Object</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452728797"/>
                  </a:ext>
                </a:extLst>
              </a:tr>
            </a:tbl>
          </a:graphicData>
        </a:graphic>
      </p:graphicFrame>
    </p:spTree>
    <p:extLst>
      <p:ext uri="{BB962C8B-B14F-4D97-AF65-F5344CB8AC3E}">
        <p14:creationId xmlns:p14="http://schemas.microsoft.com/office/powerpoint/2010/main" val="31572370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10"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path" presetSubtype="0" accel="50000" decel="50000" fill="hold" nodeType="clickEffect">
                                  <p:stCondLst>
                                    <p:cond delay="0"/>
                                  </p:stCondLst>
                                  <p:childTnLst>
                                    <p:animMotion origin="layout" path="M 1.11022E-16 -2.96296E-6 L -0.64375 0.00579 " pathEditMode="relative" rAng="0" ptsTypes="AA">
                                      <p:cBhvr>
                                        <p:cTn id="39" dur="2000" fill="hold"/>
                                        <p:tgtEl>
                                          <p:spTgt spid="20"/>
                                        </p:tgtEl>
                                        <p:attrNameLst>
                                          <p:attrName>ppt_x</p:attrName>
                                          <p:attrName>ppt_y</p:attrName>
                                        </p:attrNameLst>
                                      </p:cBhvr>
                                      <p:rCtr x="-32188" y="278"/>
                                    </p:animMotion>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animBg="1"/>
      <p:bldP spid="25" grpId="0" animBg="1"/>
      <p:bldP spid="28"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CE3EC-6AC9-06C8-BA1D-8781DB718B3E}"/>
              </a:ext>
            </a:extLst>
          </p:cNvPr>
          <p:cNvSpPr>
            <a:spLocks noGrp="1"/>
          </p:cNvSpPr>
          <p:nvPr>
            <p:ph type="title"/>
          </p:nvPr>
        </p:nvSpPr>
        <p:spPr/>
        <p:txBody>
          <a:bodyPr/>
          <a:lstStyle/>
          <a:p>
            <a:r>
              <a:rPr lang="en-US" dirty="0"/>
              <a:t>Type mismatch is the problem; what if we evict it from the cache?</a:t>
            </a:r>
          </a:p>
        </p:txBody>
      </p:sp>
      <p:grpSp>
        <p:nvGrpSpPr>
          <p:cNvPr id="4" name="Group 3">
            <a:extLst>
              <a:ext uri="{FF2B5EF4-FFF2-40B4-BE49-F238E27FC236}">
                <a16:creationId xmlns:a16="http://schemas.microsoft.com/office/drawing/2014/main" id="{39E16AEB-7B08-F13F-EC15-0A32D4B5A767}"/>
              </a:ext>
            </a:extLst>
          </p:cNvPr>
          <p:cNvGrpSpPr/>
          <p:nvPr/>
        </p:nvGrpSpPr>
        <p:grpSpPr>
          <a:xfrm>
            <a:off x="628650" y="2285875"/>
            <a:ext cx="3543300" cy="2571875"/>
            <a:chOff x="838200" y="1524000"/>
            <a:chExt cx="4038600" cy="2133600"/>
          </a:xfrm>
        </p:grpSpPr>
        <p:sp>
          <p:nvSpPr>
            <p:cNvPr id="5" name="Rectangle 4">
              <a:extLst>
                <a:ext uri="{FF2B5EF4-FFF2-40B4-BE49-F238E27FC236}">
                  <a16:creationId xmlns:a16="http://schemas.microsoft.com/office/drawing/2014/main" id="{26564A56-1C44-3041-6E8D-13BFFD5097AF}"/>
                </a:ext>
              </a:extLst>
            </p:cNvPr>
            <p:cNvSpPr/>
            <p:nvPr/>
          </p:nvSpPr>
          <p:spPr>
            <a:xfrm rot="16200000">
              <a:off x="1790700" y="571500"/>
              <a:ext cx="2133600" cy="4038600"/>
            </a:xfrm>
            <a:prstGeom prst="rect">
              <a:avLst/>
            </a:prstGeom>
            <a:solidFill>
              <a:schemeClr val="bg1">
                <a:lumMod val="85000"/>
              </a:schemeClr>
            </a:solidFill>
            <a:ln w="38100">
              <a:solidFill>
                <a:schemeClr val="tx1">
                  <a:lumMod val="50000"/>
                  <a:lumOff val="50000"/>
                </a:schemeClr>
              </a:solidFill>
            </a:ln>
          </p:spPr>
          <p:txBody>
            <a:bodyPr rot="0" spcFirstLastPara="0" vertOverflow="overflow" horzOverflow="overflow" vert="eaVert" wrap="none" lIns="68580" tIns="34290" rIns="68580" bIns="34290" numCol="1" spcCol="0" rtlCol="0" fromWordArt="0" anchor="ctr" anchorCtr="0" forceAA="0" compatLnSpc="1">
              <a:prstTxWarp prst="textNoShape">
                <a:avLst/>
              </a:prstTxWarp>
              <a:noAutofit/>
            </a:bodyPr>
            <a:lstStyle/>
            <a:p>
              <a:pPr algn="ctr" defTabSz="685800" fontAlgn="base">
                <a:lnSpc>
                  <a:spcPct val="85000"/>
                </a:lnSpc>
                <a:spcBef>
                  <a:spcPct val="0"/>
                </a:spcBef>
                <a:spcAft>
                  <a:spcPct val="0"/>
                </a:spcAft>
                <a:buClrTx/>
              </a:pPr>
              <a:endParaRPr lang="en-US" sz="2100" kern="1200" dirty="0">
                <a:solidFill>
                  <a:srgbClr val="A42700"/>
                </a:solidFill>
                <a:latin typeface="Arial" charset="0"/>
                <a:ea typeface="+mn-ea"/>
              </a:endParaRPr>
            </a:p>
          </p:txBody>
        </p:sp>
        <p:sp>
          <p:nvSpPr>
            <p:cNvPr id="6" name="TextBox 5">
              <a:extLst>
                <a:ext uri="{FF2B5EF4-FFF2-40B4-BE49-F238E27FC236}">
                  <a16:creationId xmlns:a16="http://schemas.microsoft.com/office/drawing/2014/main" id="{04940110-4A31-8A9C-ECD4-C35F86C3203B}"/>
                </a:ext>
              </a:extLst>
            </p:cNvPr>
            <p:cNvSpPr txBox="1"/>
            <p:nvPr/>
          </p:nvSpPr>
          <p:spPr>
            <a:xfrm>
              <a:off x="990600" y="1676399"/>
              <a:ext cx="3733800" cy="1923206"/>
            </a:xfrm>
            <a:prstGeom prst="rect">
              <a:avLst/>
            </a:prstGeom>
            <a:noFill/>
          </p:spPr>
          <p:txBody>
            <a:bodyPr wrap="square" rtlCol="0">
              <a:spAutoFit/>
            </a:bodyPr>
            <a:lstStyle/>
            <a:p>
              <a:pPr defTabSz="685800" fontAlgn="base">
                <a:lnSpc>
                  <a:spcPct val="120000"/>
                </a:lnSpc>
                <a:spcBef>
                  <a:spcPct val="0"/>
                </a:spcBef>
                <a:spcAft>
                  <a:spcPct val="0"/>
                </a:spcAft>
                <a:buClrTx/>
              </a:pPr>
              <a:r>
                <a:rPr lang="en-US" sz="1350" kern="1200" dirty="0">
                  <a:solidFill>
                    <a:prstClr val="black"/>
                  </a:solidFill>
                  <a:latin typeface="Consolas" panose="020B0609020204030204" pitchFamily="49" charset="0"/>
                  <a:ea typeface="+mn-ea"/>
                </a:rPr>
                <a:t>if (argument type == </a:t>
              </a:r>
              <a:r>
                <a:rPr lang="en-US" sz="1350" kern="1200" dirty="0" err="1">
                  <a:solidFill>
                    <a:prstClr val="black"/>
                  </a:solidFill>
                  <a:latin typeface="Consolas" panose="020B0609020204030204" pitchFamily="49" charset="0"/>
                  <a:ea typeface="+mn-ea"/>
                </a:rPr>
                <a:t>TypedArray</a:t>
              </a:r>
              <a:r>
                <a:rPr lang="en-US" sz="1350" kern="1200" dirty="0">
                  <a:solidFill>
                    <a:prstClr val="black"/>
                  </a:solidFill>
                  <a:latin typeface="Consolas" panose="020B0609020204030204" pitchFamily="49" charset="0"/>
                  <a:ea typeface="+mn-ea"/>
                </a:rPr>
                <a:t>)</a:t>
              </a:r>
            </a:p>
            <a:p>
              <a:pPr defTabSz="685800" fontAlgn="base">
                <a:lnSpc>
                  <a:spcPct val="120000"/>
                </a:lnSpc>
                <a:spcBef>
                  <a:spcPct val="0"/>
                </a:spcBef>
                <a:spcAft>
                  <a:spcPct val="0"/>
                </a:spcAft>
                <a:buClrTx/>
              </a:pPr>
              <a:r>
                <a:rPr lang="en-US" sz="1350" kern="1200" dirty="0">
                  <a:solidFill>
                    <a:prstClr val="black"/>
                  </a:solidFill>
                  <a:latin typeface="Consolas" panose="020B0609020204030204" pitchFamily="49" charset="0"/>
                  <a:ea typeface="+mn-ea"/>
                </a:rPr>
                <a:t>{</a:t>
              </a:r>
            </a:p>
            <a:p>
              <a:pPr defTabSz="685800" fontAlgn="base">
                <a:lnSpc>
                  <a:spcPct val="120000"/>
                </a:lnSpc>
                <a:spcBef>
                  <a:spcPct val="0"/>
                </a:spcBef>
                <a:spcAft>
                  <a:spcPct val="0"/>
                </a:spcAft>
                <a:buClrTx/>
              </a:pPr>
              <a:r>
                <a:rPr lang="en-US" sz="1350" kern="1200" dirty="0">
                  <a:solidFill>
                    <a:prstClr val="black"/>
                  </a:solidFill>
                  <a:latin typeface="Consolas" panose="020B0609020204030204" pitchFamily="49" charset="0"/>
                  <a:ea typeface="+mn-ea"/>
                </a:rPr>
                <a:t>    . . .</a:t>
              </a:r>
            </a:p>
            <a:p>
              <a:pPr defTabSz="685800" fontAlgn="base">
                <a:lnSpc>
                  <a:spcPct val="120000"/>
                </a:lnSpc>
                <a:spcBef>
                  <a:spcPct val="0"/>
                </a:spcBef>
                <a:spcAft>
                  <a:spcPct val="0"/>
                </a:spcAft>
                <a:buClrTx/>
              </a:pPr>
              <a:r>
                <a:rPr lang="en-US" sz="1350" kern="1200" dirty="0">
                  <a:solidFill>
                    <a:prstClr val="black"/>
                  </a:solidFill>
                  <a:latin typeface="Consolas" panose="020B0609020204030204" pitchFamily="49" charset="0"/>
                  <a:ea typeface="+mn-ea"/>
                </a:rPr>
                <a:t>    return *(</a:t>
              </a:r>
              <a:r>
                <a:rPr lang="en-US" sz="1350" kern="1200" dirty="0" err="1">
                  <a:solidFill>
                    <a:prstClr val="black"/>
                  </a:solidFill>
                  <a:latin typeface="Consolas" panose="020B0609020204030204" pitchFamily="49" charset="0"/>
                  <a:ea typeface="+mn-ea"/>
                </a:rPr>
                <a:t>base_ptr</a:t>
              </a:r>
              <a:r>
                <a:rPr lang="en-US" sz="1350" kern="1200" dirty="0">
                  <a:solidFill>
                    <a:prstClr val="black"/>
                  </a:solidFill>
                  <a:latin typeface="Consolas" panose="020B0609020204030204" pitchFamily="49" charset="0"/>
                  <a:ea typeface="+mn-ea"/>
                </a:rPr>
                <a:t> + index)</a:t>
              </a:r>
            </a:p>
            <a:p>
              <a:pPr defTabSz="685800" fontAlgn="base">
                <a:lnSpc>
                  <a:spcPct val="120000"/>
                </a:lnSpc>
                <a:spcBef>
                  <a:spcPct val="0"/>
                </a:spcBef>
                <a:spcAft>
                  <a:spcPct val="0"/>
                </a:spcAft>
                <a:buClrTx/>
              </a:pPr>
              <a:r>
                <a:rPr lang="en-US" sz="1350" kern="1200" dirty="0">
                  <a:solidFill>
                    <a:prstClr val="black"/>
                  </a:solidFill>
                  <a:latin typeface="Consolas" panose="020B0609020204030204" pitchFamily="49" charset="0"/>
                  <a:ea typeface="+mn-ea"/>
                </a:rPr>
                <a:t>}</a:t>
              </a:r>
            </a:p>
            <a:p>
              <a:pPr defTabSz="685800" fontAlgn="base">
                <a:lnSpc>
                  <a:spcPct val="120000"/>
                </a:lnSpc>
                <a:spcBef>
                  <a:spcPct val="0"/>
                </a:spcBef>
                <a:spcAft>
                  <a:spcPct val="0"/>
                </a:spcAft>
                <a:buClrTx/>
              </a:pPr>
              <a:r>
                <a:rPr lang="en-US" sz="1350" kern="1200" dirty="0">
                  <a:solidFill>
                    <a:prstClr val="black"/>
                  </a:solidFill>
                  <a:latin typeface="Consolas" panose="020B0609020204030204" pitchFamily="49" charset="0"/>
                  <a:ea typeface="+mn-ea"/>
                </a:rPr>
                <a:t>else</a:t>
              </a:r>
            </a:p>
            <a:p>
              <a:pPr defTabSz="685800" fontAlgn="base">
                <a:lnSpc>
                  <a:spcPct val="120000"/>
                </a:lnSpc>
                <a:spcBef>
                  <a:spcPct val="0"/>
                </a:spcBef>
                <a:spcAft>
                  <a:spcPct val="0"/>
                </a:spcAft>
                <a:buClrTx/>
              </a:pPr>
              <a:r>
                <a:rPr lang="en-US" sz="1350" kern="1200" dirty="0">
                  <a:solidFill>
                    <a:prstClr val="black"/>
                  </a:solidFill>
                  <a:latin typeface="Consolas" panose="020B0609020204030204" pitchFamily="49" charset="0"/>
                  <a:ea typeface="+mn-ea"/>
                </a:rPr>
                <a:t>{</a:t>
              </a:r>
            </a:p>
            <a:p>
              <a:pPr defTabSz="685800" fontAlgn="base">
                <a:lnSpc>
                  <a:spcPct val="120000"/>
                </a:lnSpc>
                <a:spcBef>
                  <a:spcPct val="0"/>
                </a:spcBef>
                <a:spcAft>
                  <a:spcPct val="0"/>
                </a:spcAft>
                <a:buClrTx/>
              </a:pPr>
              <a:r>
                <a:rPr lang="en-US" sz="1350" kern="1200" dirty="0">
                  <a:solidFill>
                    <a:prstClr val="black"/>
                  </a:solidFill>
                  <a:latin typeface="Consolas" panose="020B0609020204030204" pitchFamily="49" charset="0"/>
                  <a:ea typeface="+mn-ea"/>
                </a:rPr>
                <a:t>    throw exception</a:t>
              </a:r>
            </a:p>
            <a:p>
              <a:pPr defTabSz="685800" fontAlgn="base">
                <a:lnSpc>
                  <a:spcPct val="120000"/>
                </a:lnSpc>
                <a:spcBef>
                  <a:spcPct val="0"/>
                </a:spcBef>
                <a:spcAft>
                  <a:spcPct val="0"/>
                </a:spcAft>
                <a:buClrTx/>
              </a:pPr>
              <a:r>
                <a:rPr lang="en-US" sz="1350" kern="1200" dirty="0">
                  <a:solidFill>
                    <a:prstClr val="black"/>
                  </a:solidFill>
                  <a:latin typeface="Consolas" panose="020B0609020204030204" pitchFamily="49" charset="0"/>
                  <a:ea typeface="+mn-ea"/>
                </a:rPr>
                <a:t>}</a:t>
              </a:r>
            </a:p>
          </p:txBody>
        </p:sp>
      </p:grpSp>
      <p:sp>
        <p:nvSpPr>
          <p:cNvPr id="7" name="TextBox 6">
            <a:extLst>
              <a:ext uri="{FF2B5EF4-FFF2-40B4-BE49-F238E27FC236}">
                <a16:creationId xmlns:a16="http://schemas.microsoft.com/office/drawing/2014/main" id="{A0010362-0BE6-B57B-5A71-1D2EDAF1D012}"/>
              </a:ext>
            </a:extLst>
          </p:cNvPr>
          <p:cNvSpPr txBox="1"/>
          <p:nvPr/>
        </p:nvSpPr>
        <p:spPr>
          <a:xfrm>
            <a:off x="1150144" y="1908919"/>
            <a:ext cx="2500311" cy="318677"/>
          </a:xfrm>
          <a:prstGeom prst="rect">
            <a:avLst/>
          </a:prstGeom>
          <a:noFill/>
        </p:spPr>
        <p:txBody>
          <a:bodyPr wrap="square" rtlCol="0">
            <a:spAutoFit/>
          </a:bodyPr>
          <a:lstStyle/>
          <a:p>
            <a:pPr algn="ctr" defTabSz="685800" fontAlgn="base">
              <a:lnSpc>
                <a:spcPct val="120000"/>
              </a:lnSpc>
              <a:spcBef>
                <a:spcPct val="0"/>
              </a:spcBef>
              <a:spcAft>
                <a:spcPct val="0"/>
              </a:spcAft>
              <a:buClrTx/>
            </a:pPr>
            <a:r>
              <a:rPr lang="en-US" sz="1350" kern="1200" dirty="0">
                <a:solidFill>
                  <a:prstClr val="black"/>
                </a:solidFill>
                <a:latin typeface="Arial" charset="0"/>
                <a:ea typeface="+mn-ea"/>
              </a:rPr>
              <a:t>Compiled by Chrome</a:t>
            </a:r>
          </a:p>
        </p:txBody>
      </p:sp>
      <p:graphicFrame>
        <p:nvGraphicFramePr>
          <p:cNvPr id="8" name="Table 8">
            <a:extLst>
              <a:ext uri="{FF2B5EF4-FFF2-40B4-BE49-F238E27FC236}">
                <a16:creationId xmlns:a16="http://schemas.microsoft.com/office/drawing/2014/main" id="{0D8571A5-CFE1-0576-706D-CCAAE831C597}"/>
              </a:ext>
            </a:extLst>
          </p:cNvPr>
          <p:cNvGraphicFramePr>
            <a:graphicFrameLocks noGrp="1"/>
          </p:cNvGraphicFramePr>
          <p:nvPr/>
        </p:nvGraphicFramePr>
        <p:xfrm>
          <a:off x="4857750" y="2141943"/>
          <a:ext cx="1714500" cy="1525905"/>
        </p:xfrm>
        <a:graphic>
          <a:graphicData uri="http://schemas.openxmlformats.org/drawingml/2006/table">
            <a:tbl>
              <a:tblPr firstRow="1" bandRow="1">
                <a:tableStyleId>{5940675A-B579-460E-94D1-54222C63F5DA}</a:tableStyleId>
              </a:tblPr>
              <a:tblGrid>
                <a:gridCol w="1714500">
                  <a:extLst>
                    <a:ext uri="{9D8B030D-6E8A-4147-A177-3AD203B41FA5}">
                      <a16:colId xmlns:a16="http://schemas.microsoft.com/office/drawing/2014/main" val="27611788"/>
                    </a:ext>
                  </a:extLst>
                </a:gridCol>
              </a:tblGrid>
              <a:tr h="531495">
                <a:tc>
                  <a:txBody>
                    <a:bodyPr/>
                    <a:lstStyle/>
                    <a:p>
                      <a:pPr algn="ctr"/>
                      <a:r>
                        <a:rPr lang="en-US" sz="1000" dirty="0">
                          <a:latin typeface="Consolas" panose="020B0609020204030204" pitchFamily="49" charset="0"/>
                        </a:rPr>
                        <a:t>type =</a:t>
                      </a:r>
                    </a:p>
                    <a:p>
                      <a:pPr algn="ctr"/>
                      <a:endParaRPr lang="en-US" sz="1000" dirty="0">
                        <a:latin typeface="Consolas" panose="020B0609020204030204" pitchFamily="49" charset="0"/>
                      </a:endParaRPr>
                    </a:p>
                    <a:p>
                      <a:pPr algn="ctr"/>
                      <a:r>
                        <a:rPr lang="en-US" sz="1000" dirty="0">
                          <a:latin typeface="Consolas" panose="020B0609020204030204" pitchFamily="49" charset="0"/>
                        </a:rPr>
                        <a:t> </a:t>
                      </a:r>
                    </a:p>
                  </a:txBody>
                  <a:tcPr marL="68580" marR="68580" marT="34290" marB="34290">
                    <a:solidFill>
                      <a:schemeClr val="accent1">
                        <a:lumMod val="40000"/>
                        <a:lumOff val="60000"/>
                      </a:schemeClr>
                    </a:solidFill>
                  </a:tcPr>
                </a:tc>
                <a:extLst>
                  <a:ext uri="{0D108BD9-81ED-4DB2-BD59-A6C34878D82A}">
                    <a16:rowId xmlns:a16="http://schemas.microsoft.com/office/drawing/2014/main" val="734132490"/>
                  </a:ext>
                </a:extLst>
              </a:tr>
              <a:tr h="331470">
                <a:tc>
                  <a:txBody>
                    <a:bodyPr/>
                    <a:lstStyle/>
                    <a:p>
                      <a:pPr algn="ctr"/>
                      <a:r>
                        <a:rPr lang="en-US" sz="1000" dirty="0">
                          <a:latin typeface="Consolas" panose="020B0609020204030204" pitchFamily="49" charset="0"/>
                        </a:rPr>
                        <a:t>…</a:t>
                      </a:r>
                    </a:p>
                  </a:txBody>
                  <a:tcPr marL="68580" marR="68580" marT="34290" marB="34290">
                    <a:solidFill>
                      <a:schemeClr val="accent1">
                        <a:lumMod val="40000"/>
                        <a:lumOff val="60000"/>
                      </a:schemeClr>
                    </a:solidFill>
                  </a:tcPr>
                </a:tc>
                <a:extLst>
                  <a:ext uri="{0D108BD9-81ED-4DB2-BD59-A6C34878D82A}">
                    <a16:rowId xmlns:a16="http://schemas.microsoft.com/office/drawing/2014/main" val="545938219"/>
                  </a:ext>
                </a:extLst>
              </a:tr>
              <a:tr h="331470">
                <a:tc>
                  <a:txBody>
                    <a:bodyPr/>
                    <a:lstStyle/>
                    <a:p>
                      <a:pPr algn="ctr"/>
                      <a:endParaRPr lang="en-US" sz="1000" dirty="0">
                        <a:latin typeface="Consolas" panose="020B0609020204030204" pitchFamily="49" charset="0"/>
                      </a:endParaRPr>
                    </a:p>
                  </a:txBody>
                  <a:tcPr marL="68580" marR="68580" marT="34290" marB="34290">
                    <a:solidFill>
                      <a:schemeClr val="accent1">
                        <a:lumMod val="40000"/>
                        <a:lumOff val="60000"/>
                      </a:schemeClr>
                    </a:solidFill>
                  </a:tcPr>
                </a:tc>
                <a:extLst>
                  <a:ext uri="{0D108BD9-81ED-4DB2-BD59-A6C34878D82A}">
                    <a16:rowId xmlns:a16="http://schemas.microsoft.com/office/drawing/2014/main" val="1267517653"/>
                  </a:ext>
                </a:extLst>
              </a:tr>
              <a:tr h="331470">
                <a:tc>
                  <a:txBody>
                    <a:bodyPr/>
                    <a:lstStyle/>
                    <a:p>
                      <a:pPr algn="ctr"/>
                      <a:r>
                        <a:rPr lang="en-US" sz="1000" dirty="0">
                          <a:latin typeface="Consolas" panose="020B0609020204030204" pitchFamily="49" charset="0"/>
                        </a:rPr>
                        <a:t>…</a:t>
                      </a:r>
                    </a:p>
                  </a:txBody>
                  <a:tcPr marL="68580" marR="68580" marT="34290" marB="34290">
                    <a:solidFill>
                      <a:schemeClr val="accent1">
                        <a:lumMod val="40000"/>
                        <a:lumOff val="60000"/>
                      </a:schemeClr>
                    </a:solidFill>
                  </a:tcPr>
                </a:tc>
                <a:extLst>
                  <a:ext uri="{0D108BD9-81ED-4DB2-BD59-A6C34878D82A}">
                    <a16:rowId xmlns:a16="http://schemas.microsoft.com/office/drawing/2014/main" val="897662847"/>
                  </a:ext>
                </a:extLst>
              </a:tr>
            </a:tbl>
          </a:graphicData>
        </a:graphic>
      </p:graphicFrame>
      <p:sp>
        <p:nvSpPr>
          <p:cNvPr id="9" name="TextBox 8">
            <a:extLst>
              <a:ext uri="{FF2B5EF4-FFF2-40B4-BE49-F238E27FC236}">
                <a16:creationId xmlns:a16="http://schemas.microsoft.com/office/drawing/2014/main" id="{3715C837-D5DC-B531-9DC3-472F12D55D38}"/>
              </a:ext>
            </a:extLst>
          </p:cNvPr>
          <p:cNvSpPr txBox="1"/>
          <p:nvPr/>
        </p:nvSpPr>
        <p:spPr>
          <a:xfrm>
            <a:off x="4972051" y="1714500"/>
            <a:ext cx="1371599" cy="318677"/>
          </a:xfrm>
          <a:prstGeom prst="rect">
            <a:avLst/>
          </a:prstGeom>
          <a:noFill/>
        </p:spPr>
        <p:txBody>
          <a:bodyPr wrap="square" rtlCol="0">
            <a:spAutoFit/>
          </a:bodyPr>
          <a:lstStyle/>
          <a:p>
            <a:pPr algn="ctr" defTabSz="685800" fontAlgn="base">
              <a:lnSpc>
                <a:spcPct val="120000"/>
              </a:lnSpc>
              <a:spcBef>
                <a:spcPct val="0"/>
              </a:spcBef>
              <a:spcAft>
                <a:spcPct val="0"/>
              </a:spcAft>
              <a:buClrTx/>
            </a:pPr>
            <a:r>
              <a:rPr lang="en-US" sz="1350" kern="1200" dirty="0" err="1">
                <a:solidFill>
                  <a:prstClr val="black"/>
                </a:solidFill>
                <a:latin typeface="Arial" charset="0"/>
                <a:ea typeface="+mn-ea"/>
              </a:rPr>
              <a:t>TypedArray</a:t>
            </a:r>
            <a:endParaRPr lang="en-US" sz="1350" kern="1200" dirty="0">
              <a:solidFill>
                <a:prstClr val="black"/>
              </a:solidFill>
              <a:latin typeface="Arial" charset="0"/>
              <a:ea typeface="+mn-ea"/>
            </a:endParaRPr>
          </a:p>
        </p:txBody>
      </p:sp>
      <p:grpSp>
        <p:nvGrpSpPr>
          <p:cNvPr id="10" name="Group 9">
            <a:extLst>
              <a:ext uri="{FF2B5EF4-FFF2-40B4-BE49-F238E27FC236}">
                <a16:creationId xmlns:a16="http://schemas.microsoft.com/office/drawing/2014/main" id="{33E8AA42-755B-9411-1FA6-059D758AF8B3}"/>
              </a:ext>
            </a:extLst>
          </p:cNvPr>
          <p:cNvGrpSpPr/>
          <p:nvPr/>
        </p:nvGrpSpPr>
        <p:grpSpPr>
          <a:xfrm>
            <a:off x="1303733" y="1073760"/>
            <a:ext cx="2193132" cy="438873"/>
            <a:chOff x="838200" y="1524000"/>
            <a:chExt cx="4038600" cy="2133600"/>
          </a:xfrm>
        </p:grpSpPr>
        <p:sp>
          <p:nvSpPr>
            <p:cNvPr id="11" name="Rectangle 10">
              <a:extLst>
                <a:ext uri="{FF2B5EF4-FFF2-40B4-BE49-F238E27FC236}">
                  <a16:creationId xmlns:a16="http://schemas.microsoft.com/office/drawing/2014/main" id="{41A68E96-C483-ED32-7721-E87E4F0507D4}"/>
                </a:ext>
              </a:extLst>
            </p:cNvPr>
            <p:cNvSpPr/>
            <p:nvPr/>
          </p:nvSpPr>
          <p:spPr>
            <a:xfrm rot="16200000">
              <a:off x="1790700" y="571500"/>
              <a:ext cx="2133600" cy="4038600"/>
            </a:xfrm>
            <a:prstGeom prst="rect">
              <a:avLst/>
            </a:prstGeom>
            <a:solidFill>
              <a:schemeClr val="accent5">
                <a:lumMod val="20000"/>
                <a:lumOff val="80000"/>
              </a:schemeClr>
            </a:solidFill>
            <a:ln w="38100">
              <a:solidFill>
                <a:srgbClr val="4B4BB3"/>
              </a:solidFill>
            </a:ln>
          </p:spPr>
          <p:txBody>
            <a:bodyPr rot="0" spcFirstLastPara="0" vertOverflow="overflow" horzOverflow="overflow" vert="eaVert" wrap="none" lIns="68580" tIns="34290" rIns="68580" bIns="34290" numCol="1" spcCol="0" rtlCol="0" fromWordArt="0" anchor="ctr" anchorCtr="0" forceAA="0" compatLnSpc="1">
              <a:prstTxWarp prst="textNoShape">
                <a:avLst/>
              </a:prstTxWarp>
              <a:noAutofit/>
            </a:bodyPr>
            <a:lstStyle/>
            <a:p>
              <a:pPr algn="ctr" defTabSz="685800" fontAlgn="base">
                <a:lnSpc>
                  <a:spcPct val="85000"/>
                </a:lnSpc>
                <a:spcBef>
                  <a:spcPct val="0"/>
                </a:spcBef>
                <a:spcAft>
                  <a:spcPct val="0"/>
                </a:spcAft>
                <a:buClrTx/>
              </a:pPr>
              <a:endParaRPr lang="en-US" sz="2100" kern="1200" dirty="0">
                <a:solidFill>
                  <a:srgbClr val="A42700"/>
                </a:solidFill>
                <a:latin typeface="Arial" charset="0"/>
                <a:ea typeface="+mn-ea"/>
              </a:endParaRPr>
            </a:p>
          </p:txBody>
        </p:sp>
        <p:sp>
          <p:nvSpPr>
            <p:cNvPr id="12" name="TextBox 11">
              <a:extLst>
                <a:ext uri="{FF2B5EF4-FFF2-40B4-BE49-F238E27FC236}">
                  <a16:creationId xmlns:a16="http://schemas.microsoft.com/office/drawing/2014/main" id="{BB620587-D345-E385-6D33-09A177B56BAD}"/>
                </a:ext>
              </a:extLst>
            </p:cNvPr>
            <p:cNvSpPr txBox="1"/>
            <p:nvPr/>
          </p:nvSpPr>
          <p:spPr>
            <a:xfrm>
              <a:off x="990599" y="1676400"/>
              <a:ext cx="3886201" cy="1574513"/>
            </a:xfrm>
            <a:prstGeom prst="rect">
              <a:avLst/>
            </a:prstGeom>
            <a:noFill/>
          </p:spPr>
          <p:txBody>
            <a:bodyPr wrap="square" rtlCol="0">
              <a:spAutoFit/>
            </a:bodyPr>
            <a:lstStyle/>
            <a:p>
              <a:pPr defTabSz="685800" fontAlgn="base">
                <a:lnSpc>
                  <a:spcPct val="120000"/>
                </a:lnSpc>
                <a:spcBef>
                  <a:spcPct val="0"/>
                </a:spcBef>
                <a:spcAft>
                  <a:spcPct val="0"/>
                </a:spcAft>
                <a:buClrTx/>
              </a:pPr>
              <a:r>
                <a:rPr lang="en-US" sz="1350" kern="1200" dirty="0" err="1">
                  <a:solidFill>
                    <a:srgbClr val="960000"/>
                  </a:solidFill>
                  <a:latin typeface="Consolas" panose="020B0609020204030204" pitchFamily="49" charset="0"/>
                  <a:ea typeface="+mn-ea"/>
                </a:rPr>
                <a:t>AttackerClass</a:t>
              </a:r>
              <a:r>
                <a:rPr lang="en-US" sz="1350" kern="1200" dirty="0">
                  <a:solidFill>
                    <a:prstClr val="black"/>
                  </a:solidFill>
                  <a:latin typeface="Consolas" panose="020B0609020204030204" pitchFamily="49" charset="0"/>
                  <a:ea typeface="+mn-ea"/>
                </a:rPr>
                <a:t>[index]</a:t>
              </a:r>
            </a:p>
          </p:txBody>
        </p:sp>
      </p:grpSp>
      <p:sp>
        <p:nvSpPr>
          <p:cNvPr id="13" name="TextBox 12">
            <a:extLst>
              <a:ext uri="{FF2B5EF4-FFF2-40B4-BE49-F238E27FC236}">
                <a16:creationId xmlns:a16="http://schemas.microsoft.com/office/drawing/2014/main" id="{D50F062C-56F9-4C37-51DE-BD2938849F6F}"/>
              </a:ext>
            </a:extLst>
          </p:cNvPr>
          <p:cNvSpPr txBox="1"/>
          <p:nvPr/>
        </p:nvSpPr>
        <p:spPr>
          <a:xfrm>
            <a:off x="1150144" y="691094"/>
            <a:ext cx="2500311" cy="318677"/>
          </a:xfrm>
          <a:prstGeom prst="rect">
            <a:avLst/>
          </a:prstGeom>
          <a:noFill/>
        </p:spPr>
        <p:txBody>
          <a:bodyPr wrap="square" rtlCol="0">
            <a:spAutoFit/>
          </a:bodyPr>
          <a:lstStyle/>
          <a:p>
            <a:pPr algn="ctr" defTabSz="685800" fontAlgn="base">
              <a:lnSpc>
                <a:spcPct val="120000"/>
              </a:lnSpc>
              <a:spcBef>
                <a:spcPct val="0"/>
              </a:spcBef>
              <a:spcAft>
                <a:spcPct val="0"/>
              </a:spcAft>
              <a:buClrTx/>
            </a:pPr>
            <a:r>
              <a:rPr lang="en-US" sz="1350" kern="1200" dirty="0">
                <a:solidFill>
                  <a:prstClr val="black"/>
                </a:solidFill>
                <a:latin typeface="Arial" charset="0"/>
                <a:ea typeface="+mn-ea"/>
              </a:rPr>
              <a:t>JavaScript</a:t>
            </a:r>
          </a:p>
        </p:txBody>
      </p:sp>
      <p:sp>
        <p:nvSpPr>
          <p:cNvPr id="3" name="Arrow: Down 2">
            <a:extLst>
              <a:ext uri="{FF2B5EF4-FFF2-40B4-BE49-F238E27FC236}">
                <a16:creationId xmlns:a16="http://schemas.microsoft.com/office/drawing/2014/main" id="{B753AF66-711F-C65A-DA78-004B8654F829}"/>
              </a:ext>
            </a:extLst>
          </p:cNvPr>
          <p:cNvSpPr/>
          <p:nvPr/>
        </p:nvSpPr>
        <p:spPr>
          <a:xfrm>
            <a:off x="2286000" y="1648421"/>
            <a:ext cx="228600" cy="251569"/>
          </a:xfrm>
          <a:prstGeom prst="downArrow">
            <a:avLst/>
          </a:prstGeom>
          <a:solidFill>
            <a:schemeClr val="tx1"/>
          </a:solidFill>
          <a:ln w="38100">
            <a:noFill/>
          </a:ln>
        </p:spPr>
        <p:txBody>
          <a:bodyPr rot="0" spcFirstLastPara="0" vertOverflow="overflow" horzOverflow="overflow" vert="eaVert" wrap="none" lIns="68580" tIns="34290" rIns="68580" bIns="34290" numCol="1" spcCol="0" rtlCol="0" fromWordArt="0" anchor="ctr" anchorCtr="0" forceAA="0" compatLnSpc="1">
            <a:prstTxWarp prst="textNoShape">
              <a:avLst/>
            </a:prstTxWarp>
            <a:noAutofit/>
          </a:bodyPr>
          <a:lstStyle/>
          <a:p>
            <a:pPr algn="ctr" defTabSz="685800" fontAlgn="base">
              <a:lnSpc>
                <a:spcPct val="85000"/>
              </a:lnSpc>
              <a:spcBef>
                <a:spcPct val="0"/>
              </a:spcBef>
              <a:spcAft>
                <a:spcPct val="0"/>
              </a:spcAft>
              <a:buClrTx/>
            </a:pPr>
            <a:endParaRPr lang="en-US" sz="2100" kern="1200">
              <a:solidFill>
                <a:srgbClr val="A42700"/>
              </a:solidFill>
              <a:latin typeface="Arial" charset="0"/>
              <a:ea typeface="+mn-ea"/>
            </a:endParaRPr>
          </a:p>
        </p:txBody>
      </p:sp>
      <p:graphicFrame>
        <p:nvGraphicFramePr>
          <p:cNvPr id="14" name="Table 9">
            <a:extLst>
              <a:ext uri="{FF2B5EF4-FFF2-40B4-BE49-F238E27FC236}">
                <a16:creationId xmlns:a16="http://schemas.microsoft.com/office/drawing/2014/main" id="{B619C37E-5E7B-0A68-DCBB-DF8241F9AECF}"/>
              </a:ext>
            </a:extLst>
          </p:cNvPr>
          <p:cNvGraphicFramePr>
            <a:graphicFrameLocks noGrp="1"/>
          </p:cNvGraphicFramePr>
          <p:nvPr/>
        </p:nvGraphicFramePr>
        <p:xfrm>
          <a:off x="5172075" y="2469580"/>
          <a:ext cx="1085850" cy="226259"/>
        </p:xfrm>
        <a:graphic>
          <a:graphicData uri="http://schemas.openxmlformats.org/drawingml/2006/table">
            <a:tbl>
              <a:tblPr firstRow="1" bandRow="1">
                <a:tableStyleId>{5940675A-B579-460E-94D1-54222C63F5DA}</a:tableStyleId>
              </a:tblPr>
              <a:tblGrid>
                <a:gridCol w="1085850">
                  <a:extLst>
                    <a:ext uri="{9D8B030D-6E8A-4147-A177-3AD203B41FA5}">
                      <a16:colId xmlns:a16="http://schemas.microsoft.com/office/drawing/2014/main" val="955120023"/>
                    </a:ext>
                  </a:extLst>
                </a:gridCol>
              </a:tblGrid>
              <a:tr h="226259">
                <a:tc>
                  <a:txBody>
                    <a:bodyPr/>
                    <a:lstStyle/>
                    <a:p>
                      <a:pPr algn="ctr"/>
                      <a:r>
                        <a:rPr lang="en-US" sz="1000" dirty="0" err="1">
                          <a:latin typeface="Consolas" panose="020B0609020204030204" pitchFamily="49" charset="0"/>
                        </a:rPr>
                        <a:t>TypedArray</a:t>
                      </a:r>
                      <a:endParaRPr lang="en-US" sz="1000" dirty="0">
                        <a:latin typeface="Consolas" panose="020B0609020204030204" pitchFamily="49" charset="0"/>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452728797"/>
                  </a:ext>
                </a:extLst>
              </a:tr>
            </a:tbl>
          </a:graphicData>
        </a:graphic>
      </p:graphicFrame>
      <p:graphicFrame>
        <p:nvGraphicFramePr>
          <p:cNvPr id="16" name="Table 9">
            <a:extLst>
              <a:ext uri="{FF2B5EF4-FFF2-40B4-BE49-F238E27FC236}">
                <a16:creationId xmlns:a16="http://schemas.microsoft.com/office/drawing/2014/main" id="{2E9C993F-5163-43AE-8502-6125D5DEECF8}"/>
              </a:ext>
            </a:extLst>
          </p:cNvPr>
          <p:cNvGraphicFramePr>
            <a:graphicFrameLocks noGrp="1"/>
          </p:cNvGraphicFramePr>
          <p:nvPr>
            <p:extLst>
              <p:ext uri="{D42A27DB-BD31-4B8C-83A1-F6EECF244321}">
                <p14:modId xmlns:p14="http://schemas.microsoft.com/office/powerpoint/2010/main" val="722218352"/>
              </p:ext>
            </p:extLst>
          </p:nvPr>
        </p:nvGraphicFramePr>
        <p:xfrm>
          <a:off x="5185476" y="3174945"/>
          <a:ext cx="999035" cy="274320"/>
        </p:xfrm>
        <a:graphic>
          <a:graphicData uri="http://schemas.openxmlformats.org/drawingml/2006/table">
            <a:tbl>
              <a:tblPr firstRow="1" bandRow="1">
                <a:tableStyleId>{5940675A-B579-460E-94D1-54222C63F5DA}</a:tableStyleId>
              </a:tblPr>
              <a:tblGrid>
                <a:gridCol w="999035">
                  <a:extLst>
                    <a:ext uri="{9D8B030D-6E8A-4147-A177-3AD203B41FA5}">
                      <a16:colId xmlns:a16="http://schemas.microsoft.com/office/drawing/2014/main" val="955120023"/>
                    </a:ext>
                  </a:extLst>
                </a:gridCol>
              </a:tblGrid>
              <a:tr h="274320">
                <a:tc>
                  <a:txBody>
                    <a:bodyPr/>
                    <a:lstStyle/>
                    <a:p>
                      <a:pPr algn="ctr"/>
                      <a:r>
                        <a:rPr lang="en-US" sz="1200" dirty="0" err="1">
                          <a:latin typeface="Consolas" panose="020B0609020204030204" pitchFamily="49" charset="0"/>
                        </a:rPr>
                        <a:t>base_ptr</a:t>
                      </a:r>
                      <a:endParaRPr lang="en-US" sz="1200" dirty="0">
                        <a:latin typeface="Consolas" panose="020B0609020204030204" pitchFamily="49" charset="0"/>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452728797"/>
                  </a:ext>
                </a:extLst>
              </a:tr>
            </a:tbl>
          </a:graphicData>
        </a:graphic>
      </p:graphicFrame>
      <p:graphicFrame>
        <p:nvGraphicFramePr>
          <p:cNvPr id="18" name="Table 8">
            <a:extLst>
              <a:ext uri="{FF2B5EF4-FFF2-40B4-BE49-F238E27FC236}">
                <a16:creationId xmlns:a16="http://schemas.microsoft.com/office/drawing/2014/main" id="{C5892F84-433C-2EE6-52A0-83CA95445CB0}"/>
              </a:ext>
            </a:extLst>
          </p:cNvPr>
          <p:cNvGraphicFramePr>
            <a:graphicFrameLocks noGrp="1"/>
          </p:cNvGraphicFramePr>
          <p:nvPr/>
        </p:nvGraphicFramePr>
        <p:xfrm>
          <a:off x="6858000" y="2141943"/>
          <a:ext cx="1714500" cy="1525905"/>
        </p:xfrm>
        <a:graphic>
          <a:graphicData uri="http://schemas.openxmlformats.org/drawingml/2006/table">
            <a:tbl>
              <a:tblPr firstRow="1" bandRow="1">
                <a:tableStyleId>{5940675A-B579-460E-94D1-54222C63F5DA}</a:tableStyleId>
              </a:tblPr>
              <a:tblGrid>
                <a:gridCol w="1714500">
                  <a:extLst>
                    <a:ext uri="{9D8B030D-6E8A-4147-A177-3AD203B41FA5}">
                      <a16:colId xmlns:a16="http://schemas.microsoft.com/office/drawing/2014/main" val="27611788"/>
                    </a:ext>
                  </a:extLst>
                </a:gridCol>
              </a:tblGrid>
              <a:tr h="531495">
                <a:tc>
                  <a:txBody>
                    <a:bodyPr/>
                    <a:lstStyle/>
                    <a:p>
                      <a:pPr algn="ctr"/>
                      <a:r>
                        <a:rPr lang="en-US" sz="1000" dirty="0">
                          <a:latin typeface="Consolas" panose="020B0609020204030204" pitchFamily="49" charset="0"/>
                        </a:rPr>
                        <a:t>type =</a:t>
                      </a:r>
                    </a:p>
                    <a:p>
                      <a:pPr algn="ctr"/>
                      <a:endParaRPr lang="en-US" sz="1000" dirty="0">
                        <a:latin typeface="Consolas" panose="020B0609020204030204" pitchFamily="49" charset="0"/>
                      </a:endParaRPr>
                    </a:p>
                    <a:p>
                      <a:pPr algn="ctr"/>
                      <a:r>
                        <a:rPr lang="en-US" sz="1000" dirty="0">
                          <a:latin typeface="Consolas" panose="020B0609020204030204" pitchFamily="49" charset="0"/>
                        </a:rPr>
                        <a:t> </a:t>
                      </a:r>
                    </a:p>
                  </a:txBody>
                  <a:tcPr marL="68580" marR="68580" marT="34290" marB="34290">
                    <a:solidFill>
                      <a:schemeClr val="accent2">
                        <a:lumMod val="20000"/>
                        <a:lumOff val="80000"/>
                      </a:schemeClr>
                    </a:solidFill>
                  </a:tcPr>
                </a:tc>
                <a:extLst>
                  <a:ext uri="{0D108BD9-81ED-4DB2-BD59-A6C34878D82A}">
                    <a16:rowId xmlns:a16="http://schemas.microsoft.com/office/drawing/2014/main" val="734132490"/>
                  </a:ext>
                </a:extLst>
              </a:tr>
              <a:tr h="331470">
                <a:tc>
                  <a:txBody>
                    <a:bodyPr/>
                    <a:lstStyle/>
                    <a:p>
                      <a:pPr algn="ctr"/>
                      <a:r>
                        <a:rPr lang="en-US" sz="1000" dirty="0">
                          <a:latin typeface="Consolas" panose="020B0609020204030204" pitchFamily="49" charset="0"/>
                        </a:rPr>
                        <a:t>…</a:t>
                      </a:r>
                    </a:p>
                  </a:txBody>
                  <a:tcPr marL="68580" marR="68580" marT="34290" marB="34290">
                    <a:solidFill>
                      <a:schemeClr val="accent2">
                        <a:lumMod val="20000"/>
                        <a:lumOff val="80000"/>
                      </a:schemeClr>
                    </a:solidFill>
                  </a:tcPr>
                </a:tc>
                <a:extLst>
                  <a:ext uri="{0D108BD9-81ED-4DB2-BD59-A6C34878D82A}">
                    <a16:rowId xmlns:a16="http://schemas.microsoft.com/office/drawing/2014/main" val="545938219"/>
                  </a:ext>
                </a:extLst>
              </a:tr>
              <a:tr h="331470">
                <a:tc>
                  <a:txBody>
                    <a:bodyPr/>
                    <a:lstStyle/>
                    <a:p>
                      <a:pPr algn="ctr"/>
                      <a:endParaRPr lang="en-US" sz="1000" dirty="0">
                        <a:latin typeface="Consolas" panose="020B0609020204030204" pitchFamily="49" charset="0"/>
                      </a:endParaRPr>
                    </a:p>
                  </a:txBody>
                  <a:tcPr marL="68580" marR="68580" marT="34290" marB="34290">
                    <a:solidFill>
                      <a:schemeClr val="accent2">
                        <a:lumMod val="20000"/>
                        <a:lumOff val="80000"/>
                      </a:schemeClr>
                    </a:solidFill>
                  </a:tcPr>
                </a:tc>
                <a:extLst>
                  <a:ext uri="{0D108BD9-81ED-4DB2-BD59-A6C34878D82A}">
                    <a16:rowId xmlns:a16="http://schemas.microsoft.com/office/drawing/2014/main" val="1267517653"/>
                  </a:ext>
                </a:extLst>
              </a:tr>
              <a:tr h="331470">
                <a:tc>
                  <a:txBody>
                    <a:bodyPr/>
                    <a:lstStyle/>
                    <a:p>
                      <a:pPr algn="ctr"/>
                      <a:r>
                        <a:rPr lang="en-US" sz="1000" dirty="0">
                          <a:latin typeface="Consolas" panose="020B0609020204030204" pitchFamily="49" charset="0"/>
                        </a:rPr>
                        <a:t>…</a:t>
                      </a:r>
                    </a:p>
                  </a:txBody>
                  <a:tcPr marL="68580" marR="68580" marT="34290" marB="34290">
                    <a:solidFill>
                      <a:schemeClr val="accent2">
                        <a:lumMod val="20000"/>
                        <a:lumOff val="80000"/>
                      </a:schemeClr>
                    </a:solidFill>
                  </a:tcPr>
                </a:tc>
                <a:extLst>
                  <a:ext uri="{0D108BD9-81ED-4DB2-BD59-A6C34878D82A}">
                    <a16:rowId xmlns:a16="http://schemas.microsoft.com/office/drawing/2014/main" val="897662847"/>
                  </a:ext>
                </a:extLst>
              </a:tr>
            </a:tbl>
          </a:graphicData>
        </a:graphic>
      </p:graphicFrame>
      <p:sp>
        <p:nvSpPr>
          <p:cNvPr id="19" name="TextBox 18">
            <a:extLst>
              <a:ext uri="{FF2B5EF4-FFF2-40B4-BE49-F238E27FC236}">
                <a16:creationId xmlns:a16="http://schemas.microsoft.com/office/drawing/2014/main" id="{F13804BC-1809-0F35-06F7-97E243C92CBE}"/>
              </a:ext>
            </a:extLst>
          </p:cNvPr>
          <p:cNvSpPr txBox="1"/>
          <p:nvPr/>
        </p:nvSpPr>
        <p:spPr>
          <a:xfrm>
            <a:off x="6972301" y="1714500"/>
            <a:ext cx="1371599" cy="318677"/>
          </a:xfrm>
          <a:prstGeom prst="rect">
            <a:avLst/>
          </a:prstGeom>
          <a:noFill/>
        </p:spPr>
        <p:txBody>
          <a:bodyPr wrap="square" rtlCol="0">
            <a:spAutoFit/>
          </a:bodyPr>
          <a:lstStyle/>
          <a:p>
            <a:pPr algn="ctr" defTabSz="685800" fontAlgn="base">
              <a:lnSpc>
                <a:spcPct val="120000"/>
              </a:lnSpc>
              <a:spcBef>
                <a:spcPct val="0"/>
              </a:spcBef>
              <a:spcAft>
                <a:spcPct val="0"/>
              </a:spcAft>
              <a:buClrTx/>
            </a:pPr>
            <a:r>
              <a:rPr lang="en-US" sz="1350" kern="1200" dirty="0" err="1">
                <a:solidFill>
                  <a:srgbClr val="960000"/>
                </a:solidFill>
                <a:latin typeface="Arial" charset="0"/>
                <a:ea typeface="+mn-ea"/>
              </a:rPr>
              <a:t>AttackerClass</a:t>
            </a:r>
            <a:endParaRPr lang="en-US" sz="1350" kern="1200" dirty="0">
              <a:solidFill>
                <a:srgbClr val="960000"/>
              </a:solidFill>
              <a:latin typeface="Arial" charset="0"/>
              <a:ea typeface="+mn-ea"/>
            </a:endParaRPr>
          </a:p>
        </p:txBody>
      </p:sp>
      <p:graphicFrame>
        <p:nvGraphicFramePr>
          <p:cNvPr id="20" name="Table 9">
            <a:extLst>
              <a:ext uri="{FF2B5EF4-FFF2-40B4-BE49-F238E27FC236}">
                <a16:creationId xmlns:a16="http://schemas.microsoft.com/office/drawing/2014/main" id="{BB736CA3-0CC6-B17A-96A2-ADB81629DFED}"/>
              </a:ext>
            </a:extLst>
          </p:cNvPr>
          <p:cNvGraphicFramePr>
            <a:graphicFrameLocks noGrp="1"/>
          </p:cNvGraphicFramePr>
          <p:nvPr/>
        </p:nvGraphicFramePr>
        <p:xfrm>
          <a:off x="7072313" y="2469580"/>
          <a:ext cx="1285875" cy="226259"/>
        </p:xfrm>
        <a:graphic>
          <a:graphicData uri="http://schemas.openxmlformats.org/drawingml/2006/table">
            <a:tbl>
              <a:tblPr firstRow="1" bandRow="1">
                <a:tableStyleId>{5940675A-B579-460E-94D1-54222C63F5DA}</a:tableStyleId>
              </a:tblPr>
              <a:tblGrid>
                <a:gridCol w="1285875">
                  <a:extLst>
                    <a:ext uri="{9D8B030D-6E8A-4147-A177-3AD203B41FA5}">
                      <a16:colId xmlns:a16="http://schemas.microsoft.com/office/drawing/2014/main" val="955120023"/>
                    </a:ext>
                  </a:extLst>
                </a:gridCol>
              </a:tblGrid>
              <a:tr h="226259">
                <a:tc>
                  <a:txBody>
                    <a:bodyPr/>
                    <a:lstStyle/>
                    <a:p>
                      <a:pPr algn="ctr"/>
                      <a:r>
                        <a:rPr lang="en-US" sz="1000" dirty="0">
                          <a:latin typeface="Consolas" panose="020B0609020204030204" pitchFamily="49" charset="0"/>
                        </a:rPr>
                        <a:t>Object</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452728797"/>
                  </a:ext>
                </a:extLst>
              </a:tr>
            </a:tbl>
          </a:graphicData>
        </a:graphic>
      </p:graphicFrame>
      <p:graphicFrame>
        <p:nvGraphicFramePr>
          <p:cNvPr id="21" name="Table 9">
            <a:extLst>
              <a:ext uri="{FF2B5EF4-FFF2-40B4-BE49-F238E27FC236}">
                <a16:creationId xmlns:a16="http://schemas.microsoft.com/office/drawing/2014/main" id="{4ADEA05E-CBCB-6E83-97F4-CF28E2D8543D}"/>
              </a:ext>
            </a:extLst>
          </p:cNvPr>
          <p:cNvGraphicFramePr>
            <a:graphicFrameLocks noGrp="1"/>
          </p:cNvGraphicFramePr>
          <p:nvPr>
            <p:extLst>
              <p:ext uri="{D42A27DB-BD31-4B8C-83A1-F6EECF244321}">
                <p14:modId xmlns:p14="http://schemas.microsoft.com/office/powerpoint/2010/main" val="3154786588"/>
              </p:ext>
            </p:extLst>
          </p:nvPr>
        </p:nvGraphicFramePr>
        <p:xfrm>
          <a:off x="7311628" y="3174945"/>
          <a:ext cx="965111" cy="274320"/>
        </p:xfrm>
        <a:graphic>
          <a:graphicData uri="http://schemas.openxmlformats.org/drawingml/2006/table">
            <a:tbl>
              <a:tblPr firstRow="1" bandRow="1">
                <a:tableStyleId>{5940675A-B579-460E-94D1-54222C63F5DA}</a:tableStyleId>
              </a:tblPr>
              <a:tblGrid>
                <a:gridCol w="965111">
                  <a:extLst>
                    <a:ext uri="{9D8B030D-6E8A-4147-A177-3AD203B41FA5}">
                      <a16:colId xmlns:a16="http://schemas.microsoft.com/office/drawing/2014/main" val="955120023"/>
                    </a:ext>
                  </a:extLst>
                </a:gridCol>
              </a:tblGrid>
              <a:tr h="274320">
                <a:tc>
                  <a:txBody>
                    <a:bodyPr/>
                    <a:lstStyle/>
                    <a:p>
                      <a:pPr algn="ctr"/>
                      <a:r>
                        <a:rPr lang="en-US" sz="1200" dirty="0" err="1">
                          <a:latin typeface="Consolas" panose="020B0609020204030204" pitchFamily="49" charset="0"/>
                        </a:rPr>
                        <a:t>fake_ptr</a:t>
                      </a:r>
                      <a:endParaRPr lang="en-US" sz="1200" dirty="0">
                        <a:latin typeface="Consolas" panose="020B0609020204030204" pitchFamily="49" charset="0"/>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452728797"/>
                  </a:ext>
                </a:extLst>
              </a:tr>
            </a:tbl>
          </a:graphicData>
        </a:graphic>
      </p:graphicFrame>
      <p:pic>
        <p:nvPicPr>
          <p:cNvPr id="22" name="Graphic 21" descr="Close with solid fill">
            <a:extLst>
              <a:ext uri="{FF2B5EF4-FFF2-40B4-BE49-F238E27FC236}">
                <a16:creationId xmlns:a16="http://schemas.microsoft.com/office/drawing/2014/main" id="{FCCC9BD7-558D-D34D-5DD8-31458E1A83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76180" y="2608445"/>
            <a:ext cx="685800" cy="685800"/>
          </a:xfrm>
          <a:prstGeom prst="rect">
            <a:avLst/>
          </a:prstGeom>
        </p:spPr>
      </p:pic>
      <p:graphicFrame>
        <p:nvGraphicFramePr>
          <p:cNvPr id="30" name="Table 9">
            <a:extLst>
              <a:ext uri="{FF2B5EF4-FFF2-40B4-BE49-F238E27FC236}">
                <a16:creationId xmlns:a16="http://schemas.microsoft.com/office/drawing/2014/main" id="{5FC879E2-0D99-1ED2-F344-3F48C8207281}"/>
              </a:ext>
            </a:extLst>
          </p:cNvPr>
          <p:cNvGraphicFramePr>
            <a:graphicFrameLocks noGrp="1"/>
          </p:cNvGraphicFramePr>
          <p:nvPr/>
        </p:nvGraphicFramePr>
        <p:xfrm>
          <a:off x="1209065" y="2491775"/>
          <a:ext cx="1285875" cy="226259"/>
        </p:xfrm>
        <a:graphic>
          <a:graphicData uri="http://schemas.openxmlformats.org/drawingml/2006/table">
            <a:tbl>
              <a:tblPr firstRow="1" bandRow="1">
                <a:tableStyleId>{5940675A-B579-460E-94D1-54222C63F5DA}</a:tableStyleId>
              </a:tblPr>
              <a:tblGrid>
                <a:gridCol w="1285875">
                  <a:extLst>
                    <a:ext uri="{9D8B030D-6E8A-4147-A177-3AD203B41FA5}">
                      <a16:colId xmlns:a16="http://schemas.microsoft.com/office/drawing/2014/main" val="955120023"/>
                    </a:ext>
                  </a:extLst>
                </a:gridCol>
              </a:tblGrid>
              <a:tr h="226259">
                <a:tc>
                  <a:txBody>
                    <a:bodyPr/>
                    <a:lstStyle/>
                    <a:p>
                      <a:pPr algn="ctr"/>
                      <a:r>
                        <a:rPr lang="en-US" sz="1000" dirty="0">
                          <a:latin typeface="Consolas" panose="020B0609020204030204" pitchFamily="49" charset="0"/>
                        </a:rPr>
                        <a:t>Object</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452728797"/>
                  </a:ext>
                </a:extLst>
              </a:tr>
            </a:tbl>
          </a:graphicData>
        </a:graphic>
      </p:graphicFrame>
      <p:pic>
        <p:nvPicPr>
          <p:cNvPr id="31" name="Picture 30">
            <a:extLst>
              <a:ext uri="{FF2B5EF4-FFF2-40B4-BE49-F238E27FC236}">
                <a16:creationId xmlns:a16="http://schemas.microsoft.com/office/drawing/2014/main" id="{95A76565-7E95-63F6-3041-ED5A4A93CCB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126830" y="2246913"/>
            <a:ext cx="427478" cy="614266"/>
          </a:xfrm>
          <a:prstGeom prst="rect">
            <a:avLst/>
          </a:prstGeom>
        </p:spPr>
      </p:pic>
      <p:pic>
        <p:nvPicPr>
          <p:cNvPr id="32" name="Graphic 31" descr="Genie Bottle with solid fill">
            <a:extLst>
              <a:ext uri="{FF2B5EF4-FFF2-40B4-BE49-F238E27FC236}">
                <a16:creationId xmlns:a16="http://schemas.microsoft.com/office/drawing/2014/main" id="{AB881E72-8B83-7CAB-42F5-D66E5D4E1F8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48454" y="1881926"/>
            <a:ext cx="685800" cy="685800"/>
          </a:xfrm>
          <a:prstGeom prst="rect">
            <a:avLst/>
          </a:prstGeom>
        </p:spPr>
      </p:pic>
      <p:sp>
        <p:nvSpPr>
          <p:cNvPr id="33" name="Speech Bubble: Rectangle 32">
            <a:extLst>
              <a:ext uri="{FF2B5EF4-FFF2-40B4-BE49-F238E27FC236}">
                <a16:creationId xmlns:a16="http://schemas.microsoft.com/office/drawing/2014/main" id="{4AD76D93-8315-3A90-50DF-4D624E17B28F}"/>
              </a:ext>
            </a:extLst>
          </p:cNvPr>
          <p:cNvSpPr/>
          <p:nvPr/>
        </p:nvSpPr>
        <p:spPr>
          <a:xfrm>
            <a:off x="4007260" y="1073759"/>
            <a:ext cx="1639877" cy="342776"/>
          </a:xfrm>
          <a:prstGeom prst="wedgeRectCallout">
            <a:avLst>
              <a:gd name="adj1" fmla="val -43925"/>
              <a:gd name="adj2" fmla="val 191442"/>
            </a:avLst>
          </a:prstGeom>
          <a:ln w="38100">
            <a:solidFill>
              <a:srgbClr val="4B4BB3"/>
            </a:solidFill>
          </a:ln>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defTabSz="685800" fontAlgn="base">
              <a:lnSpc>
                <a:spcPct val="85000"/>
              </a:lnSpc>
              <a:spcBef>
                <a:spcPct val="0"/>
              </a:spcBef>
              <a:spcAft>
                <a:spcPct val="0"/>
              </a:spcAft>
              <a:buClrTx/>
            </a:pPr>
            <a:r>
              <a:rPr lang="en-US" sz="1500" kern="1200" dirty="0">
                <a:solidFill>
                  <a:srgbClr val="4B4BB3"/>
                </a:solidFill>
                <a:latin typeface="Arial" charset="0"/>
                <a:ea typeface="+mn-ea"/>
              </a:rPr>
              <a:t>Branch taken</a:t>
            </a:r>
          </a:p>
        </p:txBody>
      </p:sp>
      <p:sp>
        <p:nvSpPr>
          <p:cNvPr id="34" name="Rectangle 33">
            <a:extLst>
              <a:ext uri="{FF2B5EF4-FFF2-40B4-BE49-F238E27FC236}">
                <a16:creationId xmlns:a16="http://schemas.microsoft.com/office/drawing/2014/main" id="{B4BC9D30-8CB9-DC8B-C539-8181938AD71A}"/>
              </a:ext>
            </a:extLst>
          </p:cNvPr>
          <p:cNvSpPr/>
          <p:nvPr/>
        </p:nvSpPr>
        <p:spPr>
          <a:xfrm>
            <a:off x="971550" y="2914650"/>
            <a:ext cx="2914650" cy="685800"/>
          </a:xfrm>
          <a:prstGeom prst="rect">
            <a:avLst/>
          </a:prstGeom>
          <a:solidFill>
            <a:srgbClr val="FF9900">
              <a:alpha val="25098"/>
            </a:srgbClr>
          </a:solidFill>
          <a:ln w="38100">
            <a:noFill/>
          </a:ln>
        </p:spPr>
        <p:txBody>
          <a:bodyPr rot="0" spcFirstLastPara="0" vertOverflow="overflow" horzOverflow="overflow" vert="eaVert" wrap="none" lIns="68580" tIns="34290" rIns="68580" bIns="34290" numCol="1" spcCol="0" rtlCol="0" fromWordArt="0" anchor="ctr" anchorCtr="0" forceAA="0" compatLnSpc="1">
            <a:prstTxWarp prst="textNoShape">
              <a:avLst/>
            </a:prstTxWarp>
            <a:noAutofit/>
          </a:bodyPr>
          <a:lstStyle/>
          <a:p>
            <a:pPr algn="ctr" defTabSz="685800" fontAlgn="base">
              <a:lnSpc>
                <a:spcPct val="85000"/>
              </a:lnSpc>
              <a:spcBef>
                <a:spcPct val="0"/>
              </a:spcBef>
              <a:spcAft>
                <a:spcPct val="0"/>
              </a:spcAft>
              <a:buClrTx/>
            </a:pPr>
            <a:endParaRPr lang="en-US" sz="2100" kern="1200">
              <a:solidFill>
                <a:srgbClr val="A42700"/>
              </a:solidFill>
              <a:latin typeface="Arial" charset="0"/>
              <a:ea typeface="+mn-ea"/>
            </a:endParaRPr>
          </a:p>
        </p:txBody>
      </p:sp>
      <p:sp>
        <p:nvSpPr>
          <p:cNvPr id="35" name="Rectangle 34">
            <a:extLst>
              <a:ext uri="{FF2B5EF4-FFF2-40B4-BE49-F238E27FC236}">
                <a16:creationId xmlns:a16="http://schemas.microsoft.com/office/drawing/2014/main" id="{3285F6D9-0D1F-E1EF-E86B-A40ACE938467}"/>
              </a:ext>
            </a:extLst>
          </p:cNvPr>
          <p:cNvSpPr/>
          <p:nvPr/>
        </p:nvSpPr>
        <p:spPr>
          <a:xfrm>
            <a:off x="4572000" y="4286250"/>
            <a:ext cx="1714500" cy="571500"/>
          </a:xfrm>
          <a:prstGeom prst="rect">
            <a:avLst/>
          </a:prstGeom>
          <a:solidFill>
            <a:schemeClr val="accent3"/>
          </a:solidFill>
          <a:ln w="38100">
            <a:solidFill>
              <a:schemeClr val="tx1"/>
            </a:solidFill>
          </a:ln>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defTabSz="685800" fontAlgn="base">
              <a:lnSpc>
                <a:spcPct val="85000"/>
              </a:lnSpc>
              <a:spcBef>
                <a:spcPct val="0"/>
              </a:spcBef>
              <a:spcAft>
                <a:spcPct val="0"/>
              </a:spcAft>
              <a:buClrTx/>
            </a:pPr>
            <a:r>
              <a:rPr lang="en-US" sz="1350" kern="1200" dirty="0">
                <a:solidFill>
                  <a:prstClr val="black"/>
                </a:solidFill>
                <a:latin typeface="Arial" charset="0"/>
                <a:ea typeface="+mn-ea"/>
              </a:rPr>
              <a:t>Speculative type</a:t>
            </a:r>
          </a:p>
          <a:p>
            <a:pPr algn="ctr" defTabSz="685800" fontAlgn="base">
              <a:lnSpc>
                <a:spcPct val="85000"/>
              </a:lnSpc>
              <a:spcBef>
                <a:spcPct val="0"/>
              </a:spcBef>
              <a:spcAft>
                <a:spcPct val="0"/>
              </a:spcAft>
              <a:buClrTx/>
            </a:pPr>
            <a:r>
              <a:rPr lang="en-US" sz="1350" kern="1200" dirty="0">
                <a:solidFill>
                  <a:prstClr val="black"/>
                </a:solidFill>
                <a:latin typeface="Arial" charset="0"/>
                <a:ea typeface="+mn-ea"/>
              </a:rPr>
              <a:t>confusion</a:t>
            </a:r>
          </a:p>
        </p:txBody>
      </p:sp>
      <p:cxnSp>
        <p:nvCxnSpPr>
          <p:cNvPr id="36" name="Straight Arrow Connector 35">
            <a:extLst>
              <a:ext uri="{FF2B5EF4-FFF2-40B4-BE49-F238E27FC236}">
                <a16:creationId xmlns:a16="http://schemas.microsoft.com/office/drawing/2014/main" id="{B01D42DA-271B-8D26-4884-8546FEB8C11F}"/>
              </a:ext>
            </a:extLst>
          </p:cNvPr>
          <p:cNvCxnSpPr>
            <a:cxnSpLocks/>
            <a:stCxn id="35" idx="1"/>
          </p:cNvCxnSpPr>
          <p:nvPr/>
        </p:nvCxnSpPr>
        <p:spPr bwMode="auto">
          <a:xfrm flipH="1" flipV="1">
            <a:off x="3714750" y="3486150"/>
            <a:ext cx="857250" cy="1085850"/>
          </a:xfrm>
          <a:prstGeom prst="straightConnector1">
            <a:avLst/>
          </a:prstGeom>
          <a:ln>
            <a:headEnd type="none" w="med" len="med"/>
            <a:tailEnd type="triangle"/>
          </a:ln>
        </p:spPr>
        <p:style>
          <a:lnRef idx="2">
            <a:schemeClr val="dk1"/>
          </a:lnRef>
          <a:fillRef idx="0">
            <a:schemeClr val="dk1"/>
          </a:fillRef>
          <a:effectRef idx="1">
            <a:schemeClr val="dk1"/>
          </a:effectRef>
          <a:fontRef idx="minor">
            <a:schemeClr val="tx1"/>
          </a:fontRef>
        </p:style>
      </p:cxnSp>
      <p:pic>
        <p:nvPicPr>
          <p:cNvPr id="37" name="Picture 36">
            <a:extLst>
              <a:ext uri="{FF2B5EF4-FFF2-40B4-BE49-F238E27FC236}">
                <a16:creationId xmlns:a16="http://schemas.microsoft.com/office/drawing/2014/main" id="{337A3D15-817E-A2F0-290A-389B22CAEB20}"/>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8057862" y="2058816"/>
            <a:ext cx="503732" cy="723838"/>
          </a:xfrm>
          <a:prstGeom prst="rect">
            <a:avLst/>
          </a:prstGeom>
        </p:spPr>
      </p:pic>
      <p:pic>
        <p:nvPicPr>
          <p:cNvPr id="38" name="Graphic 37" descr="Checkmark with solid fill">
            <a:extLst>
              <a:ext uri="{FF2B5EF4-FFF2-40B4-BE49-F238E27FC236}">
                <a16:creationId xmlns:a16="http://schemas.microsoft.com/office/drawing/2014/main" id="{989F5EC0-9A08-482C-38EE-94E7A6EA3C4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650455" y="2909922"/>
            <a:ext cx="685800" cy="685800"/>
          </a:xfrm>
          <a:prstGeom prst="rect">
            <a:avLst/>
          </a:prstGeom>
        </p:spPr>
      </p:pic>
      <p:graphicFrame>
        <p:nvGraphicFramePr>
          <p:cNvPr id="39" name="Table 9">
            <a:extLst>
              <a:ext uri="{FF2B5EF4-FFF2-40B4-BE49-F238E27FC236}">
                <a16:creationId xmlns:a16="http://schemas.microsoft.com/office/drawing/2014/main" id="{ACBFB166-F96E-9F4D-FE5F-C7CAE2E86873}"/>
              </a:ext>
            </a:extLst>
          </p:cNvPr>
          <p:cNvGraphicFramePr>
            <a:graphicFrameLocks noGrp="1"/>
          </p:cNvGraphicFramePr>
          <p:nvPr>
            <p:extLst>
              <p:ext uri="{D42A27DB-BD31-4B8C-83A1-F6EECF244321}">
                <p14:modId xmlns:p14="http://schemas.microsoft.com/office/powerpoint/2010/main" val="688304740"/>
              </p:ext>
            </p:extLst>
          </p:nvPr>
        </p:nvGraphicFramePr>
        <p:xfrm>
          <a:off x="7185772" y="3174945"/>
          <a:ext cx="1195869" cy="274320"/>
        </p:xfrm>
        <a:graphic>
          <a:graphicData uri="http://schemas.openxmlformats.org/drawingml/2006/table">
            <a:tbl>
              <a:tblPr firstRow="1" bandRow="1">
                <a:tableStyleId>{5940675A-B579-460E-94D1-54222C63F5DA}</a:tableStyleId>
              </a:tblPr>
              <a:tblGrid>
                <a:gridCol w="1195869">
                  <a:extLst>
                    <a:ext uri="{9D8B030D-6E8A-4147-A177-3AD203B41FA5}">
                      <a16:colId xmlns:a16="http://schemas.microsoft.com/office/drawing/2014/main" val="955120023"/>
                    </a:ext>
                  </a:extLst>
                </a:gridCol>
              </a:tblGrid>
              <a:tr h="274320">
                <a:tc>
                  <a:txBody>
                    <a:bodyPr/>
                    <a:lstStyle/>
                    <a:p>
                      <a:pPr algn="ctr"/>
                      <a:r>
                        <a:rPr lang="en-US" sz="1200" dirty="0" err="1">
                          <a:latin typeface="Consolas" panose="020B0609020204030204" pitchFamily="49" charset="0"/>
                        </a:rPr>
                        <a:t>fake_ptr</a:t>
                      </a:r>
                      <a:endParaRPr lang="en-US" sz="1200" dirty="0">
                        <a:latin typeface="Consolas" panose="020B0609020204030204" pitchFamily="49" charset="0"/>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452728797"/>
                  </a:ext>
                </a:extLst>
              </a:tr>
            </a:tbl>
          </a:graphicData>
        </a:graphic>
      </p:graphicFrame>
      <p:sp>
        <p:nvSpPr>
          <p:cNvPr id="40" name="Rectangle 39">
            <a:extLst>
              <a:ext uri="{FF2B5EF4-FFF2-40B4-BE49-F238E27FC236}">
                <a16:creationId xmlns:a16="http://schemas.microsoft.com/office/drawing/2014/main" id="{925FB3D7-0F7B-F434-8685-1A76A48C7B12}"/>
              </a:ext>
            </a:extLst>
          </p:cNvPr>
          <p:cNvSpPr/>
          <p:nvPr/>
        </p:nvSpPr>
        <p:spPr>
          <a:xfrm>
            <a:off x="6800850" y="2800351"/>
            <a:ext cx="1828800" cy="75335"/>
          </a:xfrm>
          <a:prstGeom prst="rect">
            <a:avLst/>
          </a:prstGeom>
          <a:solidFill>
            <a:srgbClr val="FF0000"/>
          </a:solidFill>
          <a:ln w="38100">
            <a:noFill/>
          </a:ln>
        </p:spPr>
        <p:txBody>
          <a:bodyPr rot="0" spcFirstLastPara="0" vertOverflow="overflow" horzOverflow="overflow" vert="eaVert" wrap="none" lIns="68580" tIns="34290" rIns="68580" bIns="34290" numCol="1" spcCol="0" rtlCol="0" fromWordArt="0" anchor="ctr" anchorCtr="0" forceAA="0" compatLnSpc="1">
            <a:prstTxWarp prst="textNoShape">
              <a:avLst/>
            </a:prstTxWarp>
            <a:noAutofit/>
          </a:bodyPr>
          <a:lstStyle/>
          <a:p>
            <a:pPr algn="ctr" defTabSz="685800" fontAlgn="base">
              <a:lnSpc>
                <a:spcPct val="85000"/>
              </a:lnSpc>
              <a:spcBef>
                <a:spcPct val="0"/>
              </a:spcBef>
              <a:spcAft>
                <a:spcPct val="0"/>
              </a:spcAft>
              <a:buClrTx/>
            </a:pPr>
            <a:endParaRPr lang="en-US" sz="2100" kern="1200">
              <a:solidFill>
                <a:srgbClr val="A42700"/>
              </a:solidFill>
              <a:latin typeface="Arial" charset="0"/>
              <a:ea typeface="+mn-ea"/>
            </a:endParaRPr>
          </a:p>
        </p:txBody>
      </p:sp>
      <p:sp>
        <p:nvSpPr>
          <p:cNvPr id="41" name="Rectangle 40">
            <a:extLst>
              <a:ext uri="{FF2B5EF4-FFF2-40B4-BE49-F238E27FC236}">
                <a16:creationId xmlns:a16="http://schemas.microsoft.com/office/drawing/2014/main" id="{17D34AF3-EF77-7E33-4071-6724CAD454F3}"/>
              </a:ext>
            </a:extLst>
          </p:cNvPr>
          <p:cNvSpPr/>
          <p:nvPr/>
        </p:nvSpPr>
        <p:spPr>
          <a:xfrm>
            <a:off x="6869430" y="4057774"/>
            <a:ext cx="1714500" cy="342776"/>
          </a:xfrm>
          <a:prstGeom prst="rect">
            <a:avLst/>
          </a:prstGeom>
          <a:solidFill>
            <a:schemeClr val="accent5">
              <a:lumMod val="20000"/>
              <a:lumOff val="80000"/>
            </a:schemeClr>
          </a:solidFill>
          <a:ln w="38100">
            <a:solidFill>
              <a:schemeClr val="tx1"/>
            </a:solidFill>
          </a:ln>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defTabSz="685800" fontAlgn="base">
              <a:lnSpc>
                <a:spcPct val="85000"/>
              </a:lnSpc>
              <a:spcBef>
                <a:spcPct val="0"/>
              </a:spcBef>
              <a:spcAft>
                <a:spcPct val="0"/>
              </a:spcAft>
              <a:buClrTx/>
            </a:pPr>
            <a:r>
              <a:rPr lang="en-US" sz="1350" kern="1200" dirty="0">
                <a:solidFill>
                  <a:prstClr val="black"/>
                </a:solidFill>
                <a:latin typeface="Arial" charset="0"/>
                <a:ea typeface="+mn-ea"/>
              </a:rPr>
              <a:t>Cache line boundary</a:t>
            </a:r>
          </a:p>
        </p:txBody>
      </p:sp>
      <p:sp>
        <p:nvSpPr>
          <p:cNvPr id="43" name="Rectangle 42">
            <a:extLst>
              <a:ext uri="{FF2B5EF4-FFF2-40B4-BE49-F238E27FC236}">
                <a16:creationId xmlns:a16="http://schemas.microsoft.com/office/drawing/2014/main" id="{763C405D-4C44-6D2F-BAEC-83E8BA05A02B}"/>
              </a:ext>
            </a:extLst>
          </p:cNvPr>
          <p:cNvSpPr/>
          <p:nvPr/>
        </p:nvSpPr>
        <p:spPr>
          <a:xfrm>
            <a:off x="6470261" y="3153558"/>
            <a:ext cx="876659" cy="342776"/>
          </a:xfrm>
          <a:prstGeom prst="rect">
            <a:avLst/>
          </a:prstGeom>
          <a:solidFill>
            <a:schemeClr val="accent6">
              <a:lumMod val="20000"/>
              <a:lumOff val="80000"/>
            </a:schemeClr>
          </a:solidFill>
          <a:ln w="38100">
            <a:solidFill>
              <a:schemeClr val="tx1"/>
            </a:solidFill>
          </a:ln>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defTabSz="685800" fontAlgn="base">
              <a:lnSpc>
                <a:spcPct val="85000"/>
              </a:lnSpc>
              <a:spcBef>
                <a:spcPct val="0"/>
              </a:spcBef>
              <a:spcAft>
                <a:spcPct val="0"/>
              </a:spcAft>
              <a:buClrTx/>
            </a:pPr>
            <a:r>
              <a:rPr lang="en-US" sz="1350" kern="1200" dirty="0">
                <a:solidFill>
                  <a:prstClr val="black"/>
                </a:solidFill>
                <a:latin typeface="Arial" charset="0"/>
                <a:ea typeface="+mn-ea"/>
              </a:rPr>
              <a:t>L1$ hit</a:t>
            </a:r>
          </a:p>
        </p:txBody>
      </p:sp>
      <p:sp>
        <p:nvSpPr>
          <p:cNvPr id="44" name="Rectangle 43">
            <a:extLst>
              <a:ext uri="{FF2B5EF4-FFF2-40B4-BE49-F238E27FC236}">
                <a16:creationId xmlns:a16="http://schemas.microsoft.com/office/drawing/2014/main" id="{98062D6A-B2CB-433A-26F5-6F3A0F1C6C87}"/>
              </a:ext>
            </a:extLst>
          </p:cNvPr>
          <p:cNvSpPr/>
          <p:nvPr/>
        </p:nvSpPr>
        <p:spPr>
          <a:xfrm>
            <a:off x="6470261" y="2309417"/>
            <a:ext cx="876659" cy="342776"/>
          </a:xfrm>
          <a:prstGeom prst="rect">
            <a:avLst/>
          </a:prstGeom>
          <a:solidFill>
            <a:schemeClr val="accent3">
              <a:lumMod val="20000"/>
              <a:lumOff val="80000"/>
            </a:schemeClr>
          </a:solidFill>
          <a:ln w="38100">
            <a:solidFill>
              <a:schemeClr val="tx1"/>
            </a:solidFill>
          </a:ln>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defTabSz="685800" fontAlgn="base">
              <a:lnSpc>
                <a:spcPct val="85000"/>
              </a:lnSpc>
              <a:spcBef>
                <a:spcPct val="0"/>
              </a:spcBef>
              <a:spcAft>
                <a:spcPct val="0"/>
              </a:spcAft>
              <a:buClrTx/>
            </a:pPr>
            <a:r>
              <a:rPr lang="en-US" sz="1350" kern="1200" dirty="0">
                <a:solidFill>
                  <a:prstClr val="black"/>
                </a:solidFill>
                <a:latin typeface="Arial" charset="0"/>
                <a:ea typeface="+mn-ea"/>
              </a:rPr>
              <a:t>L3$ miss</a:t>
            </a:r>
          </a:p>
        </p:txBody>
      </p:sp>
      <p:cxnSp>
        <p:nvCxnSpPr>
          <p:cNvPr id="42" name="Straight Arrow Connector 41">
            <a:extLst>
              <a:ext uri="{FF2B5EF4-FFF2-40B4-BE49-F238E27FC236}">
                <a16:creationId xmlns:a16="http://schemas.microsoft.com/office/drawing/2014/main" id="{99FF5BAD-1373-7C53-D33E-CA3C455CAD9E}"/>
              </a:ext>
            </a:extLst>
          </p:cNvPr>
          <p:cNvCxnSpPr>
            <a:cxnSpLocks/>
          </p:cNvCxnSpPr>
          <p:nvPr/>
        </p:nvCxnSpPr>
        <p:spPr bwMode="auto">
          <a:xfrm flipH="1" flipV="1">
            <a:off x="8333890" y="2861179"/>
            <a:ext cx="12617" cy="1182089"/>
          </a:xfrm>
          <a:prstGeom prst="straightConnector1">
            <a:avLst/>
          </a:prstGeom>
          <a:ln>
            <a:headEnd type="none" w="med" len="med"/>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9325981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2"/>
                                        </p:tgtEl>
                                      </p:cBhvr>
                                    </p:animEffect>
                                    <p:set>
                                      <p:cBhvr>
                                        <p:cTn id="7" dur="1" fill="hold">
                                          <p:stCondLst>
                                            <p:cond delay="499"/>
                                          </p:stCondLst>
                                        </p:cTn>
                                        <p:tgtEl>
                                          <p:spTgt spid="22"/>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par>
                                <p:cTn id="27" presetID="10" presetClass="entr" presetSubtype="0"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500"/>
                                        <p:tgtEl>
                                          <p:spTgt spid="3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path" presetSubtype="0" accel="50000" decel="50000" fill="hold" nodeType="clickEffect">
                                  <p:stCondLst>
                                    <p:cond delay="0"/>
                                  </p:stCondLst>
                                  <p:childTnLst>
                                    <p:animMotion origin="layout" path="M 4.72222E-6 2.83951E-6 L -0.575 0.01574 " pathEditMode="relative" rAng="0" ptsTypes="AA">
                                      <p:cBhvr>
                                        <p:cTn id="36" dur="2000" fill="hold"/>
                                        <p:tgtEl>
                                          <p:spTgt spid="39"/>
                                        </p:tgtEl>
                                        <p:attrNameLst>
                                          <p:attrName>ppt_x</p:attrName>
                                          <p:attrName>ppt_y</p:attrName>
                                        </p:attrNameLst>
                                      </p:cBhvr>
                                      <p:rCtr x="-28750" y="772"/>
                                    </p:animMotion>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500"/>
                                        <p:tgtEl>
                                          <p:spTgt spid="3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500"/>
                                        <p:tgtEl>
                                          <p:spTgt spid="4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500"/>
                                        <p:tgtEl>
                                          <p:spTgt spid="4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fade">
                                      <p:cBhvr>
                                        <p:cTn id="56" dur="500"/>
                                        <p:tgtEl>
                                          <p:spTgt spid="40"/>
                                        </p:tgtEl>
                                      </p:cBhvr>
                                    </p:animEffect>
                                  </p:childTnLst>
                                </p:cTn>
                              </p:par>
                              <p:par>
                                <p:cTn id="57" presetID="10" presetClass="entr" presetSubtype="0" fill="hold" nodeType="with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fade">
                                      <p:cBhvr>
                                        <p:cTn id="59" dur="500"/>
                                        <p:tgtEl>
                                          <p:spTgt spid="4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40" grpId="0" animBg="1"/>
      <p:bldP spid="41" grpId="0" animBg="1"/>
      <p:bldP spid="43" grpId="0" animBg="1"/>
      <p:bldP spid="44"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086D12A-1A33-D414-4231-098280083039}"/>
              </a:ext>
            </a:extLst>
          </p:cNvPr>
          <p:cNvSpPr>
            <a:spLocks noGrp="1"/>
          </p:cNvSpPr>
          <p:nvPr>
            <p:ph type="title"/>
          </p:nvPr>
        </p:nvSpPr>
        <p:spPr/>
        <p:txBody>
          <a:bodyPr/>
          <a:lstStyle/>
          <a:p>
            <a:r>
              <a:rPr lang="en-US" dirty="0"/>
              <a:t>Now we have arbitrary 64-bit reads. What’s left?</a:t>
            </a:r>
          </a:p>
        </p:txBody>
      </p:sp>
      <p:sp>
        <p:nvSpPr>
          <p:cNvPr id="7" name="Rectangle: Rounded Corners 6">
            <a:extLst>
              <a:ext uri="{FF2B5EF4-FFF2-40B4-BE49-F238E27FC236}">
                <a16:creationId xmlns:a16="http://schemas.microsoft.com/office/drawing/2014/main" id="{D74DC595-4DEF-2E3A-6443-F9A71B7B6893}"/>
              </a:ext>
            </a:extLst>
          </p:cNvPr>
          <p:cNvSpPr/>
          <p:nvPr/>
        </p:nvSpPr>
        <p:spPr>
          <a:xfrm rot="16200000">
            <a:off x="4257674" y="-1571625"/>
            <a:ext cx="628650" cy="6172200"/>
          </a:xfrm>
          <a:prstGeom prst="roundRect">
            <a:avLst/>
          </a:prstGeom>
          <a:solidFill>
            <a:schemeClr val="accent5">
              <a:lumMod val="20000"/>
              <a:lumOff val="80000"/>
            </a:schemeClr>
          </a:solidFill>
          <a:ln w="76200"/>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eaVert" wrap="none" lIns="68580" tIns="34290" rIns="68580" bIns="34290" numCol="1" spcCol="0" rtlCol="0" fromWordArt="0" anchor="ctr" anchorCtr="0" forceAA="0" compatLnSpc="1">
            <a:prstTxWarp prst="textNoShape">
              <a:avLst/>
            </a:prstTxWarp>
            <a:noAutofit/>
          </a:bodyPr>
          <a:lstStyle/>
          <a:p>
            <a:pPr defTabSz="685800" fontAlgn="base">
              <a:lnSpc>
                <a:spcPct val="85000"/>
              </a:lnSpc>
              <a:spcBef>
                <a:spcPct val="0"/>
              </a:spcBef>
              <a:spcAft>
                <a:spcPct val="0"/>
              </a:spcAft>
              <a:buClrTx/>
            </a:pPr>
            <a:r>
              <a:rPr lang="en-US" sz="2100" kern="1200" dirty="0">
                <a:solidFill>
                  <a:srgbClr val="4B4BB3"/>
                </a:solidFill>
                <a:latin typeface="Arial" charset="0"/>
                <a:cs typeface="Arial"/>
              </a:rPr>
              <a:t>	Site </a:t>
            </a:r>
            <a:r>
              <a:rPr lang="en-US" sz="2100" kern="1200" dirty="0">
                <a:solidFill>
                  <a:srgbClr val="4B4BB3"/>
                </a:solidFill>
                <a:latin typeface="Arial"/>
                <a:cs typeface="Arial"/>
              </a:rPr>
              <a:t>isolation</a:t>
            </a:r>
            <a:endParaRPr lang="en-US" sz="2100" kern="1200" dirty="0">
              <a:solidFill>
                <a:srgbClr val="4B4BB3"/>
              </a:solidFill>
              <a:latin typeface="Arial" charset="0"/>
              <a:cs typeface="Arial"/>
            </a:endParaRPr>
          </a:p>
        </p:txBody>
      </p:sp>
      <p:sp>
        <p:nvSpPr>
          <p:cNvPr id="8" name="Rectangle: Rounded Corners 7">
            <a:extLst>
              <a:ext uri="{FF2B5EF4-FFF2-40B4-BE49-F238E27FC236}">
                <a16:creationId xmlns:a16="http://schemas.microsoft.com/office/drawing/2014/main" id="{78DEA441-0B27-177D-7ADF-93E8C62D41D2}"/>
              </a:ext>
            </a:extLst>
          </p:cNvPr>
          <p:cNvSpPr/>
          <p:nvPr/>
        </p:nvSpPr>
        <p:spPr>
          <a:xfrm rot="16200000">
            <a:off x="4257674" y="-514350"/>
            <a:ext cx="628650" cy="6172200"/>
          </a:xfrm>
          <a:prstGeom prst="roundRect">
            <a:avLst/>
          </a:prstGeom>
          <a:solidFill>
            <a:schemeClr val="accent1">
              <a:lumMod val="20000"/>
              <a:lumOff val="80000"/>
            </a:schemeClr>
          </a:solidFill>
          <a:ln w="76200">
            <a:solidFill>
              <a:srgbClr val="2E8C3A"/>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eaVert" wrap="none" lIns="68580" tIns="34290" rIns="68580" bIns="34290" numCol="1" spcCol="0" rtlCol="0" fromWordArt="0" anchor="ctr" anchorCtr="0" forceAA="0" compatLnSpc="1">
            <a:prstTxWarp prst="textNoShape">
              <a:avLst/>
            </a:prstTxWarp>
            <a:noAutofit/>
          </a:bodyPr>
          <a:lstStyle/>
          <a:p>
            <a:pPr defTabSz="685800" fontAlgn="base">
              <a:lnSpc>
                <a:spcPct val="85000"/>
              </a:lnSpc>
              <a:spcBef>
                <a:spcPct val="0"/>
              </a:spcBef>
              <a:spcAft>
                <a:spcPct val="0"/>
              </a:spcAft>
              <a:buClrTx/>
            </a:pPr>
            <a:r>
              <a:rPr lang="en-US" sz="2100" kern="1200" dirty="0">
                <a:solidFill>
                  <a:srgbClr val="2E8C3A"/>
                </a:solidFill>
                <a:latin typeface="Arial" charset="0"/>
                <a:cs typeface="Arial"/>
              </a:rPr>
              <a:t>	32-bit addressing</a:t>
            </a:r>
          </a:p>
        </p:txBody>
      </p:sp>
      <p:sp>
        <p:nvSpPr>
          <p:cNvPr id="6" name="Rectangle: Rounded Corners 5">
            <a:extLst>
              <a:ext uri="{FF2B5EF4-FFF2-40B4-BE49-F238E27FC236}">
                <a16:creationId xmlns:a16="http://schemas.microsoft.com/office/drawing/2014/main" id="{652DBC92-53B9-13A8-911C-C1ABAC04A402}"/>
              </a:ext>
            </a:extLst>
          </p:cNvPr>
          <p:cNvSpPr/>
          <p:nvPr/>
        </p:nvSpPr>
        <p:spPr>
          <a:xfrm rot="16200000">
            <a:off x="4257674" y="542926"/>
            <a:ext cx="628650" cy="6172200"/>
          </a:xfrm>
          <a:prstGeom prst="roundRect">
            <a:avLst/>
          </a:prstGeom>
          <a:solidFill>
            <a:schemeClr val="bg1"/>
          </a:solidFill>
          <a:ln w="76200">
            <a:solidFill>
              <a:schemeClr val="accent3"/>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eaVert" wrap="none" lIns="68580" tIns="34290" rIns="68580" bIns="34290" numCol="1" spcCol="0" rtlCol="0" fromWordArt="0" anchor="ctr" anchorCtr="0" forceAA="0" compatLnSpc="1">
            <a:prstTxWarp prst="textNoShape">
              <a:avLst/>
            </a:prstTxWarp>
            <a:noAutofit/>
          </a:bodyPr>
          <a:lstStyle/>
          <a:p>
            <a:pPr defTabSz="685800" fontAlgn="base">
              <a:lnSpc>
                <a:spcPct val="85000"/>
              </a:lnSpc>
              <a:spcBef>
                <a:spcPct val="0"/>
              </a:spcBef>
              <a:spcAft>
                <a:spcPct val="0"/>
              </a:spcAft>
              <a:buClrTx/>
            </a:pPr>
            <a:r>
              <a:rPr lang="en-US" sz="2100" kern="1200" dirty="0">
                <a:solidFill>
                  <a:srgbClr val="FF9900"/>
                </a:solidFill>
                <a:latin typeface="Arial" charset="0"/>
                <a:cs typeface="Arial"/>
              </a:rPr>
              <a:t>	Reliability</a:t>
            </a:r>
          </a:p>
        </p:txBody>
      </p:sp>
      <p:pic>
        <p:nvPicPr>
          <p:cNvPr id="13" name="Picture 12" descr="A cat with its mouth open&#10;&#10;Description automatically generated with medium confidence">
            <a:extLst>
              <a:ext uri="{FF2B5EF4-FFF2-40B4-BE49-F238E27FC236}">
                <a16:creationId xmlns:a16="http://schemas.microsoft.com/office/drawing/2014/main" id="{620CC02F-26FA-83B4-A52D-36D78A6134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81624" y="1010962"/>
            <a:ext cx="1684172" cy="949874"/>
          </a:xfrm>
          <a:prstGeom prst="rect">
            <a:avLst/>
          </a:prstGeom>
          <a:ln w="28575" cap="sq">
            <a:noFill/>
            <a:miter lim="800000"/>
          </a:ln>
          <a:effectLst/>
        </p:spPr>
      </p:pic>
      <p:pic>
        <p:nvPicPr>
          <p:cNvPr id="11" name="Picture 10" descr="A dog lying on a blanket&#10;&#10;Description automatically generated with medium confidence">
            <a:extLst>
              <a:ext uri="{FF2B5EF4-FFF2-40B4-BE49-F238E27FC236}">
                <a16:creationId xmlns:a16="http://schemas.microsoft.com/office/drawing/2014/main" id="{FCE185D5-FA49-540C-F52C-A928565D15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2936" y="2118014"/>
            <a:ext cx="1361546" cy="907471"/>
          </a:xfrm>
          <a:prstGeom prst="rect">
            <a:avLst/>
          </a:prstGeom>
          <a:ln w="28575" cap="sq">
            <a:noFill/>
            <a:miter lim="800000"/>
          </a:ln>
          <a:effectLst/>
        </p:spPr>
      </p:pic>
      <p:pic>
        <p:nvPicPr>
          <p:cNvPr id="15" name="Picture 14" descr="A dog with its mouth open&#10;&#10;Description automatically generated with medium confidence">
            <a:extLst>
              <a:ext uri="{FF2B5EF4-FFF2-40B4-BE49-F238E27FC236}">
                <a16:creationId xmlns:a16="http://schemas.microsoft.com/office/drawing/2014/main" id="{D9F51A39-1D45-C63C-B452-61FAF3769E0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05878" y="2109328"/>
            <a:ext cx="1235660" cy="895853"/>
          </a:xfrm>
          <a:prstGeom prst="rect">
            <a:avLst/>
          </a:prstGeom>
          <a:ln w="28575" cap="sq">
            <a:noFill/>
            <a:miter lim="800000"/>
          </a:ln>
          <a:effectLst/>
        </p:spPr>
      </p:pic>
      <p:pic>
        <p:nvPicPr>
          <p:cNvPr id="10" name="Picture 9" descr="A picture containing indoor, mammal, white, black&#10;&#10;Description automatically generated">
            <a:extLst>
              <a:ext uri="{FF2B5EF4-FFF2-40B4-BE49-F238E27FC236}">
                <a16:creationId xmlns:a16="http://schemas.microsoft.com/office/drawing/2014/main" id="{755BEB91-5E5C-009B-D0A0-244CC52C2AD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02189" y="3168589"/>
            <a:ext cx="1443038" cy="963949"/>
          </a:xfrm>
          <a:prstGeom prst="rect">
            <a:avLst/>
          </a:prstGeom>
        </p:spPr>
      </p:pic>
    </p:spTree>
    <p:extLst>
      <p:ext uri="{BB962C8B-B14F-4D97-AF65-F5344CB8AC3E}">
        <p14:creationId xmlns:p14="http://schemas.microsoft.com/office/powerpoint/2010/main" val="221414043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86AAF-3994-3BD0-99A0-4286A043D2D2}"/>
              </a:ext>
            </a:extLst>
          </p:cNvPr>
          <p:cNvSpPr>
            <a:spLocks noGrp="1"/>
          </p:cNvSpPr>
          <p:nvPr>
            <p:ph type="title"/>
          </p:nvPr>
        </p:nvSpPr>
        <p:spPr/>
        <p:txBody>
          <a:bodyPr/>
          <a:lstStyle/>
          <a:p>
            <a:r>
              <a:rPr lang="en-US" dirty="0"/>
              <a:t>Hiding the exception with speculation</a:t>
            </a:r>
          </a:p>
        </p:txBody>
      </p:sp>
      <p:grpSp>
        <p:nvGrpSpPr>
          <p:cNvPr id="4" name="Group 3">
            <a:extLst>
              <a:ext uri="{FF2B5EF4-FFF2-40B4-BE49-F238E27FC236}">
                <a16:creationId xmlns:a16="http://schemas.microsoft.com/office/drawing/2014/main" id="{49222427-3A07-4F68-6CB1-0338F50C9528}"/>
              </a:ext>
            </a:extLst>
          </p:cNvPr>
          <p:cNvGrpSpPr/>
          <p:nvPr/>
        </p:nvGrpSpPr>
        <p:grpSpPr>
          <a:xfrm>
            <a:off x="628650" y="2285875"/>
            <a:ext cx="3543300" cy="2571875"/>
            <a:chOff x="838200" y="1524000"/>
            <a:chExt cx="4038600" cy="2133600"/>
          </a:xfrm>
        </p:grpSpPr>
        <p:sp>
          <p:nvSpPr>
            <p:cNvPr id="5" name="Rectangle 4">
              <a:extLst>
                <a:ext uri="{FF2B5EF4-FFF2-40B4-BE49-F238E27FC236}">
                  <a16:creationId xmlns:a16="http://schemas.microsoft.com/office/drawing/2014/main" id="{8527BE3B-1A76-14C1-23D9-3DB6A8524565}"/>
                </a:ext>
              </a:extLst>
            </p:cNvPr>
            <p:cNvSpPr/>
            <p:nvPr/>
          </p:nvSpPr>
          <p:spPr>
            <a:xfrm rot="16200000">
              <a:off x="1790700" y="571500"/>
              <a:ext cx="2133600" cy="4038600"/>
            </a:xfrm>
            <a:prstGeom prst="rect">
              <a:avLst/>
            </a:prstGeom>
            <a:solidFill>
              <a:schemeClr val="bg1">
                <a:lumMod val="85000"/>
              </a:schemeClr>
            </a:solidFill>
            <a:ln w="38100">
              <a:solidFill>
                <a:schemeClr val="tx1">
                  <a:lumMod val="50000"/>
                  <a:lumOff val="50000"/>
                </a:schemeClr>
              </a:solidFill>
            </a:ln>
          </p:spPr>
          <p:txBody>
            <a:bodyPr rot="0" spcFirstLastPara="0" vertOverflow="overflow" horzOverflow="overflow" vert="eaVert" wrap="none" lIns="68580" tIns="34290" rIns="68580" bIns="34290" numCol="1" spcCol="0" rtlCol="0" fromWordArt="0" anchor="ctr" anchorCtr="0" forceAA="0" compatLnSpc="1">
              <a:prstTxWarp prst="textNoShape">
                <a:avLst/>
              </a:prstTxWarp>
              <a:noAutofit/>
            </a:bodyPr>
            <a:lstStyle/>
            <a:p>
              <a:pPr algn="ctr" defTabSz="685800" fontAlgn="base">
                <a:lnSpc>
                  <a:spcPct val="85000"/>
                </a:lnSpc>
                <a:spcBef>
                  <a:spcPct val="0"/>
                </a:spcBef>
                <a:spcAft>
                  <a:spcPct val="0"/>
                </a:spcAft>
                <a:buClrTx/>
              </a:pPr>
              <a:endParaRPr lang="en-US" sz="2100" kern="1200" dirty="0">
                <a:solidFill>
                  <a:srgbClr val="A42700"/>
                </a:solidFill>
                <a:latin typeface="Arial" charset="0"/>
                <a:ea typeface="+mn-ea"/>
              </a:endParaRPr>
            </a:p>
          </p:txBody>
        </p:sp>
        <p:sp>
          <p:nvSpPr>
            <p:cNvPr id="6" name="TextBox 5">
              <a:extLst>
                <a:ext uri="{FF2B5EF4-FFF2-40B4-BE49-F238E27FC236}">
                  <a16:creationId xmlns:a16="http://schemas.microsoft.com/office/drawing/2014/main" id="{165B6B6F-6D42-8B00-9A28-747CA2201BF3}"/>
                </a:ext>
              </a:extLst>
            </p:cNvPr>
            <p:cNvSpPr txBox="1"/>
            <p:nvPr/>
          </p:nvSpPr>
          <p:spPr>
            <a:xfrm>
              <a:off x="990600" y="1676399"/>
              <a:ext cx="3733800" cy="1923206"/>
            </a:xfrm>
            <a:prstGeom prst="rect">
              <a:avLst/>
            </a:prstGeom>
            <a:noFill/>
          </p:spPr>
          <p:txBody>
            <a:bodyPr wrap="square" rtlCol="0">
              <a:spAutoFit/>
            </a:bodyPr>
            <a:lstStyle/>
            <a:p>
              <a:pPr defTabSz="685800" fontAlgn="base">
                <a:lnSpc>
                  <a:spcPct val="120000"/>
                </a:lnSpc>
                <a:spcBef>
                  <a:spcPct val="0"/>
                </a:spcBef>
                <a:spcAft>
                  <a:spcPct val="0"/>
                </a:spcAft>
                <a:buClrTx/>
              </a:pPr>
              <a:r>
                <a:rPr lang="en-US" sz="1350" kern="1200" dirty="0">
                  <a:solidFill>
                    <a:prstClr val="black"/>
                  </a:solidFill>
                  <a:latin typeface="Consolas" panose="020B0609020204030204" pitchFamily="49" charset="0"/>
                  <a:ea typeface="+mn-ea"/>
                </a:rPr>
                <a:t>if (argument type == </a:t>
              </a:r>
              <a:r>
                <a:rPr lang="en-US" sz="1350" kern="1200" dirty="0" err="1">
                  <a:solidFill>
                    <a:prstClr val="black"/>
                  </a:solidFill>
                  <a:latin typeface="Consolas" panose="020B0609020204030204" pitchFamily="49" charset="0"/>
                  <a:ea typeface="+mn-ea"/>
                </a:rPr>
                <a:t>TypedArray</a:t>
              </a:r>
              <a:r>
                <a:rPr lang="en-US" sz="1350" kern="1200" dirty="0">
                  <a:solidFill>
                    <a:prstClr val="black"/>
                  </a:solidFill>
                  <a:latin typeface="Consolas" panose="020B0609020204030204" pitchFamily="49" charset="0"/>
                  <a:ea typeface="+mn-ea"/>
                </a:rPr>
                <a:t>)</a:t>
              </a:r>
            </a:p>
            <a:p>
              <a:pPr defTabSz="685800" fontAlgn="base">
                <a:lnSpc>
                  <a:spcPct val="120000"/>
                </a:lnSpc>
                <a:spcBef>
                  <a:spcPct val="0"/>
                </a:spcBef>
                <a:spcAft>
                  <a:spcPct val="0"/>
                </a:spcAft>
                <a:buClrTx/>
              </a:pPr>
              <a:r>
                <a:rPr lang="en-US" sz="1350" kern="1200" dirty="0">
                  <a:solidFill>
                    <a:prstClr val="black"/>
                  </a:solidFill>
                  <a:latin typeface="Consolas" panose="020B0609020204030204" pitchFamily="49" charset="0"/>
                  <a:ea typeface="+mn-ea"/>
                </a:rPr>
                <a:t>{</a:t>
              </a:r>
            </a:p>
            <a:p>
              <a:pPr defTabSz="685800" fontAlgn="base">
                <a:lnSpc>
                  <a:spcPct val="120000"/>
                </a:lnSpc>
                <a:spcBef>
                  <a:spcPct val="0"/>
                </a:spcBef>
                <a:spcAft>
                  <a:spcPct val="0"/>
                </a:spcAft>
                <a:buClrTx/>
              </a:pPr>
              <a:r>
                <a:rPr lang="en-US" sz="1350" kern="1200" dirty="0">
                  <a:solidFill>
                    <a:prstClr val="black"/>
                  </a:solidFill>
                  <a:latin typeface="Consolas" panose="020B0609020204030204" pitchFamily="49" charset="0"/>
                  <a:ea typeface="+mn-ea"/>
                </a:rPr>
                <a:t>    . . .</a:t>
              </a:r>
            </a:p>
            <a:p>
              <a:pPr defTabSz="685800" fontAlgn="base">
                <a:lnSpc>
                  <a:spcPct val="120000"/>
                </a:lnSpc>
                <a:spcBef>
                  <a:spcPct val="0"/>
                </a:spcBef>
                <a:spcAft>
                  <a:spcPct val="0"/>
                </a:spcAft>
                <a:buClrTx/>
              </a:pPr>
              <a:r>
                <a:rPr lang="en-US" sz="1350" kern="1200" dirty="0">
                  <a:solidFill>
                    <a:prstClr val="black"/>
                  </a:solidFill>
                  <a:latin typeface="Consolas" panose="020B0609020204030204" pitchFamily="49" charset="0"/>
                  <a:ea typeface="+mn-ea"/>
                </a:rPr>
                <a:t>    return *(</a:t>
              </a:r>
              <a:r>
                <a:rPr lang="en-US" sz="1350" kern="1200" dirty="0" err="1">
                  <a:solidFill>
                    <a:prstClr val="black"/>
                  </a:solidFill>
                  <a:latin typeface="Consolas" panose="020B0609020204030204" pitchFamily="49" charset="0"/>
                  <a:ea typeface="+mn-ea"/>
                </a:rPr>
                <a:t>base_ptr</a:t>
              </a:r>
              <a:r>
                <a:rPr lang="en-US" sz="1350" kern="1200" dirty="0">
                  <a:solidFill>
                    <a:prstClr val="black"/>
                  </a:solidFill>
                  <a:latin typeface="Consolas" panose="020B0609020204030204" pitchFamily="49" charset="0"/>
                  <a:ea typeface="+mn-ea"/>
                </a:rPr>
                <a:t> + index)</a:t>
              </a:r>
            </a:p>
            <a:p>
              <a:pPr defTabSz="685800" fontAlgn="base">
                <a:lnSpc>
                  <a:spcPct val="120000"/>
                </a:lnSpc>
                <a:spcBef>
                  <a:spcPct val="0"/>
                </a:spcBef>
                <a:spcAft>
                  <a:spcPct val="0"/>
                </a:spcAft>
                <a:buClrTx/>
              </a:pPr>
              <a:r>
                <a:rPr lang="en-US" sz="1350" kern="1200" dirty="0">
                  <a:solidFill>
                    <a:prstClr val="black"/>
                  </a:solidFill>
                  <a:latin typeface="Consolas" panose="020B0609020204030204" pitchFamily="49" charset="0"/>
                  <a:ea typeface="+mn-ea"/>
                </a:rPr>
                <a:t>}</a:t>
              </a:r>
            </a:p>
            <a:p>
              <a:pPr defTabSz="685800" fontAlgn="base">
                <a:lnSpc>
                  <a:spcPct val="120000"/>
                </a:lnSpc>
                <a:spcBef>
                  <a:spcPct val="0"/>
                </a:spcBef>
                <a:spcAft>
                  <a:spcPct val="0"/>
                </a:spcAft>
                <a:buClrTx/>
              </a:pPr>
              <a:r>
                <a:rPr lang="en-US" sz="1350" kern="1200" dirty="0">
                  <a:solidFill>
                    <a:prstClr val="black"/>
                  </a:solidFill>
                  <a:latin typeface="Consolas" panose="020B0609020204030204" pitchFamily="49" charset="0"/>
                  <a:ea typeface="+mn-ea"/>
                </a:rPr>
                <a:t>else</a:t>
              </a:r>
            </a:p>
            <a:p>
              <a:pPr defTabSz="685800" fontAlgn="base">
                <a:lnSpc>
                  <a:spcPct val="120000"/>
                </a:lnSpc>
                <a:spcBef>
                  <a:spcPct val="0"/>
                </a:spcBef>
                <a:spcAft>
                  <a:spcPct val="0"/>
                </a:spcAft>
                <a:buClrTx/>
              </a:pPr>
              <a:r>
                <a:rPr lang="en-US" sz="1350" kern="1200" dirty="0">
                  <a:solidFill>
                    <a:prstClr val="black"/>
                  </a:solidFill>
                  <a:latin typeface="Consolas" panose="020B0609020204030204" pitchFamily="49" charset="0"/>
                  <a:ea typeface="+mn-ea"/>
                </a:rPr>
                <a:t>{</a:t>
              </a:r>
            </a:p>
            <a:p>
              <a:pPr defTabSz="685800" fontAlgn="base">
                <a:lnSpc>
                  <a:spcPct val="120000"/>
                </a:lnSpc>
                <a:spcBef>
                  <a:spcPct val="0"/>
                </a:spcBef>
                <a:spcAft>
                  <a:spcPct val="0"/>
                </a:spcAft>
                <a:buClrTx/>
              </a:pPr>
              <a:r>
                <a:rPr lang="en-US" sz="1350" kern="1200" dirty="0">
                  <a:solidFill>
                    <a:prstClr val="black"/>
                  </a:solidFill>
                  <a:latin typeface="Consolas" panose="020B0609020204030204" pitchFamily="49" charset="0"/>
                  <a:ea typeface="+mn-ea"/>
                </a:rPr>
                <a:t>    throw exception</a:t>
              </a:r>
            </a:p>
            <a:p>
              <a:pPr defTabSz="685800" fontAlgn="base">
                <a:lnSpc>
                  <a:spcPct val="120000"/>
                </a:lnSpc>
                <a:spcBef>
                  <a:spcPct val="0"/>
                </a:spcBef>
                <a:spcAft>
                  <a:spcPct val="0"/>
                </a:spcAft>
                <a:buClrTx/>
              </a:pPr>
              <a:r>
                <a:rPr lang="en-US" sz="1350" kern="1200" dirty="0">
                  <a:solidFill>
                    <a:prstClr val="black"/>
                  </a:solidFill>
                  <a:latin typeface="Consolas" panose="020B0609020204030204" pitchFamily="49" charset="0"/>
                  <a:ea typeface="+mn-ea"/>
                </a:rPr>
                <a:t>}</a:t>
              </a:r>
            </a:p>
          </p:txBody>
        </p:sp>
      </p:grpSp>
      <p:sp>
        <p:nvSpPr>
          <p:cNvPr id="7" name="TextBox 6">
            <a:extLst>
              <a:ext uri="{FF2B5EF4-FFF2-40B4-BE49-F238E27FC236}">
                <a16:creationId xmlns:a16="http://schemas.microsoft.com/office/drawing/2014/main" id="{3D9566E0-F124-155F-88EC-EDAADAD158F2}"/>
              </a:ext>
            </a:extLst>
          </p:cNvPr>
          <p:cNvSpPr txBox="1"/>
          <p:nvPr/>
        </p:nvSpPr>
        <p:spPr>
          <a:xfrm>
            <a:off x="1150144" y="1908919"/>
            <a:ext cx="2500311" cy="318677"/>
          </a:xfrm>
          <a:prstGeom prst="rect">
            <a:avLst/>
          </a:prstGeom>
          <a:noFill/>
        </p:spPr>
        <p:txBody>
          <a:bodyPr wrap="square" rtlCol="0">
            <a:spAutoFit/>
          </a:bodyPr>
          <a:lstStyle/>
          <a:p>
            <a:pPr algn="ctr" defTabSz="685800" fontAlgn="base">
              <a:lnSpc>
                <a:spcPct val="120000"/>
              </a:lnSpc>
              <a:spcBef>
                <a:spcPct val="0"/>
              </a:spcBef>
              <a:spcAft>
                <a:spcPct val="0"/>
              </a:spcAft>
              <a:buClrTx/>
            </a:pPr>
            <a:r>
              <a:rPr lang="en-US" sz="1350" kern="1200" dirty="0">
                <a:solidFill>
                  <a:prstClr val="black"/>
                </a:solidFill>
                <a:latin typeface="Arial" charset="0"/>
                <a:ea typeface="+mn-ea"/>
              </a:rPr>
              <a:t>Compiled by Chrome</a:t>
            </a:r>
          </a:p>
        </p:txBody>
      </p:sp>
      <p:grpSp>
        <p:nvGrpSpPr>
          <p:cNvPr id="8" name="Group 7">
            <a:extLst>
              <a:ext uri="{FF2B5EF4-FFF2-40B4-BE49-F238E27FC236}">
                <a16:creationId xmlns:a16="http://schemas.microsoft.com/office/drawing/2014/main" id="{404E82DF-E0A3-F02F-E226-53E035DE9591}"/>
              </a:ext>
            </a:extLst>
          </p:cNvPr>
          <p:cNvGrpSpPr/>
          <p:nvPr/>
        </p:nvGrpSpPr>
        <p:grpSpPr>
          <a:xfrm>
            <a:off x="1303733" y="1073760"/>
            <a:ext cx="2193132" cy="438873"/>
            <a:chOff x="838200" y="1524000"/>
            <a:chExt cx="4038600" cy="2133600"/>
          </a:xfrm>
        </p:grpSpPr>
        <p:sp>
          <p:nvSpPr>
            <p:cNvPr id="9" name="Rectangle 8">
              <a:extLst>
                <a:ext uri="{FF2B5EF4-FFF2-40B4-BE49-F238E27FC236}">
                  <a16:creationId xmlns:a16="http://schemas.microsoft.com/office/drawing/2014/main" id="{C95EFFEB-A57A-4771-929A-1B790DAB2053}"/>
                </a:ext>
              </a:extLst>
            </p:cNvPr>
            <p:cNvSpPr/>
            <p:nvPr/>
          </p:nvSpPr>
          <p:spPr>
            <a:xfrm rot="16200000">
              <a:off x="1790700" y="571500"/>
              <a:ext cx="2133600" cy="4038600"/>
            </a:xfrm>
            <a:prstGeom prst="rect">
              <a:avLst/>
            </a:prstGeom>
            <a:solidFill>
              <a:schemeClr val="accent5">
                <a:lumMod val="20000"/>
                <a:lumOff val="80000"/>
              </a:schemeClr>
            </a:solidFill>
            <a:ln w="38100">
              <a:solidFill>
                <a:srgbClr val="4B4BB3"/>
              </a:solidFill>
            </a:ln>
          </p:spPr>
          <p:txBody>
            <a:bodyPr rot="0" spcFirstLastPara="0" vertOverflow="overflow" horzOverflow="overflow" vert="eaVert" wrap="none" lIns="68580" tIns="34290" rIns="68580" bIns="34290" numCol="1" spcCol="0" rtlCol="0" fromWordArt="0" anchor="ctr" anchorCtr="0" forceAA="0" compatLnSpc="1">
              <a:prstTxWarp prst="textNoShape">
                <a:avLst/>
              </a:prstTxWarp>
              <a:noAutofit/>
            </a:bodyPr>
            <a:lstStyle/>
            <a:p>
              <a:pPr algn="ctr" defTabSz="685800" fontAlgn="base">
                <a:lnSpc>
                  <a:spcPct val="85000"/>
                </a:lnSpc>
                <a:spcBef>
                  <a:spcPct val="0"/>
                </a:spcBef>
                <a:spcAft>
                  <a:spcPct val="0"/>
                </a:spcAft>
                <a:buClrTx/>
              </a:pPr>
              <a:endParaRPr lang="en-US" sz="2100" kern="1200" dirty="0">
                <a:solidFill>
                  <a:srgbClr val="A42700"/>
                </a:solidFill>
                <a:latin typeface="Arial" charset="0"/>
                <a:ea typeface="+mn-ea"/>
              </a:endParaRPr>
            </a:p>
          </p:txBody>
        </p:sp>
        <p:sp>
          <p:nvSpPr>
            <p:cNvPr id="10" name="TextBox 9">
              <a:extLst>
                <a:ext uri="{FF2B5EF4-FFF2-40B4-BE49-F238E27FC236}">
                  <a16:creationId xmlns:a16="http://schemas.microsoft.com/office/drawing/2014/main" id="{CEF2913F-BF68-96C4-A6EA-9C0534FF1B7C}"/>
                </a:ext>
              </a:extLst>
            </p:cNvPr>
            <p:cNvSpPr txBox="1"/>
            <p:nvPr/>
          </p:nvSpPr>
          <p:spPr>
            <a:xfrm>
              <a:off x="838200" y="1676400"/>
              <a:ext cx="3886199" cy="1574513"/>
            </a:xfrm>
            <a:prstGeom prst="rect">
              <a:avLst/>
            </a:prstGeom>
            <a:noFill/>
          </p:spPr>
          <p:txBody>
            <a:bodyPr wrap="square" rtlCol="0">
              <a:spAutoFit/>
            </a:bodyPr>
            <a:lstStyle/>
            <a:p>
              <a:pPr defTabSz="685800" fontAlgn="base">
                <a:lnSpc>
                  <a:spcPct val="120000"/>
                </a:lnSpc>
                <a:spcBef>
                  <a:spcPct val="0"/>
                </a:spcBef>
                <a:spcAft>
                  <a:spcPct val="0"/>
                </a:spcAft>
                <a:buClrTx/>
              </a:pPr>
              <a:r>
                <a:rPr lang="en-US" sz="1350" kern="1200" dirty="0" err="1">
                  <a:solidFill>
                    <a:srgbClr val="960000"/>
                  </a:solidFill>
                  <a:latin typeface="Consolas" panose="020B0609020204030204" pitchFamily="49" charset="0"/>
                  <a:ea typeface="+mn-ea"/>
                </a:rPr>
                <a:t>AttackerClass</a:t>
              </a:r>
              <a:r>
                <a:rPr lang="en-US" sz="1350" kern="1200" dirty="0">
                  <a:solidFill>
                    <a:prstClr val="black"/>
                  </a:solidFill>
                  <a:latin typeface="Consolas" panose="020B0609020204030204" pitchFamily="49" charset="0"/>
                  <a:ea typeface="+mn-ea"/>
                </a:rPr>
                <a:t>[index]</a:t>
              </a:r>
            </a:p>
          </p:txBody>
        </p:sp>
      </p:grpSp>
      <p:sp>
        <p:nvSpPr>
          <p:cNvPr id="11" name="TextBox 10">
            <a:extLst>
              <a:ext uri="{FF2B5EF4-FFF2-40B4-BE49-F238E27FC236}">
                <a16:creationId xmlns:a16="http://schemas.microsoft.com/office/drawing/2014/main" id="{FFF6E385-A210-4CCA-0E4F-1262A32F110B}"/>
              </a:ext>
            </a:extLst>
          </p:cNvPr>
          <p:cNvSpPr txBox="1"/>
          <p:nvPr/>
        </p:nvSpPr>
        <p:spPr>
          <a:xfrm>
            <a:off x="1150144" y="691094"/>
            <a:ext cx="2500311" cy="318677"/>
          </a:xfrm>
          <a:prstGeom prst="rect">
            <a:avLst/>
          </a:prstGeom>
          <a:noFill/>
        </p:spPr>
        <p:txBody>
          <a:bodyPr wrap="square" rtlCol="0">
            <a:spAutoFit/>
          </a:bodyPr>
          <a:lstStyle/>
          <a:p>
            <a:pPr algn="ctr" defTabSz="685800" fontAlgn="base">
              <a:lnSpc>
                <a:spcPct val="120000"/>
              </a:lnSpc>
              <a:spcBef>
                <a:spcPct val="0"/>
              </a:spcBef>
              <a:spcAft>
                <a:spcPct val="0"/>
              </a:spcAft>
              <a:buClrTx/>
            </a:pPr>
            <a:r>
              <a:rPr lang="en-US" sz="1350" kern="1200" dirty="0">
                <a:solidFill>
                  <a:prstClr val="black"/>
                </a:solidFill>
                <a:latin typeface="Arial" charset="0"/>
                <a:ea typeface="+mn-ea"/>
              </a:rPr>
              <a:t>JavaScript</a:t>
            </a:r>
          </a:p>
        </p:txBody>
      </p:sp>
      <p:sp>
        <p:nvSpPr>
          <p:cNvPr id="12" name="Arrow: Down 11">
            <a:extLst>
              <a:ext uri="{FF2B5EF4-FFF2-40B4-BE49-F238E27FC236}">
                <a16:creationId xmlns:a16="http://schemas.microsoft.com/office/drawing/2014/main" id="{503D5417-A773-477E-E1E5-C56A1E747DD1}"/>
              </a:ext>
            </a:extLst>
          </p:cNvPr>
          <p:cNvSpPr/>
          <p:nvPr/>
        </p:nvSpPr>
        <p:spPr>
          <a:xfrm>
            <a:off x="2286000" y="1648421"/>
            <a:ext cx="228600" cy="251569"/>
          </a:xfrm>
          <a:prstGeom prst="downArrow">
            <a:avLst/>
          </a:prstGeom>
          <a:solidFill>
            <a:schemeClr val="tx1"/>
          </a:solidFill>
          <a:ln w="38100">
            <a:noFill/>
          </a:ln>
        </p:spPr>
        <p:txBody>
          <a:bodyPr rot="0" spcFirstLastPara="0" vertOverflow="overflow" horzOverflow="overflow" vert="eaVert" wrap="none" lIns="68580" tIns="34290" rIns="68580" bIns="34290" numCol="1" spcCol="0" rtlCol="0" fromWordArt="0" anchor="ctr" anchorCtr="0" forceAA="0" compatLnSpc="1">
            <a:prstTxWarp prst="textNoShape">
              <a:avLst/>
            </a:prstTxWarp>
            <a:noAutofit/>
          </a:bodyPr>
          <a:lstStyle/>
          <a:p>
            <a:pPr algn="ctr" defTabSz="685800" fontAlgn="base">
              <a:lnSpc>
                <a:spcPct val="85000"/>
              </a:lnSpc>
              <a:spcBef>
                <a:spcPct val="0"/>
              </a:spcBef>
              <a:spcAft>
                <a:spcPct val="0"/>
              </a:spcAft>
              <a:buClrTx/>
            </a:pPr>
            <a:endParaRPr lang="en-US" sz="2100" kern="1200">
              <a:solidFill>
                <a:srgbClr val="A42700"/>
              </a:solidFill>
              <a:latin typeface="Arial" charset="0"/>
              <a:ea typeface="+mn-ea"/>
            </a:endParaRPr>
          </a:p>
        </p:txBody>
      </p:sp>
      <p:grpSp>
        <p:nvGrpSpPr>
          <p:cNvPr id="13" name="Group 12">
            <a:extLst>
              <a:ext uri="{FF2B5EF4-FFF2-40B4-BE49-F238E27FC236}">
                <a16:creationId xmlns:a16="http://schemas.microsoft.com/office/drawing/2014/main" id="{A65BB3EF-D2D2-1731-0D21-F32F951A16ED}"/>
              </a:ext>
            </a:extLst>
          </p:cNvPr>
          <p:cNvGrpSpPr/>
          <p:nvPr/>
        </p:nvGrpSpPr>
        <p:grpSpPr>
          <a:xfrm>
            <a:off x="5840729" y="2743138"/>
            <a:ext cx="2708196" cy="1664958"/>
            <a:chOff x="838200" y="1524000"/>
            <a:chExt cx="4038600" cy="2143394"/>
          </a:xfrm>
        </p:grpSpPr>
        <p:sp>
          <p:nvSpPr>
            <p:cNvPr id="14" name="Rectangle 13">
              <a:extLst>
                <a:ext uri="{FF2B5EF4-FFF2-40B4-BE49-F238E27FC236}">
                  <a16:creationId xmlns:a16="http://schemas.microsoft.com/office/drawing/2014/main" id="{015C13A1-29DC-1316-C4BC-04EF8FB767DE}"/>
                </a:ext>
              </a:extLst>
            </p:cNvPr>
            <p:cNvSpPr/>
            <p:nvPr/>
          </p:nvSpPr>
          <p:spPr>
            <a:xfrm rot="16200000">
              <a:off x="1790700" y="571500"/>
              <a:ext cx="2133600" cy="4038600"/>
            </a:xfrm>
            <a:prstGeom prst="rect">
              <a:avLst/>
            </a:prstGeom>
            <a:solidFill>
              <a:schemeClr val="bg1">
                <a:lumMod val="85000"/>
              </a:schemeClr>
            </a:solidFill>
            <a:ln w="38100">
              <a:solidFill>
                <a:schemeClr val="tx1">
                  <a:lumMod val="50000"/>
                  <a:lumOff val="50000"/>
                </a:schemeClr>
              </a:solidFill>
            </a:ln>
          </p:spPr>
          <p:txBody>
            <a:bodyPr rot="0" spcFirstLastPara="0" vertOverflow="overflow" horzOverflow="overflow" vert="eaVert" wrap="none" lIns="68580" tIns="34290" rIns="68580" bIns="34290" numCol="1" spcCol="0" rtlCol="0" fromWordArt="0" anchor="ctr" anchorCtr="0" forceAA="0" compatLnSpc="1">
              <a:prstTxWarp prst="textNoShape">
                <a:avLst/>
              </a:prstTxWarp>
              <a:noAutofit/>
            </a:bodyPr>
            <a:lstStyle/>
            <a:p>
              <a:pPr algn="ctr" defTabSz="685800" fontAlgn="base">
                <a:lnSpc>
                  <a:spcPct val="85000"/>
                </a:lnSpc>
                <a:spcBef>
                  <a:spcPct val="0"/>
                </a:spcBef>
                <a:spcAft>
                  <a:spcPct val="0"/>
                </a:spcAft>
                <a:buClrTx/>
              </a:pPr>
              <a:endParaRPr lang="en-US" sz="2100" kern="1200" dirty="0">
                <a:solidFill>
                  <a:srgbClr val="A42700"/>
                </a:solidFill>
                <a:latin typeface="Arial" charset="0"/>
                <a:ea typeface="+mn-ea"/>
              </a:endParaRPr>
            </a:p>
          </p:txBody>
        </p:sp>
        <p:sp>
          <p:nvSpPr>
            <p:cNvPr id="15" name="TextBox 14">
              <a:extLst>
                <a:ext uri="{FF2B5EF4-FFF2-40B4-BE49-F238E27FC236}">
                  <a16:creationId xmlns:a16="http://schemas.microsoft.com/office/drawing/2014/main" id="{DD3E18E3-61C1-11DD-3E61-461DC8FCDD3D}"/>
                </a:ext>
              </a:extLst>
            </p:cNvPr>
            <p:cNvSpPr txBox="1"/>
            <p:nvPr/>
          </p:nvSpPr>
          <p:spPr>
            <a:xfrm>
              <a:off x="957516" y="1676399"/>
              <a:ext cx="3766884" cy="1990995"/>
            </a:xfrm>
            <a:prstGeom prst="rect">
              <a:avLst/>
            </a:prstGeom>
            <a:noFill/>
          </p:spPr>
          <p:txBody>
            <a:bodyPr wrap="square" rtlCol="0">
              <a:spAutoFit/>
            </a:bodyPr>
            <a:lstStyle/>
            <a:p>
              <a:pPr defTabSz="685800" fontAlgn="base">
                <a:spcBef>
                  <a:spcPct val="0"/>
                </a:spcBef>
                <a:spcAft>
                  <a:spcPct val="0"/>
                </a:spcAft>
                <a:buClrTx/>
              </a:pPr>
              <a:r>
                <a:rPr lang="en-US" sz="1050" kern="1200" dirty="0">
                  <a:solidFill>
                    <a:prstClr val="black"/>
                  </a:solidFill>
                  <a:latin typeface="Consolas" panose="020B0609020204030204" pitchFamily="49" charset="0"/>
                  <a:ea typeface="+mn-ea"/>
                </a:rPr>
                <a:t>if (argument type == </a:t>
              </a:r>
              <a:r>
                <a:rPr lang="en-US" sz="1050" kern="1200" dirty="0" err="1">
                  <a:solidFill>
                    <a:prstClr val="black"/>
                  </a:solidFill>
                  <a:latin typeface="Consolas" panose="020B0609020204030204" pitchFamily="49" charset="0"/>
                  <a:ea typeface="+mn-ea"/>
                </a:rPr>
                <a:t>TypedArray</a:t>
              </a:r>
              <a:r>
                <a:rPr lang="en-US" sz="1050" kern="1200" dirty="0">
                  <a:solidFill>
                    <a:prstClr val="black"/>
                  </a:solidFill>
                  <a:latin typeface="Consolas" panose="020B0609020204030204" pitchFamily="49" charset="0"/>
                  <a:ea typeface="+mn-ea"/>
                </a:rPr>
                <a:t>)</a:t>
              </a:r>
            </a:p>
            <a:p>
              <a:pPr defTabSz="685800" fontAlgn="base">
                <a:spcBef>
                  <a:spcPct val="0"/>
                </a:spcBef>
                <a:spcAft>
                  <a:spcPct val="0"/>
                </a:spcAft>
                <a:buClrTx/>
              </a:pPr>
              <a:r>
                <a:rPr lang="en-US" sz="1050" kern="1200" dirty="0">
                  <a:solidFill>
                    <a:prstClr val="black"/>
                  </a:solidFill>
                  <a:latin typeface="Consolas" panose="020B0609020204030204" pitchFamily="49" charset="0"/>
                  <a:ea typeface="+mn-ea"/>
                </a:rPr>
                <a:t>{</a:t>
              </a:r>
            </a:p>
            <a:p>
              <a:pPr defTabSz="685800" fontAlgn="base">
                <a:spcBef>
                  <a:spcPct val="0"/>
                </a:spcBef>
                <a:spcAft>
                  <a:spcPct val="0"/>
                </a:spcAft>
                <a:buClrTx/>
              </a:pPr>
              <a:r>
                <a:rPr lang="en-US" sz="1050" kern="1200" dirty="0">
                  <a:solidFill>
                    <a:prstClr val="black"/>
                  </a:solidFill>
                  <a:latin typeface="Consolas" panose="020B0609020204030204" pitchFamily="49" charset="0"/>
                  <a:ea typeface="+mn-ea"/>
                </a:rPr>
                <a:t>    . . .</a:t>
              </a:r>
            </a:p>
            <a:p>
              <a:pPr defTabSz="685800" fontAlgn="base">
                <a:spcBef>
                  <a:spcPct val="0"/>
                </a:spcBef>
                <a:spcAft>
                  <a:spcPct val="0"/>
                </a:spcAft>
                <a:buClrTx/>
              </a:pPr>
              <a:r>
                <a:rPr lang="en-US" sz="1050" kern="1200" dirty="0">
                  <a:solidFill>
                    <a:prstClr val="black"/>
                  </a:solidFill>
                  <a:latin typeface="Consolas" panose="020B0609020204030204" pitchFamily="49" charset="0"/>
                  <a:ea typeface="+mn-ea"/>
                </a:rPr>
                <a:t>    return *(</a:t>
              </a:r>
              <a:r>
                <a:rPr lang="en-US" sz="1050" kern="1200" dirty="0" err="1">
                  <a:solidFill>
                    <a:prstClr val="black"/>
                  </a:solidFill>
                  <a:latin typeface="Consolas" panose="020B0609020204030204" pitchFamily="49" charset="0"/>
                  <a:ea typeface="+mn-ea"/>
                </a:rPr>
                <a:t>base_ptr</a:t>
              </a:r>
              <a:r>
                <a:rPr lang="en-US" sz="1050" kern="1200" dirty="0">
                  <a:solidFill>
                    <a:prstClr val="black"/>
                  </a:solidFill>
                  <a:latin typeface="Consolas" panose="020B0609020204030204" pitchFamily="49" charset="0"/>
                  <a:ea typeface="+mn-ea"/>
                </a:rPr>
                <a:t> + index)</a:t>
              </a:r>
            </a:p>
            <a:p>
              <a:pPr defTabSz="685800" fontAlgn="base">
                <a:spcBef>
                  <a:spcPct val="0"/>
                </a:spcBef>
                <a:spcAft>
                  <a:spcPct val="0"/>
                </a:spcAft>
                <a:buClrTx/>
              </a:pPr>
              <a:r>
                <a:rPr lang="en-US" sz="1050" kern="1200" dirty="0">
                  <a:solidFill>
                    <a:prstClr val="black"/>
                  </a:solidFill>
                  <a:latin typeface="Consolas" panose="020B0609020204030204" pitchFamily="49" charset="0"/>
                  <a:ea typeface="+mn-ea"/>
                </a:rPr>
                <a:t>}</a:t>
              </a:r>
            </a:p>
            <a:p>
              <a:pPr defTabSz="685800" fontAlgn="base">
                <a:spcBef>
                  <a:spcPct val="0"/>
                </a:spcBef>
                <a:spcAft>
                  <a:spcPct val="0"/>
                </a:spcAft>
                <a:buClrTx/>
              </a:pPr>
              <a:r>
                <a:rPr lang="en-US" sz="1050" kern="1200" dirty="0">
                  <a:solidFill>
                    <a:prstClr val="black"/>
                  </a:solidFill>
                  <a:latin typeface="Consolas" panose="020B0609020204030204" pitchFamily="49" charset="0"/>
                  <a:ea typeface="+mn-ea"/>
                </a:rPr>
                <a:t>else</a:t>
              </a:r>
            </a:p>
            <a:p>
              <a:pPr defTabSz="685800" fontAlgn="base">
                <a:spcBef>
                  <a:spcPct val="0"/>
                </a:spcBef>
                <a:spcAft>
                  <a:spcPct val="0"/>
                </a:spcAft>
                <a:buClrTx/>
              </a:pPr>
              <a:r>
                <a:rPr lang="en-US" sz="1050" kern="1200" dirty="0">
                  <a:solidFill>
                    <a:prstClr val="black"/>
                  </a:solidFill>
                  <a:latin typeface="Consolas" panose="020B0609020204030204" pitchFamily="49" charset="0"/>
                  <a:ea typeface="+mn-ea"/>
                </a:rPr>
                <a:t>{</a:t>
              </a:r>
            </a:p>
            <a:p>
              <a:pPr defTabSz="685800" fontAlgn="base">
                <a:spcBef>
                  <a:spcPct val="0"/>
                </a:spcBef>
                <a:spcAft>
                  <a:spcPct val="0"/>
                </a:spcAft>
                <a:buClrTx/>
              </a:pPr>
              <a:r>
                <a:rPr lang="en-US" sz="1050" kern="1200" dirty="0">
                  <a:solidFill>
                    <a:prstClr val="black"/>
                  </a:solidFill>
                  <a:latin typeface="Consolas" panose="020B0609020204030204" pitchFamily="49" charset="0"/>
                  <a:ea typeface="+mn-ea"/>
                </a:rPr>
                <a:t>    throw exception</a:t>
              </a:r>
            </a:p>
            <a:p>
              <a:pPr defTabSz="685800" fontAlgn="base">
                <a:spcBef>
                  <a:spcPct val="0"/>
                </a:spcBef>
                <a:spcAft>
                  <a:spcPct val="0"/>
                </a:spcAft>
                <a:buClrTx/>
              </a:pPr>
              <a:r>
                <a:rPr lang="en-US" sz="1050" kern="1200" dirty="0">
                  <a:solidFill>
                    <a:prstClr val="black"/>
                  </a:solidFill>
                  <a:latin typeface="Consolas" panose="020B0609020204030204" pitchFamily="49" charset="0"/>
                  <a:ea typeface="+mn-ea"/>
                </a:rPr>
                <a:t>}</a:t>
              </a:r>
            </a:p>
          </p:txBody>
        </p:sp>
      </p:grpSp>
      <p:sp>
        <p:nvSpPr>
          <p:cNvPr id="16" name="TextBox 15">
            <a:extLst>
              <a:ext uri="{FF2B5EF4-FFF2-40B4-BE49-F238E27FC236}">
                <a16:creationId xmlns:a16="http://schemas.microsoft.com/office/drawing/2014/main" id="{6309328C-DC3B-38B6-2DC2-295896B0F9B8}"/>
              </a:ext>
            </a:extLst>
          </p:cNvPr>
          <p:cNvSpPr txBox="1"/>
          <p:nvPr/>
        </p:nvSpPr>
        <p:spPr>
          <a:xfrm>
            <a:off x="5818941" y="1901429"/>
            <a:ext cx="2500311" cy="318677"/>
          </a:xfrm>
          <a:prstGeom prst="rect">
            <a:avLst/>
          </a:prstGeom>
          <a:noFill/>
        </p:spPr>
        <p:txBody>
          <a:bodyPr wrap="square" rtlCol="0">
            <a:spAutoFit/>
          </a:bodyPr>
          <a:lstStyle/>
          <a:p>
            <a:pPr algn="ctr" defTabSz="685800" fontAlgn="base">
              <a:lnSpc>
                <a:spcPct val="120000"/>
              </a:lnSpc>
              <a:spcBef>
                <a:spcPct val="0"/>
              </a:spcBef>
              <a:spcAft>
                <a:spcPct val="0"/>
              </a:spcAft>
              <a:buClrTx/>
            </a:pPr>
            <a:r>
              <a:rPr lang="en-US" sz="1350" kern="1200" dirty="0">
                <a:solidFill>
                  <a:prstClr val="black"/>
                </a:solidFill>
                <a:latin typeface="Arial" charset="0"/>
                <a:ea typeface="+mn-ea"/>
              </a:rPr>
              <a:t>Compiled by Chrome</a:t>
            </a:r>
          </a:p>
        </p:txBody>
      </p:sp>
      <p:grpSp>
        <p:nvGrpSpPr>
          <p:cNvPr id="17" name="Group 16">
            <a:extLst>
              <a:ext uri="{FF2B5EF4-FFF2-40B4-BE49-F238E27FC236}">
                <a16:creationId xmlns:a16="http://schemas.microsoft.com/office/drawing/2014/main" id="{287E2943-415B-257A-AD7D-D055F8B05C20}"/>
              </a:ext>
            </a:extLst>
          </p:cNvPr>
          <p:cNvGrpSpPr/>
          <p:nvPr/>
        </p:nvGrpSpPr>
        <p:grpSpPr>
          <a:xfrm>
            <a:off x="5606415" y="638308"/>
            <a:ext cx="2925365" cy="904742"/>
            <a:chOff x="838200" y="1524000"/>
            <a:chExt cx="4038600" cy="2133600"/>
          </a:xfrm>
        </p:grpSpPr>
        <p:sp>
          <p:nvSpPr>
            <p:cNvPr id="18" name="Rectangle 17">
              <a:extLst>
                <a:ext uri="{FF2B5EF4-FFF2-40B4-BE49-F238E27FC236}">
                  <a16:creationId xmlns:a16="http://schemas.microsoft.com/office/drawing/2014/main" id="{2DA0118F-2EE9-C282-2F01-4B30A048AF6B}"/>
                </a:ext>
              </a:extLst>
            </p:cNvPr>
            <p:cNvSpPr/>
            <p:nvPr/>
          </p:nvSpPr>
          <p:spPr>
            <a:xfrm rot="16200000">
              <a:off x="1790700" y="571500"/>
              <a:ext cx="2133600" cy="4038600"/>
            </a:xfrm>
            <a:prstGeom prst="rect">
              <a:avLst/>
            </a:prstGeom>
            <a:solidFill>
              <a:schemeClr val="accent5">
                <a:lumMod val="20000"/>
                <a:lumOff val="80000"/>
              </a:schemeClr>
            </a:solidFill>
            <a:ln w="38100">
              <a:solidFill>
                <a:srgbClr val="4B4BB3"/>
              </a:solidFill>
            </a:ln>
          </p:spPr>
          <p:txBody>
            <a:bodyPr rot="0" spcFirstLastPara="0" vertOverflow="overflow" horzOverflow="overflow" vert="eaVert" wrap="none" lIns="68580" tIns="34290" rIns="68580" bIns="34290" numCol="1" spcCol="0" rtlCol="0" fromWordArt="0" anchor="ctr" anchorCtr="0" forceAA="0" compatLnSpc="1">
              <a:prstTxWarp prst="textNoShape">
                <a:avLst/>
              </a:prstTxWarp>
              <a:noAutofit/>
            </a:bodyPr>
            <a:lstStyle/>
            <a:p>
              <a:pPr algn="ctr" defTabSz="685800" fontAlgn="base">
                <a:lnSpc>
                  <a:spcPct val="85000"/>
                </a:lnSpc>
                <a:spcBef>
                  <a:spcPct val="0"/>
                </a:spcBef>
                <a:spcAft>
                  <a:spcPct val="0"/>
                </a:spcAft>
                <a:buClrTx/>
              </a:pPr>
              <a:endParaRPr lang="en-US" sz="2100" kern="1200" dirty="0">
                <a:solidFill>
                  <a:srgbClr val="A42700"/>
                </a:solidFill>
                <a:latin typeface="Arial" charset="0"/>
                <a:ea typeface="+mn-ea"/>
              </a:endParaRPr>
            </a:p>
          </p:txBody>
        </p:sp>
        <p:sp>
          <p:nvSpPr>
            <p:cNvPr id="19" name="TextBox 18">
              <a:extLst>
                <a:ext uri="{FF2B5EF4-FFF2-40B4-BE49-F238E27FC236}">
                  <a16:creationId xmlns:a16="http://schemas.microsoft.com/office/drawing/2014/main" id="{136CA506-737F-59A1-D999-FCD0505A71D4}"/>
                </a:ext>
              </a:extLst>
            </p:cNvPr>
            <p:cNvSpPr txBox="1"/>
            <p:nvPr/>
          </p:nvSpPr>
          <p:spPr>
            <a:xfrm>
              <a:off x="990600" y="1676397"/>
              <a:ext cx="3733799" cy="1939580"/>
            </a:xfrm>
            <a:prstGeom prst="rect">
              <a:avLst/>
            </a:prstGeom>
            <a:noFill/>
          </p:spPr>
          <p:txBody>
            <a:bodyPr wrap="square" rtlCol="0">
              <a:spAutoFit/>
            </a:bodyPr>
            <a:lstStyle/>
            <a:p>
              <a:pPr defTabSz="685800" fontAlgn="base">
                <a:lnSpc>
                  <a:spcPct val="120000"/>
                </a:lnSpc>
                <a:spcBef>
                  <a:spcPct val="0"/>
                </a:spcBef>
                <a:spcAft>
                  <a:spcPct val="0"/>
                </a:spcAft>
                <a:buClrTx/>
              </a:pPr>
              <a:r>
                <a:rPr lang="en-US" sz="1350" kern="1200" dirty="0">
                  <a:solidFill>
                    <a:srgbClr val="EA157A"/>
                  </a:solidFill>
                  <a:latin typeface="Consolas" panose="020B0609020204030204" pitchFamily="49" charset="0"/>
                  <a:ea typeface="+mn-ea"/>
                </a:rPr>
                <a:t>if (</a:t>
              </a:r>
              <a:r>
                <a:rPr lang="en-US" sz="1350" kern="1200" dirty="0" err="1">
                  <a:solidFill>
                    <a:srgbClr val="EA157A"/>
                  </a:solidFill>
                  <a:latin typeface="Consolas" panose="020B0609020204030204" pitchFamily="49" charset="0"/>
                  <a:ea typeface="+mn-ea"/>
                </a:rPr>
                <a:t>cond</a:t>
              </a:r>
              <a:r>
                <a:rPr lang="en-US" sz="1350" kern="1200" dirty="0">
                  <a:solidFill>
                    <a:srgbClr val="EA157A"/>
                  </a:solidFill>
                  <a:latin typeface="Consolas" panose="020B0609020204030204" pitchFamily="49" charset="0"/>
                  <a:ea typeface="+mn-ea"/>
                </a:rPr>
                <a:t>) {</a:t>
              </a:r>
            </a:p>
            <a:p>
              <a:pPr defTabSz="685800" fontAlgn="base">
                <a:lnSpc>
                  <a:spcPct val="120000"/>
                </a:lnSpc>
                <a:spcBef>
                  <a:spcPct val="0"/>
                </a:spcBef>
                <a:spcAft>
                  <a:spcPct val="0"/>
                </a:spcAft>
                <a:buClrTx/>
              </a:pPr>
              <a:r>
                <a:rPr lang="en-US" sz="1350" kern="1200" dirty="0">
                  <a:solidFill>
                    <a:srgbClr val="960000"/>
                  </a:solidFill>
                  <a:latin typeface="Consolas" panose="020B0609020204030204" pitchFamily="49" charset="0"/>
                  <a:ea typeface="+mn-ea"/>
                </a:rPr>
                <a:t>    </a:t>
              </a:r>
              <a:r>
                <a:rPr lang="en-US" sz="1350" kern="1200" dirty="0" err="1">
                  <a:solidFill>
                    <a:srgbClr val="960000"/>
                  </a:solidFill>
                  <a:latin typeface="Consolas" panose="020B0609020204030204" pitchFamily="49" charset="0"/>
                  <a:ea typeface="+mn-ea"/>
                </a:rPr>
                <a:t>AttackerClass</a:t>
              </a:r>
              <a:r>
                <a:rPr lang="en-US" sz="1350" kern="1200" dirty="0">
                  <a:solidFill>
                    <a:prstClr val="black"/>
                  </a:solidFill>
                  <a:latin typeface="Consolas" panose="020B0609020204030204" pitchFamily="49" charset="0"/>
                  <a:ea typeface="+mn-ea"/>
                </a:rPr>
                <a:t>[index]</a:t>
              </a:r>
            </a:p>
            <a:p>
              <a:pPr defTabSz="685800" fontAlgn="base">
                <a:lnSpc>
                  <a:spcPct val="120000"/>
                </a:lnSpc>
                <a:spcBef>
                  <a:spcPct val="0"/>
                </a:spcBef>
                <a:spcAft>
                  <a:spcPct val="0"/>
                </a:spcAft>
                <a:buClrTx/>
              </a:pPr>
              <a:r>
                <a:rPr lang="en-US" sz="1350" kern="1200" dirty="0">
                  <a:solidFill>
                    <a:srgbClr val="EA157A"/>
                  </a:solidFill>
                  <a:latin typeface="Consolas" panose="020B0609020204030204" pitchFamily="49" charset="0"/>
                  <a:ea typeface="+mn-ea"/>
                </a:rPr>
                <a:t>}</a:t>
              </a:r>
            </a:p>
          </p:txBody>
        </p:sp>
      </p:grpSp>
      <p:sp>
        <p:nvSpPr>
          <p:cNvPr id="20" name="TextBox 19">
            <a:extLst>
              <a:ext uri="{FF2B5EF4-FFF2-40B4-BE49-F238E27FC236}">
                <a16:creationId xmlns:a16="http://schemas.microsoft.com/office/drawing/2014/main" id="{75132B4B-0C2E-0AFE-5364-460168DFE43D}"/>
              </a:ext>
            </a:extLst>
          </p:cNvPr>
          <p:cNvSpPr txBox="1"/>
          <p:nvPr/>
        </p:nvSpPr>
        <p:spPr>
          <a:xfrm>
            <a:off x="5818941" y="282567"/>
            <a:ext cx="2500311" cy="318677"/>
          </a:xfrm>
          <a:prstGeom prst="rect">
            <a:avLst/>
          </a:prstGeom>
          <a:noFill/>
        </p:spPr>
        <p:txBody>
          <a:bodyPr wrap="square" rtlCol="0">
            <a:spAutoFit/>
          </a:bodyPr>
          <a:lstStyle/>
          <a:p>
            <a:pPr algn="ctr" defTabSz="685800" fontAlgn="base">
              <a:lnSpc>
                <a:spcPct val="120000"/>
              </a:lnSpc>
              <a:spcBef>
                <a:spcPct val="0"/>
              </a:spcBef>
              <a:spcAft>
                <a:spcPct val="0"/>
              </a:spcAft>
              <a:buClrTx/>
            </a:pPr>
            <a:r>
              <a:rPr lang="en-US" sz="1350" kern="1200" dirty="0">
                <a:solidFill>
                  <a:prstClr val="black"/>
                </a:solidFill>
                <a:latin typeface="Arial" charset="0"/>
                <a:ea typeface="+mn-ea"/>
              </a:rPr>
              <a:t>JavaScript</a:t>
            </a:r>
          </a:p>
        </p:txBody>
      </p:sp>
      <p:sp>
        <p:nvSpPr>
          <p:cNvPr id="21" name="Arrow: Down 20">
            <a:extLst>
              <a:ext uri="{FF2B5EF4-FFF2-40B4-BE49-F238E27FC236}">
                <a16:creationId xmlns:a16="http://schemas.microsoft.com/office/drawing/2014/main" id="{4826BBF2-6F8F-DDD1-059D-22A12E6F48DE}"/>
              </a:ext>
            </a:extLst>
          </p:cNvPr>
          <p:cNvSpPr/>
          <p:nvPr/>
        </p:nvSpPr>
        <p:spPr>
          <a:xfrm>
            <a:off x="6954797" y="1654502"/>
            <a:ext cx="228600" cy="251569"/>
          </a:xfrm>
          <a:prstGeom prst="downArrow">
            <a:avLst/>
          </a:prstGeom>
          <a:solidFill>
            <a:schemeClr val="tx1"/>
          </a:solidFill>
          <a:ln w="38100">
            <a:noFill/>
          </a:ln>
        </p:spPr>
        <p:txBody>
          <a:bodyPr rot="0" spcFirstLastPara="0" vertOverflow="overflow" horzOverflow="overflow" vert="eaVert" wrap="none" lIns="68580" tIns="34290" rIns="68580" bIns="34290" numCol="1" spcCol="0" rtlCol="0" fromWordArt="0" anchor="ctr" anchorCtr="0" forceAA="0" compatLnSpc="1">
            <a:prstTxWarp prst="textNoShape">
              <a:avLst/>
            </a:prstTxWarp>
            <a:noAutofit/>
          </a:bodyPr>
          <a:lstStyle/>
          <a:p>
            <a:pPr algn="ctr" defTabSz="685800" fontAlgn="base">
              <a:lnSpc>
                <a:spcPct val="85000"/>
              </a:lnSpc>
              <a:spcBef>
                <a:spcPct val="0"/>
              </a:spcBef>
              <a:spcAft>
                <a:spcPct val="0"/>
              </a:spcAft>
              <a:buClrTx/>
            </a:pPr>
            <a:endParaRPr lang="en-US" sz="2100" kern="1200">
              <a:solidFill>
                <a:srgbClr val="A42700"/>
              </a:solidFill>
              <a:latin typeface="Arial" charset="0"/>
              <a:ea typeface="+mn-ea"/>
            </a:endParaRPr>
          </a:p>
        </p:txBody>
      </p:sp>
      <p:sp>
        <p:nvSpPr>
          <p:cNvPr id="22" name="Rectangle 21">
            <a:extLst>
              <a:ext uri="{FF2B5EF4-FFF2-40B4-BE49-F238E27FC236}">
                <a16:creationId xmlns:a16="http://schemas.microsoft.com/office/drawing/2014/main" id="{E333EB12-A657-4EF0-BB28-CDB5B2EE1866}"/>
              </a:ext>
            </a:extLst>
          </p:cNvPr>
          <p:cNvSpPr/>
          <p:nvPr/>
        </p:nvSpPr>
        <p:spPr>
          <a:xfrm>
            <a:off x="5314950" y="2285875"/>
            <a:ext cx="3314700" cy="2571875"/>
          </a:xfrm>
          <a:prstGeom prst="rect">
            <a:avLst/>
          </a:prstGeom>
          <a:ln w="38100">
            <a:solidFill>
              <a:schemeClr val="accent2"/>
            </a:solidFill>
          </a:ln>
        </p:spPr>
        <p:txBody>
          <a:bodyPr rot="0" spcFirstLastPara="0" vertOverflow="overflow" horzOverflow="overflow" vert="eaVert" wrap="none" lIns="68580" tIns="34290" rIns="68580" bIns="34290" numCol="1" spcCol="0" rtlCol="0" fromWordArt="0" anchor="ctr" anchorCtr="0" forceAA="0" compatLnSpc="1">
            <a:prstTxWarp prst="textNoShape">
              <a:avLst/>
            </a:prstTxWarp>
            <a:noAutofit/>
          </a:bodyPr>
          <a:lstStyle/>
          <a:p>
            <a:pPr algn="ctr" defTabSz="685800" fontAlgn="base">
              <a:lnSpc>
                <a:spcPct val="85000"/>
              </a:lnSpc>
              <a:spcBef>
                <a:spcPct val="0"/>
              </a:spcBef>
              <a:spcAft>
                <a:spcPct val="0"/>
              </a:spcAft>
              <a:buClrTx/>
            </a:pPr>
            <a:endParaRPr lang="en-US" sz="2100" kern="1200">
              <a:solidFill>
                <a:srgbClr val="A42700"/>
              </a:solidFill>
              <a:latin typeface="Arial" charset="0"/>
              <a:ea typeface="+mn-ea"/>
            </a:endParaRPr>
          </a:p>
        </p:txBody>
      </p:sp>
      <p:sp>
        <p:nvSpPr>
          <p:cNvPr id="23" name="TextBox 22">
            <a:extLst>
              <a:ext uri="{FF2B5EF4-FFF2-40B4-BE49-F238E27FC236}">
                <a16:creationId xmlns:a16="http://schemas.microsoft.com/office/drawing/2014/main" id="{0FAAB5B4-A7FE-990D-48F3-4331F1604A7E}"/>
              </a:ext>
            </a:extLst>
          </p:cNvPr>
          <p:cNvSpPr txBox="1"/>
          <p:nvPr/>
        </p:nvSpPr>
        <p:spPr>
          <a:xfrm>
            <a:off x="5355174" y="2344828"/>
            <a:ext cx="1175501" cy="573170"/>
          </a:xfrm>
          <a:prstGeom prst="rect">
            <a:avLst/>
          </a:prstGeom>
          <a:noFill/>
        </p:spPr>
        <p:txBody>
          <a:bodyPr wrap="square" rtlCol="0">
            <a:spAutoFit/>
          </a:bodyPr>
          <a:lstStyle/>
          <a:p>
            <a:pPr defTabSz="685800" fontAlgn="base">
              <a:lnSpc>
                <a:spcPct val="120000"/>
              </a:lnSpc>
              <a:spcBef>
                <a:spcPct val="0"/>
              </a:spcBef>
              <a:spcAft>
                <a:spcPct val="0"/>
              </a:spcAft>
              <a:buClrTx/>
            </a:pPr>
            <a:r>
              <a:rPr lang="en-US" sz="1350" kern="1200" dirty="0">
                <a:solidFill>
                  <a:srgbClr val="EA157A"/>
                </a:solidFill>
                <a:latin typeface="Consolas" panose="020B0609020204030204" pitchFamily="49" charset="0"/>
                <a:ea typeface="+mn-ea"/>
              </a:rPr>
              <a:t>if (</a:t>
            </a:r>
            <a:r>
              <a:rPr lang="en-US" sz="1350" kern="1200" dirty="0" err="1">
                <a:solidFill>
                  <a:srgbClr val="EA157A"/>
                </a:solidFill>
                <a:latin typeface="Consolas" panose="020B0609020204030204" pitchFamily="49" charset="0"/>
                <a:ea typeface="+mn-ea"/>
              </a:rPr>
              <a:t>cond</a:t>
            </a:r>
            <a:r>
              <a:rPr lang="en-US" sz="1350" kern="1200" dirty="0">
                <a:solidFill>
                  <a:srgbClr val="EA157A"/>
                </a:solidFill>
                <a:latin typeface="Consolas" panose="020B0609020204030204" pitchFamily="49" charset="0"/>
                <a:ea typeface="+mn-ea"/>
              </a:rPr>
              <a:t>) {</a:t>
            </a:r>
          </a:p>
        </p:txBody>
      </p:sp>
      <p:sp>
        <p:nvSpPr>
          <p:cNvPr id="26" name="TextBox 25">
            <a:extLst>
              <a:ext uri="{FF2B5EF4-FFF2-40B4-BE49-F238E27FC236}">
                <a16:creationId xmlns:a16="http://schemas.microsoft.com/office/drawing/2014/main" id="{4BFB76A0-5BD9-2C5E-709F-2C56A8E889AF}"/>
              </a:ext>
            </a:extLst>
          </p:cNvPr>
          <p:cNvSpPr txBox="1"/>
          <p:nvPr/>
        </p:nvSpPr>
        <p:spPr>
          <a:xfrm>
            <a:off x="5362694" y="4453388"/>
            <a:ext cx="1175501" cy="323871"/>
          </a:xfrm>
          <a:prstGeom prst="rect">
            <a:avLst/>
          </a:prstGeom>
          <a:noFill/>
        </p:spPr>
        <p:txBody>
          <a:bodyPr wrap="square" rtlCol="0">
            <a:spAutoFit/>
          </a:bodyPr>
          <a:lstStyle/>
          <a:p>
            <a:pPr defTabSz="685800" fontAlgn="base">
              <a:lnSpc>
                <a:spcPct val="120000"/>
              </a:lnSpc>
              <a:spcBef>
                <a:spcPct val="0"/>
              </a:spcBef>
              <a:spcAft>
                <a:spcPct val="0"/>
              </a:spcAft>
              <a:buClrTx/>
            </a:pPr>
            <a:r>
              <a:rPr lang="en-US" sz="1350" kern="1200" dirty="0">
                <a:solidFill>
                  <a:srgbClr val="EA157A"/>
                </a:solidFill>
                <a:latin typeface="Consolas" panose="020B0609020204030204" pitchFamily="49" charset="0"/>
                <a:ea typeface="+mn-ea"/>
              </a:rPr>
              <a:t>}</a:t>
            </a:r>
          </a:p>
        </p:txBody>
      </p:sp>
      <p:sp>
        <p:nvSpPr>
          <p:cNvPr id="28" name="Rectangle 27">
            <a:extLst>
              <a:ext uri="{FF2B5EF4-FFF2-40B4-BE49-F238E27FC236}">
                <a16:creationId xmlns:a16="http://schemas.microsoft.com/office/drawing/2014/main" id="{25F63EE8-C666-9531-07CF-9D47A749E16A}"/>
              </a:ext>
            </a:extLst>
          </p:cNvPr>
          <p:cNvSpPr/>
          <p:nvPr/>
        </p:nvSpPr>
        <p:spPr>
          <a:xfrm>
            <a:off x="971550" y="2914650"/>
            <a:ext cx="2914650" cy="685800"/>
          </a:xfrm>
          <a:prstGeom prst="rect">
            <a:avLst/>
          </a:prstGeom>
          <a:solidFill>
            <a:srgbClr val="FF9900">
              <a:alpha val="25098"/>
            </a:srgbClr>
          </a:solidFill>
          <a:ln w="38100">
            <a:noFill/>
          </a:ln>
        </p:spPr>
        <p:txBody>
          <a:bodyPr rot="0" spcFirstLastPara="0" vertOverflow="overflow" horzOverflow="overflow" vert="eaVert" wrap="none" lIns="68580" tIns="34290" rIns="68580" bIns="34290" numCol="1" spcCol="0" rtlCol="0" fromWordArt="0" anchor="ctr" anchorCtr="0" forceAA="0" compatLnSpc="1">
            <a:prstTxWarp prst="textNoShape">
              <a:avLst/>
            </a:prstTxWarp>
            <a:noAutofit/>
          </a:bodyPr>
          <a:lstStyle/>
          <a:p>
            <a:pPr algn="ctr" defTabSz="685800" fontAlgn="base">
              <a:lnSpc>
                <a:spcPct val="85000"/>
              </a:lnSpc>
              <a:spcBef>
                <a:spcPct val="0"/>
              </a:spcBef>
              <a:spcAft>
                <a:spcPct val="0"/>
              </a:spcAft>
              <a:buClrTx/>
            </a:pPr>
            <a:endParaRPr lang="en-US" sz="2100" kern="1200">
              <a:solidFill>
                <a:srgbClr val="A42700"/>
              </a:solidFill>
              <a:latin typeface="Arial" charset="0"/>
              <a:ea typeface="+mn-ea"/>
            </a:endParaRPr>
          </a:p>
        </p:txBody>
      </p:sp>
      <p:sp>
        <p:nvSpPr>
          <p:cNvPr id="29" name="Rectangle 28">
            <a:extLst>
              <a:ext uri="{FF2B5EF4-FFF2-40B4-BE49-F238E27FC236}">
                <a16:creationId xmlns:a16="http://schemas.microsoft.com/office/drawing/2014/main" id="{F505A5DB-493C-9E68-BD5F-A4623B567CA1}"/>
              </a:ext>
            </a:extLst>
          </p:cNvPr>
          <p:cNvSpPr/>
          <p:nvPr/>
        </p:nvSpPr>
        <p:spPr>
          <a:xfrm>
            <a:off x="2815463" y="3681749"/>
            <a:ext cx="1222778" cy="261363"/>
          </a:xfrm>
          <a:prstGeom prst="rect">
            <a:avLst/>
          </a:prstGeom>
          <a:solidFill>
            <a:schemeClr val="accent3"/>
          </a:solidFill>
          <a:ln w="38100">
            <a:solidFill>
              <a:schemeClr val="tx1"/>
            </a:solidFill>
          </a:ln>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defTabSz="685800" fontAlgn="base">
              <a:lnSpc>
                <a:spcPct val="85000"/>
              </a:lnSpc>
              <a:spcBef>
                <a:spcPct val="0"/>
              </a:spcBef>
              <a:spcAft>
                <a:spcPct val="0"/>
              </a:spcAft>
              <a:buClrTx/>
            </a:pPr>
            <a:r>
              <a:rPr lang="en-US" sz="1050" kern="1200" dirty="0">
                <a:solidFill>
                  <a:prstClr val="black"/>
                </a:solidFill>
                <a:latin typeface="Arial" charset="0"/>
                <a:ea typeface="+mn-ea"/>
              </a:rPr>
              <a:t>Under speculation</a:t>
            </a:r>
          </a:p>
        </p:txBody>
      </p:sp>
      <p:cxnSp>
        <p:nvCxnSpPr>
          <p:cNvPr id="30" name="Straight Arrow Connector 29">
            <a:extLst>
              <a:ext uri="{FF2B5EF4-FFF2-40B4-BE49-F238E27FC236}">
                <a16:creationId xmlns:a16="http://schemas.microsoft.com/office/drawing/2014/main" id="{005DDEFA-FD9D-DF31-BCF6-981146FC69EB}"/>
              </a:ext>
            </a:extLst>
          </p:cNvPr>
          <p:cNvCxnSpPr>
            <a:cxnSpLocks/>
          </p:cNvCxnSpPr>
          <p:nvPr/>
        </p:nvCxnSpPr>
        <p:spPr bwMode="auto">
          <a:xfrm flipH="1" flipV="1">
            <a:off x="2892024" y="3510538"/>
            <a:ext cx="365527" cy="171212"/>
          </a:xfrm>
          <a:prstGeom prst="straightConnector1">
            <a:avLst/>
          </a:prstGeom>
          <a:ln>
            <a:headEnd type="none" w="med" len="med"/>
            <a:tailEnd type="triangle"/>
          </a:ln>
        </p:spPr>
        <p:style>
          <a:lnRef idx="2">
            <a:schemeClr val="dk1"/>
          </a:lnRef>
          <a:fillRef idx="0">
            <a:schemeClr val="dk1"/>
          </a:fillRef>
          <a:effectRef idx="1">
            <a:schemeClr val="dk1"/>
          </a:effectRef>
          <a:fontRef idx="minor">
            <a:schemeClr val="tx1"/>
          </a:fontRef>
        </p:style>
      </p:cxnSp>
      <p:graphicFrame>
        <p:nvGraphicFramePr>
          <p:cNvPr id="34" name="Table 9">
            <a:extLst>
              <a:ext uri="{FF2B5EF4-FFF2-40B4-BE49-F238E27FC236}">
                <a16:creationId xmlns:a16="http://schemas.microsoft.com/office/drawing/2014/main" id="{723286E3-770E-3B63-348A-EE909D5C4514}"/>
              </a:ext>
            </a:extLst>
          </p:cNvPr>
          <p:cNvGraphicFramePr>
            <a:graphicFrameLocks noGrp="1"/>
          </p:cNvGraphicFramePr>
          <p:nvPr/>
        </p:nvGraphicFramePr>
        <p:xfrm>
          <a:off x="1200150" y="2484474"/>
          <a:ext cx="1285875" cy="226259"/>
        </p:xfrm>
        <a:graphic>
          <a:graphicData uri="http://schemas.openxmlformats.org/drawingml/2006/table">
            <a:tbl>
              <a:tblPr firstRow="1" bandRow="1">
                <a:tableStyleId>{5940675A-B579-460E-94D1-54222C63F5DA}</a:tableStyleId>
              </a:tblPr>
              <a:tblGrid>
                <a:gridCol w="1285875">
                  <a:extLst>
                    <a:ext uri="{9D8B030D-6E8A-4147-A177-3AD203B41FA5}">
                      <a16:colId xmlns:a16="http://schemas.microsoft.com/office/drawing/2014/main" val="955120023"/>
                    </a:ext>
                  </a:extLst>
                </a:gridCol>
              </a:tblGrid>
              <a:tr h="226259">
                <a:tc>
                  <a:txBody>
                    <a:bodyPr/>
                    <a:lstStyle/>
                    <a:p>
                      <a:pPr algn="ctr"/>
                      <a:r>
                        <a:rPr lang="en-US" sz="1000" dirty="0">
                          <a:latin typeface="Consolas" panose="020B0609020204030204" pitchFamily="49" charset="0"/>
                        </a:rPr>
                        <a:t>Object</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452728797"/>
                  </a:ext>
                </a:extLst>
              </a:tr>
            </a:tbl>
          </a:graphicData>
        </a:graphic>
      </p:graphicFrame>
      <p:pic>
        <p:nvPicPr>
          <p:cNvPr id="35" name="Graphic 34" descr="Close with solid fill">
            <a:extLst>
              <a:ext uri="{FF2B5EF4-FFF2-40B4-BE49-F238E27FC236}">
                <a16:creationId xmlns:a16="http://schemas.microsoft.com/office/drawing/2014/main" id="{43AD876C-FFB3-B7B3-A189-F1C8177F42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54984" y="2399358"/>
            <a:ext cx="492448" cy="492448"/>
          </a:xfrm>
          <a:prstGeom prst="rect">
            <a:avLst/>
          </a:prstGeom>
        </p:spPr>
      </p:pic>
      <p:sp>
        <p:nvSpPr>
          <p:cNvPr id="37" name="Rectangle 36">
            <a:extLst>
              <a:ext uri="{FF2B5EF4-FFF2-40B4-BE49-F238E27FC236}">
                <a16:creationId xmlns:a16="http://schemas.microsoft.com/office/drawing/2014/main" id="{18BAC145-D169-BEF4-DB07-3A7281F2C81A}"/>
              </a:ext>
            </a:extLst>
          </p:cNvPr>
          <p:cNvSpPr/>
          <p:nvPr/>
        </p:nvSpPr>
        <p:spPr>
          <a:xfrm>
            <a:off x="7326147" y="2281559"/>
            <a:ext cx="1222778" cy="261363"/>
          </a:xfrm>
          <a:prstGeom prst="rect">
            <a:avLst/>
          </a:prstGeom>
          <a:solidFill>
            <a:schemeClr val="accent3"/>
          </a:solidFill>
          <a:ln w="38100">
            <a:solidFill>
              <a:schemeClr val="tx1"/>
            </a:solidFill>
          </a:ln>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defTabSz="685800" fontAlgn="base">
              <a:lnSpc>
                <a:spcPct val="85000"/>
              </a:lnSpc>
              <a:spcBef>
                <a:spcPct val="0"/>
              </a:spcBef>
              <a:spcAft>
                <a:spcPct val="0"/>
              </a:spcAft>
              <a:buClrTx/>
            </a:pPr>
            <a:r>
              <a:rPr lang="en-US" sz="1050" kern="1200" dirty="0">
                <a:solidFill>
                  <a:prstClr val="black"/>
                </a:solidFill>
                <a:latin typeface="Arial" charset="0"/>
                <a:ea typeface="+mn-ea"/>
              </a:rPr>
              <a:t>Under speculation</a:t>
            </a:r>
          </a:p>
        </p:txBody>
      </p:sp>
      <p:cxnSp>
        <p:nvCxnSpPr>
          <p:cNvPr id="38" name="Straight Arrow Connector 37">
            <a:extLst>
              <a:ext uri="{FF2B5EF4-FFF2-40B4-BE49-F238E27FC236}">
                <a16:creationId xmlns:a16="http://schemas.microsoft.com/office/drawing/2014/main" id="{1F355050-B556-09D4-13DB-3C260935C496}"/>
              </a:ext>
            </a:extLst>
          </p:cNvPr>
          <p:cNvCxnSpPr>
            <a:cxnSpLocks/>
            <a:stCxn id="37" idx="2"/>
          </p:cNvCxnSpPr>
          <p:nvPr/>
        </p:nvCxnSpPr>
        <p:spPr bwMode="auto">
          <a:xfrm flipH="1">
            <a:off x="7658100" y="2542921"/>
            <a:ext cx="279436" cy="191849"/>
          </a:xfrm>
          <a:prstGeom prst="straightConnector1">
            <a:avLst/>
          </a:prstGeom>
          <a:ln>
            <a:headEnd type="none" w="med" len="med"/>
            <a:tailEnd type="triangle"/>
          </a:ln>
        </p:spPr>
        <p:style>
          <a:lnRef idx="2">
            <a:schemeClr val="dk1"/>
          </a:lnRef>
          <a:fillRef idx="0">
            <a:schemeClr val="dk1"/>
          </a:fillRef>
          <a:effectRef idx="1">
            <a:schemeClr val="dk1"/>
          </a:effectRef>
          <a:fontRef idx="minor">
            <a:schemeClr val="tx1"/>
          </a:fontRef>
        </p:style>
      </p:cxnSp>
      <p:pic>
        <p:nvPicPr>
          <p:cNvPr id="39" name="Picture 38" descr="Icon&#10;&#10;Description automatically generated">
            <a:extLst>
              <a:ext uri="{FF2B5EF4-FFF2-40B4-BE49-F238E27FC236}">
                <a16:creationId xmlns:a16="http://schemas.microsoft.com/office/drawing/2014/main" id="{993B2E3F-EBE2-BEC9-2404-D0C41ED209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3200" y="4092413"/>
            <a:ext cx="590945" cy="590945"/>
          </a:xfrm>
          <a:prstGeom prst="rect">
            <a:avLst/>
          </a:prstGeom>
        </p:spPr>
      </p:pic>
      <p:pic>
        <p:nvPicPr>
          <p:cNvPr id="24" name="Picture 23">
            <a:extLst>
              <a:ext uri="{FF2B5EF4-FFF2-40B4-BE49-F238E27FC236}">
                <a16:creationId xmlns:a16="http://schemas.microsoft.com/office/drawing/2014/main" id="{F9C60F31-1984-A370-8B2C-76D6E77C5595}"/>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627253" y="3737780"/>
            <a:ext cx="410664" cy="410664"/>
          </a:xfrm>
          <a:prstGeom prst="rect">
            <a:avLst/>
          </a:prstGeom>
        </p:spPr>
      </p:pic>
      <p:pic>
        <p:nvPicPr>
          <p:cNvPr id="25" name="Graphic 24" descr="No sign with solid fill">
            <a:extLst>
              <a:ext uri="{FF2B5EF4-FFF2-40B4-BE49-F238E27FC236}">
                <a16:creationId xmlns:a16="http://schemas.microsoft.com/office/drawing/2014/main" id="{851EF4F6-36F2-7B9D-ABB3-8DBA9B9B835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73331" y="3476171"/>
            <a:ext cx="918509" cy="918509"/>
          </a:xfrm>
          <a:prstGeom prst="rect">
            <a:avLst/>
          </a:prstGeom>
        </p:spPr>
      </p:pic>
      <p:sp>
        <p:nvSpPr>
          <p:cNvPr id="36" name="Rectangle 35">
            <a:extLst>
              <a:ext uri="{FF2B5EF4-FFF2-40B4-BE49-F238E27FC236}">
                <a16:creationId xmlns:a16="http://schemas.microsoft.com/office/drawing/2014/main" id="{EFE4BCDD-8076-A1AE-049F-1736A2D07C97}"/>
              </a:ext>
            </a:extLst>
          </p:cNvPr>
          <p:cNvSpPr/>
          <p:nvPr/>
        </p:nvSpPr>
        <p:spPr>
          <a:xfrm>
            <a:off x="5748575" y="2665055"/>
            <a:ext cx="2914650" cy="1840137"/>
          </a:xfrm>
          <a:prstGeom prst="rect">
            <a:avLst/>
          </a:prstGeom>
          <a:solidFill>
            <a:srgbClr val="FF9900">
              <a:alpha val="25098"/>
            </a:srgbClr>
          </a:solidFill>
          <a:ln w="38100">
            <a:noFill/>
          </a:ln>
        </p:spPr>
        <p:txBody>
          <a:bodyPr rot="0" spcFirstLastPara="0" vertOverflow="overflow" horzOverflow="overflow" vert="eaVert" wrap="none" lIns="68580" tIns="34290" rIns="68580" bIns="34290" numCol="1" spcCol="0" rtlCol="0" fromWordArt="0" anchor="ctr" anchorCtr="0" forceAA="0" compatLnSpc="1">
            <a:prstTxWarp prst="textNoShape">
              <a:avLst/>
            </a:prstTxWarp>
            <a:noAutofit/>
          </a:bodyPr>
          <a:lstStyle/>
          <a:p>
            <a:pPr algn="ctr" defTabSz="685800" fontAlgn="base">
              <a:lnSpc>
                <a:spcPct val="85000"/>
              </a:lnSpc>
              <a:spcBef>
                <a:spcPct val="0"/>
              </a:spcBef>
              <a:spcAft>
                <a:spcPct val="0"/>
              </a:spcAft>
              <a:buClrTx/>
            </a:pPr>
            <a:endParaRPr lang="en-US" sz="2100" kern="1200" dirty="0">
              <a:solidFill>
                <a:srgbClr val="A42700"/>
              </a:solidFill>
              <a:latin typeface="Arial" charset="0"/>
              <a:ea typeface="+mn-ea"/>
            </a:endParaRPr>
          </a:p>
        </p:txBody>
      </p:sp>
    </p:spTree>
    <p:extLst>
      <p:ext uri="{BB962C8B-B14F-4D97-AF65-F5344CB8AC3E}">
        <p14:creationId xmlns:p14="http://schemas.microsoft.com/office/powerpoint/2010/main" val="123521614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28"/>
                                        </p:tgtEl>
                                      </p:cBhvr>
                                    </p:animEffect>
                                    <p:set>
                                      <p:cBhvr>
                                        <p:cTn id="23" dur="1" fill="hold">
                                          <p:stCondLst>
                                            <p:cond delay="499"/>
                                          </p:stCondLst>
                                        </p:cTn>
                                        <p:tgtEl>
                                          <p:spTgt spid="28"/>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30"/>
                                        </p:tgtEl>
                                      </p:cBhvr>
                                    </p:animEffect>
                                    <p:set>
                                      <p:cBhvr>
                                        <p:cTn id="26" dur="1" fill="hold">
                                          <p:stCondLst>
                                            <p:cond delay="499"/>
                                          </p:stCondLst>
                                        </p:cTn>
                                        <p:tgtEl>
                                          <p:spTgt spid="30"/>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29"/>
                                        </p:tgtEl>
                                      </p:cBhvr>
                                    </p:animEffect>
                                    <p:set>
                                      <p:cBhvr>
                                        <p:cTn id="29" dur="1" fill="hold">
                                          <p:stCondLst>
                                            <p:cond delay="499"/>
                                          </p:stCondLst>
                                        </p:cTn>
                                        <p:tgtEl>
                                          <p:spTgt spid="29"/>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par>
                                <p:cTn id="43" presetID="10" presetClass="entr" presetSubtype="0"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par>
                                <p:cTn id="58" presetID="10" presetClass="entr" presetSubtype="0" fill="hold"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500"/>
                                        <p:tgtEl>
                                          <p:spTgt spid="26"/>
                                        </p:tgtEl>
                                      </p:cBhvr>
                                    </p:animEffect>
                                  </p:childTnLst>
                                </p:cTn>
                              </p:par>
                              <p:par>
                                <p:cTn id="64" presetID="10" presetClass="entr" presetSubtype="0" fill="hold"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500"/>
                                        <p:tgtEl>
                                          <p:spTgt spid="2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fade">
                                      <p:cBhvr>
                                        <p:cTn id="71" dur="500"/>
                                        <p:tgtEl>
                                          <p:spTgt spid="36"/>
                                        </p:tgtEl>
                                      </p:cBhvr>
                                    </p:animEffect>
                                  </p:childTnLst>
                                </p:cTn>
                              </p:par>
                              <p:par>
                                <p:cTn id="72" presetID="10" presetClass="entr" presetSubtype="0" fill="hold" nodeType="with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fade">
                                      <p:cBhvr>
                                        <p:cTn id="74" dur="500"/>
                                        <p:tgtEl>
                                          <p:spTgt spid="38"/>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500"/>
                                        <p:tgtEl>
                                          <p:spTgt spid="37"/>
                                        </p:tgtEl>
                                      </p:cBhvr>
                                    </p:animEffect>
                                  </p:childTnLst>
                                </p:cTn>
                              </p:par>
                              <p:par>
                                <p:cTn id="78" presetID="10" presetClass="entr" presetSubtype="0" fill="hold" nodeType="with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1" grpId="0" animBg="1"/>
      <p:bldP spid="22" grpId="0" animBg="1"/>
      <p:bldP spid="23" grpId="0"/>
      <p:bldP spid="26" grpId="0"/>
      <p:bldP spid="28" grpId="0" animBg="1"/>
      <p:bldP spid="28" grpId="1" animBg="1"/>
      <p:bldP spid="29" grpId="0" animBg="1"/>
      <p:bldP spid="29" grpId="1" animBg="1"/>
      <p:bldP spid="37" grpId="0" animBg="1"/>
      <p:bldP spid="36" grpId="0" animBg="1"/>
    </p:bld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rayGrad">
  <a:themeElements>
    <a:clrScheme name="Custom 2">
      <a:dk1>
        <a:sysClr val="windowText" lastClr="000000"/>
      </a:dk1>
      <a:lt1>
        <a:srgbClr val="FFFFFF"/>
      </a:lt1>
      <a:dk2>
        <a:srgbClr val="FFFFFF"/>
      </a:dk2>
      <a:lt2>
        <a:srgbClr val="FFFF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RSA2006ConferenceTemplate1">
      <a:majorFont>
        <a:latin typeface="Arial"/>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38100">
          <a:solidFill>
            <a:schemeClr val="accent1"/>
          </a:solidFill>
        </a:ln>
      </a:spPr>
      <a:bodyPr rot="0" spcFirstLastPara="0" vertOverflow="overflow" horzOverflow="overflow" vert="eaVert" wrap="none" lIns="91440" tIns="45720" rIns="91440" bIns="4572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85000"/>
          </a:lnSpc>
          <a:spcBef>
            <a:spcPct val="0"/>
          </a:spcBef>
          <a:spcAft>
            <a:spcPct val="0"/>
          </a:spcAft>
          <a:buClrTx/>
          <a:buSzTx/>
          <a:buFontTx/>
          <a:buNone/>
          <a:tabLst/>
          <a:defRPr kumimoji="0" sz="2800" b="0" i="0" u="none" strike="noStrike" cap="none" normalizeH="0" baseline="0" smtClean="0">
            <a:ln>
              <a:noFill/>
            </a:ln>
            <a:solidFill>
              <a:srgbClr val="A42700"/>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chemeClr val="tx1"/>
          </a:solidFill>
          <a:prstDash val="solid"/>
          <a:round/>
          <a:headEnd type="none" w="med" len="med"/>
          <a:tailEnd type="none" w="med" len="med"/>
        </a:ln>
        <a:effectLst/>
      </a:spPr>
      <a:bodyPr vert="eaVert" wrap="none" lIns="91440" tIns="45720" rIns="91440" bIns="45720" numCol="1" anchor="ctr" anchorCtr="0" compatLnSpc="1">
        <a:prstTxWarp prst="textNoShape">
          <a:avLst/>
        </a:prstTxWarp>
      </a:bodyPr>
      <a:lstStyle>
        <a:defPPr marL="0" marR="0" indent="0" algn="ctr" defTabSz="914400" rtl="0" eaLnBrk="1" fontAlgn="base" latinLnBrk="0" hangingPunct="1">
          <a:lnSpc>
            <a:spcPct val="85000"/>
          </a:lnSpc>
          <a:spcBef>
            <a:spcPct val="0"/>
          </a:spcBef>
          <a:spcAft>
            <a:spcPct val="0"/>
          </a:spcAft>
          <a:buClrTx/>
          <a:buSzTx/>
          <a:buFontTx/>
          <a:buNone/>
          <a:tabLst/>
          <a:defRPr kumimoji="0" lang="en-US" sz="2800" b="0" i="0" u="none" strike="noStrike" cap="none" normalizeH="0" baseline="0" smtClean="0">
            <a:ln>
              <a:noFill/>
            </a:ln>
            <a:solidFill>
              <a:srgbClr val="A42700"/>
            </a:solidFill>
            <a:effectLst/>
            <a:latin typeface="Arial" charset="0"/>
          </a:defRPr>
        </a:defPPr>
      </a:lstStyle>
    </a:lnDef>
    <a:txDef>
      <a:spPr>
        <a:noFill/>
      </a:spPr>
      <a:bodyPr wrap="none" rtlCol="0">
        <a:spAutoFit/>
      </a:bodyPr>
      <a:lstStyle>
        <a:defPPr algn="l">
          <a:lnSpc>
            <a:spcPct val="120000"/>
          </a:lnSpc>
          <a:defRPr sz="1800" dirty="0" smtClean="0">
            <a:solidFill>
              <a:schemeClr val="tx1"/>
            </a:solidFill>
          </a:defRPr>
        </a:defPPr>
      </a:lstStyle>
    </a:txDef>
  </a:objectDefaults>
  <a:extraClrSchemeLst>
    <a:extraClrScheme>
      <a:clrScheme name="RSA2006ConferenceTemplate1 1">
        <a:dk1>
          <a:srgbClr val="000000"/>
        </a:dk1>
        <a:lt1>
          <a:srgbClr val="FFFFFF"/>
        </a:lt1>
        <a:dk2>
          <a:srgbClr val="000000"/>
        </a:dk2>
        <a:lt2>
          <a:srgbClr val="969696"/>
        </a:lt2>
        <a:accent1>
          <a:srgbClr val="6666FF"/>
        </a:accent1>
        <a:accent2>
          <a:srgbClr val="000099"/>
        </a:accent2>
        <a:accent3>
          <a:srgbClr val="FFFFFF"/>
        </a:accent3>
        <a:accent4>
          <a:srgbClr val="000000"/>
        </a:accent4>
        <a:accent5>
          <a:srgbClr val="B8B8FF"/>
        </a:accent5>
        <a:accent6>
          <a:srgbClr val="00008A"/>
        </a:accent6>
        <a:hlink>
          <a:srgbClr val="808080"/>
        </a:hlink>
        <a:folHlink>
          <a:srgbClr val="1C1C1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GrayGrad" id="{AD62E526-F25A-4DD7-AE27-FA5584232D16}" vid="{05D20DB2-257B-40E1-8C11-230A2CBDF6BC}"/>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2345</TotalTime>
  <Words>11889</Words>
  <Application>Microsoft Office PowerPoint</Application>
  <PresentationFormat>On-screen Show (16:9)</PresentationFormat>
  <Paragraphs>1287</Paragraphs>
  <Slides>104</Slides>
  <Notes>97</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104</vt:i4>
      </vt:variant>
    </vt:vector>
  </HeadingPairs>
  <TitlesOfParts>
    <vt:vector size="114" baseType="lpstr">
      <vt:lpstr>Arial</vt:lpstr>
      <vt:lpstr>Calibri</vt:lpstr>
      <vt:lpstr>Calibri Light</vt:lpstr>
      <vt:lpstr>Consolas</vt:lpstr>
      <vt:lpstr>Lucida Console</vt:lpstr>
      <vt:lpstr>Segoe UI</vt:lpstr>
      <vt:lpstr>Wingdings</vt:lpstr>
      <vt:lpstr>Simple Light</vt:lpstr>
      <vt:lpstr>Office Theme</vt:lpstr>
      <vt:lpstr>GrayGrad</vt:lpstr>
      <vt:lpstr>Countermeasures for Spectre Promise and Reality</vt:lpstr>
      <vt:lpstr>Background</vt:lpstr>
      <vt:lpstr>Background</vt:lpstr>
      <vt:lpstr>Motivating Example</vt:lpstr>
      <vt:lpstr>Motivating Example</vt:lpstr>
      <vt:lpstr>Motivating Example</vt:lpstr>
      <vt:lpstr>Background</vt:lpstr>
      <vt:lpstr>Background</vt:lpstr>
      <vt:lpstr>Constant-Time Programming</vt:lpstr>
      <vt:lpstr>Motivating Example</vt:lpstr>
      <vt:lpstr>Motivating Example</vt:lpstr>
      <vt:lpstr>Motivating Example</vt:lpstr>
      <vt:lpstr>Motivating Example</vt:lpstr>
      <vt:lpstr>Motivating Example</vt:lpstr>
      <vt:lpstr>Flow of Values</vt:lpstr>
      <vt:lpstr>Declassification</vt:lpstr>
      <vt:lpstr>Declassification</vt:lpstr>
      <vt:lpstr>Declassification</vt:lpstr>
      <vt:lpstr>Declassification</vt:lpstr>
      <vt:lpstr>Flow of Values</vt:lpstr>
      <vt:lpstr>Flow of Values</vt:lpstr>
      <vt:lpstr>Flow of Values</vt:lpstr>
      <vt:lpstr>PowerPoint Presentation</vt:lpstr>
      <vt:lpstr>Spectre Variant 1</vt:lpstr>
      <vt:lpstr>Spectre Variant 1 </vt:lpstr>
      <vt:lpstr>Spectre Variant 1 </vt:lpstr>
      <vt:lpstr>Spectre Variant 1 </vt:lpstr>
      <vt:lpstr>Flow of Values</vt:lpstr>
      <vt:lpstr>Flow of Values</vt:lpstr>
      <vt:lpstr>Speculative Load Hardening</vt:lpstr>
      <vt:lpstr>Speculative Load Hardening</vt:lpstr>
      <vt:lpstr>Speculative Load Hardening</vt:lpstr>
      <vt:lpstr>Flow of Values</vt:lpstr>
      <vt:lpstr>Flow of Values</vt:lpstr>
      <vt:lpstr>Speculative Declassification</vt:lpstr>
      <vt:lpstr>Speculative Declassification</vt:lpstr>
      <vt:lpstr>Speculative Declassification</vt:lpstr>
      <vt:lpstr>Speculative Declassification</vt:lpstr>
      <vt:lpstr>Flow of Values</vt:lpstr>
      <vt:lpstr>Flow of Values</vt:lpstr>
      <vt:lpstr>Real-World Example</vt:lpstr>
      <vt:lpstr>Real-World Example</vt:lpstr>
      <vt:lpstr>Real-World Example</vt:lpstr>
      <vt:lpstr>Real-World Example</vt:lpstr>
      <vt:lpstr>Countermeasure</vt:lpstr>
      <vt:lpstr>Countermeasure </vt:lpstr>
      <vt:lpstr>Countermeasure </vt:lpstr>
      <vt:lpstr>Flow of Values</vt:lpstr>
      <vt:lpstr>Flow of Values</vt:lpstr>
      <vt:lpstr>Performance  Impact</vt:lpstr>
      <vt:lpstr>Selective SLH</vt:lpstr>
      <vt:lpstr>Selective SLH</vt:lpstr>
      <vt:lpstr>Selective SLH</vt:lpstr>
      <vt:lpstr>Selective SLH</vt:lpstr>
      <vt:lpstr>Selective SLH</vt:lpstr>
      <vt:lpstr>Selective SLH</vt:lpstr>
      <vt:lpstr>Selective SLH</vt:lpstr>
      <vt:lpstr>Selective SLH</vt:lpstr>
      <vt:lpstr>Selective SLH</vt:lpstr>
      <vt:lpstr>Selective SLH</vt:lpstr>
      <vt:lpstr>What if we do not have secret types?</vt:lpstr>
      <vt:lpstr>Exorcising Spectres</vt:lpstr>
      <vt:lpstr>Spectre - Recap</vt:lpstr>
      <vt:lpstr>Speculative Barriers</vt:lpstr>
      <vt:lpstr>SLH - Recap</vt:lpstr>
      <vt:lpstr>Speculative secrets</vt:lpstr>
      <vt:lpstr>Type confusion leaks</vt:lpstr>
      <vt:lpstr>A concrete example</vt:lpstr>
      <vt:lpstr>A concrete example – with SLH</vt:lpstr>
      <vt:lpstr>A concrete example – with SSLH [PG21]</vt:lpstr>
      <vt:lpstr>More SSLH</vt:lpstr>
      <vt:lpstr>More SSLH</vt:lpstr>
      <vt:lpstr>Observation</vt:lpstr>
      <vt:lpstr>Observation</vt:lpstr>
      <vt:lpstr>Leaking instruction timing</vt:lpstr>
      <vt:lpstr>Leaking speculative instruction timing</vt:lpstr>
      <vt:lpstr>Leaking speculative instruction timing</vt:lpstr>
      <vt:lpstr>Ultimate SLH</vt:lpstr>
      <vt:lpstr>Countermeasure</vt:lpstr>
      <vt:lpstr>Performance</vt:lpstr>
      <vt:lpstr>Web browsers, 20 years ago…</vt:lpstr>
      <vt:lpstr>Web browsers, today</vt:lpstr>
      <vt:lpstr>What happens if Spectre goes into the browser?</vt:lpstr>
      <vt:lpstr>What happens if Spectre goes into the browser?</vt:lpstr>
      <vt:lpstr>How did Chrome’s developers react?</vt:lpstr>
      <vt:lpstr>How did Chrome’s developers react?</vt:lpstr>
      <vt:lpstr>Have we mitigated Spectre?</vt:lpstr>
      <vt:lpstr>Spook.js</vt:lpstr>
      <vt:lpstr>What are the countermeasures to overcome?</vt:lpstr>
      <vt:lpstr>Ideal vs. real attack scenarios</vt:lpstr>
      <vt:lpstr>What happens to subdomains of one site?</vt:lpstr>
      <vt:lpstr>Why is this a problem with some subdomains?</vt:lpstr>
      <vt:lpstr>Now there are things to leak… what prevents us?</vt:lpstr>
      <vt:lpstr>Why is textbook Spectre insufficient?</vt:lpstr>
      <vt:lpstr>How does array access work under the hood, anyway?</vt:lpstr>
      <vt:lpstr>What if we provide a similar object… and try to index it?</vt:lpstr>
      <vt:lpstr>Type mismatch is the problem; what if we evict it from the cache?</vt:lpstr>
      <vt:lpstr>Now we have arbitrary 64-bit reads. What’s left?</vt:lpstr>
      <vt:lpstr>Hiding the exception with speculation</vt:lpstr>
      <vt:lpstr>Where can we leak secrets?</vt:lpstr>
      <vt:lpstr>Password-managing extensions</vt:lpstr>
      <vt:lpstr>What about Chrome’s built-in credential manager?</vt:lpstr>
      <vt:lpstr>Do subdomains of the same site trust each other?</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Countermeasures for Spectre Promise and Reality</dc:title>
  <dc:creator>Yuval</dc:creator>
  <cp:lastModifiedBy>Yuval Yarom</cp:lastModifiedBy>
  <cp:revision>8</cp:revision>
  <dcterms:modified xsi:type="dcterms:W3CDTF">2022-06-17T05:14:54Z</dcterms:modified>
</cp:coreProperties>
</file>