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(null)" ContentType="image/x-emf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8" r:id="rId1"/>
  </p:sldMasterIdLst>
  <p:notesMasterIdLst>
    <p:notesMasterId r:id="rId92"/>
  </p:notesMasterIdLst>
  <p:sldIdLst>
    <p:sldId id="256" r:id="rId2"/>
    <p:sldId id="257" r:id="rId3"/>
    <p:sldId id="259" r:id="rId4"/>
    <p:sldId id="261" r:id="rId5"/>
    <p:sldId id="262" r:id="rId6"/>
    <p:sldId id="721" r:id="rId7"/>
    <p:sldId id="722" r:id="rId8"/>
    <p:sldId id="723" r:id="rId9"/>
    <p:sldId id="724" r:id="rId10"/>
    <p:sldId id="725" r:id="rId11"/>
    <p:sldId id="508" r:id="rId12"/>
    <p:sldId id="506" r:id="rId13"/>
    <p:sldId id="726" r:id="rId14"/>
    <p:sldId id="727" r:id="rId15"/>
    <p:sldId id="547" r:id="rId16"/>
    <p:sldId id="728" r:id="rId17"/>
    <p:sldId id="729" r:id="rId18"/>
    <p:sldId id="730" r:id="rId19"/>
    <p:sldId id="731" r:id="rId20"/>
    <p:sldId id="732" r:id="rId21"/>
    <p:sldId id="733" r:id="rId22"/>
    <p:sldId id="734" r:id="rId23"/>
    <p:sldId id="735" r:id="rId24"/>
    <p:sldId id="736" r:id="rId25"/>
    <p:sldId id="737" r:id="rId26"/>
    <p:sldId id="738" r:id="rId27"/>
    <p:sldId id="739" r:id="rId28"/>
    <p:sldId id="740" r:id="rId29"/>
    <p:sldId id="741" r:id="rId30"/>
    <p:sldId id="742" r:id="rId31"/>
    <p:sldId id="743" r:id="rId32"/>
    <p:sldId id="744" r:id="rId33"/>
    <p:sldId id="263" r:id="rId34"/>
    <p:sldId id="282" r:id="rId35"/>
    <p:sldId id="745" r:id="rId36"/>
    <p:sldId id="517" r:id="rId37"/>
    <p:sldId id="518" r:id="rId38"/>
    <p:sldId id="519" r:id="rId39"/>
    <p:sldId id="520" r:id="rId40"/>
    <p:sldId id="521" r:id="rId41"/>
    <p:sldId id="522" r:id="rId42"/>
    <p:sldId id="523" r:id="rId43"/>
    <p:sldId id="491" r:id="rId44"/>
    <p:sldId id="266" r:id="rId45"/>
    <p:sldId id="718" r:id="rId46"/>
    <p:sldId id="501" r:id="rId47"/>
    <p:sldId id="502" r:id="rId48"/>
    <p:sldId id="264" r:id="rId49"/>
    <p:sldId id="720" r:id="rId50"/>
    <p:sldId id="544" r:id="rId51"/>
    <p:sldId id="312" r:id="rId52"/>
    <p:sldId id="265" r:id="rId53"/>
    <p:sldId id="267" r:id="rId54"/>
    <p:sldId id="268" r:id="rId55"/>
    <p:sldId id="293" r:id="rId56"/>
    <p:sldId id="296" r:id="rId57"/>
    <p:sldId id="269" r:id="rId58"/>
    <p:sldId id="287" r:id="rId59"/>
    <p:sldId id="289" r:id="rId60"/>
    <p:sldId id="290" r:id="rId61"/>
    <p:sldId id="294" r:id="rId62"/>
    <p:sldId id="270" r:id="rId63"/>
    <p:sldId id="297" r:id="rId64"/>
    <p:sldId id="292" r:id="rId65"/>
    <p:sldId id="271" r:id="rId66"/>
    <p:sldId id="272" r:id="rId67"/>
    <p:sldId id="273" r:id="rId68"/>
    <p:sldId id="283" r:id="rId69"/>
    <p:sldId id="288" r:id="rId70"/>
    <p:sldId id="717" r:id="rId71"/>
    <p:sldId id="275" r:id="rId72"/>
    <p:sldId id="276" r:id="rId73"/>
    <p:sldId id="302" r:id="rId74"/>
    <p:sldId id="301" r:id="rId75"/>
    <p:sldId id="299" r:id="rId76"/>
    <p:sldId id="300" r:id="rId77"/>
    <p:sldId id="314" r:id="rId78"/>
    <p:sldId id="537" r:id="rId79"/>
    <p:sldId id="567" r:id="rId80"/>
    <p:sldId id="589" r:id="rId81"/>
    <p:sldId id="590" r:id="rId82"/>
    <p:sldId id="591" r:id="rId83"/>
    <p:sldId id="278" r:id="rId84"/>
    <p:sldId id="284" r:id="rId85"/>
    <p:sldId id="303" r:id="rId86"/>
    <p:sldId id="285" r:id="rId87"/>
    <p:sldId id="304" r:id="rId88"/>
    <p:sldId id="313" r:id="rId89"/>
    <p:sldId id="309" r:id="rId90"/>
    <p:sldId id="281" r:id="rId9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na Raykova" initials="MR" lastIdx="1" clrIdx="0">
    <p:extLst>
      <p:ext uri="{19B8F6BF-5375-455C-9EA6-DF929625EA0E}">
        <p15:presenceInfo xmlns:p15="http://schemas.microsoft.com/office/powerpoint/2012/main" userId="Mariana Raykov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00"/>
    <p:restoredTop sz="90211"/>
  </p:normalViewPr>
  <p:slideViewPr>
    <p:cSldViewPr snapToGrid="0" snapToObjects="1">
      <p:cViewPr varScale="1">
        <p:scale>
          <a:sx n="79" d="100"/>
          <a:sy n="79" d="100"/>
        </p:scale>
        <p:origin x="67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ariana/Documents/presentations/RWC19/estimates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ariana/Documents/presentations/RWC19/estimat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ariana/Documents/presentations/RWC19/estimate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Secure Computation for AES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Semi-Honest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Sheet1!$E$49:$E$54</c:f>
              <c:strCache>
                <c:ptCount val="6"/>
                <c:pt idx="0">
                  <c:v>[PSSW09]</c:v>
                </c:pt>
                <c:pt idx="1">
                  <c:v>[SS11]</c:v>
                </c:pt>
                <c:pt idx="2">
                  <c:v>[KSS11]</c:v>
                </c:pt>
                <c:pt idx="3">
                  <c:v>[WMK17]</c:v>
                </c:pt>
                <c:pt idx="4">
                  <c:v>[RR16]</c:v>
                </c:pt>
                <c:pt idx="5">
                  <c:v>[WRK17]</c:v>
                </c:pt>
              </c:strCache>
            </c:strRef>
          </c:cat>
          <c:val>
            <c:numRef>
              <c:f>Sheet1!$C$49:$C$54</c:f>
              <c:numCache>
                <c:formatCode>General</c:formatCode>
                <c:ptCount val="6"/>
                <c:pt idx="0">
                  <c:v>7000</c:v>
                </c:pt>
                <c:pt idx="1">
                  <c:v>4500</c:v>
                </c:pt>
                <c:pt idx="2">
                  <c:v>200</c:v>
                </c:pt>
                <c:pt idx="3">
                  <c:v>35</c:v>
                </c:pt>
                <c:pt idx="4">
                  <c:v>0.9</c:v>
                </c:pt>
                <c:pt idx="5">
                  <c:v>0.6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97E-5242-A61E-E36C92E98366}"/>
            </c:ext>
          </c:extLst>
        </c:ser>
        <c:ser>
          <c:idx val="1"/>
          <c:order val="1"/>
          <c:tx>
            <c:v>Malicious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Sheet1!$E$49:$E$54</c:f>
              <c:strCache>
                <c:ptCount val="6"/>
                <c:pt idx="0">
                  <c:v>[PSSW09]</c:v>
                </c:pt>
                <c:pt idx="1">
                  <c:v>[SS11]</c:v>
                </c:pt>
                <c:pt idx="2">
                  <c:v>[KSS11]</c:v>
                </c:pt>
                <c:pt idx="3">
                  <c:v>[WMK17]</c:v>
                </c:pt>
                <c:pt idx="4">
                  <c:v>[RR16]</c:v>
                </c:pt>
                <c:pt idx="5">
                  <c:v>[WRK17]</c:v>
                </c:pt>
              </c:strCache>
            </c:strRef>
          </c:cat>
          <c:val>
            <c:numRef>
              <c:f>Sheet1!$D$49:$D$54</c:f>
              <c:numCache>
                <c:formatCode>General</c:formatCode>
                <c:ptCount val="6"/>
                <c:pt idx="0">
                  <c:v>1148000</c:v>
                </c:pt>
                <c:pt idx="1">
                  <c:v>583000</c:v>
                </c:pt>
                <c:pt idx="2">
                  <c:v>9600</c:v>
                </c:pt>
                <c:pt idx="3">
                  <c:v>42</c:v>
                </c:pt>
                <c:pt idx="4">
                  <c:v>18</c:v>
                </c:pt>
                <c:pt idx="5">
                  <c:v>6.6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97E-5242-A61E-E36C92E983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5465856"/>
        <c:axId val="1705474224"/>
      </c:lineChart>
      <c:catAx>
        <c:axId val="17054658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low"/>
        <c:crossAx val="1705474224"/>
        <c:crossesAt val="1"/>
        <c:auto val="1"/>
        <c:lblAlgn val="ctr"/>
        <c:lblOffset val="10"/>
        <c:noMultiLvlLbl val="0"/>
      </c:catAx>
      <c:valAx>
        <c:axId val="1705474224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in miliseconds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5465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Private Set Intersection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Semi-Honest [KKRT16]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Sheet1!$G$20:$G$23</c:f>
              <c:numCache>
                <c:formatCode>General</c:formatCode>
                <c:ptCount val="4"/>
                <c:pt idx="0">
                  <c:v>256</c:v>
                </c:pt>
                <c:pt idx="1">
                  <c:v>4096</c:v>
                </c:pt>
                <c:pt idx="2">
                  <c:v>65536</c:v>
                </c:pt>
                <c:pt idx="3">
                  <c:v>1048576</c:v>
                </c:pt>
              </c:numCache>
            </c:numRef>
          </c:cat>
          <c:val>
            <c:numRef>
              <c:f>Sheet1!$H$20:$H$23</c:f>
              <c:numCache>
                <c:formatCode>General</c:formatCode>
                <c:ptCount val="4"/>
                <c:pt idx="0">
                  <c:v>0.56000000000000005</c:v>
                </c:pt>
                <c:pt idx="1">
                  <c:v>0.59</c:v>
                </c:pt>
                <c:pt idx="2">
                  <c:v>1.3</c:v>
                </c:pt>
                <c:pt idx="3">
                  <c:v>7.5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A56-AB42-81A3-AA27C1D86946}"/>
            </c:ext>
          </c:extLst>
        </c:ser>
        <c:ser>
          <c:idx val="1"/>
          <c:order val="1"/>
          <c:tx>
            <c:v>Malicious[RR17]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Sheet1!$G$20:$G$23</c:f>
              <c:numCache>
                <c:formatCode>General</c:formatCode>
                <c:ptCount val="4"/>
                <c:pt idx="0">
                  <c:v>256</c:v>
                </c:pt>
                <c:pt idx="1">
                  <c:v>4096</c:v>
                </c:pt>
                <c:pt idx="2">
                  <c:v>65536</c:v>
                </c:pt>
                <c:pt idx="3">
                  <c:v>1048576</c:v>
                </c:pt>
              </c:numCache>
            </c:numRef>
          </c:cat>
          <c:val>
            <c:numRef>
              <c:f>Sheet1!$I$20:$I$23</c:f>
              <c:numCache>
                <c:formatCode>General</c:formatCode>
                <c:ptCount val="4"/>
                <c:pt idx="0">
                  <c:v>1.9</c:v>
                </c:pt>
                <c:pt idx="1">
                  <c:v>16.8</c:v>
                </c:pt>
                <c:pt idx="2">
                  <c:v>226</c:v>
                </c:pt>
                <c:pt idx="3">
                  <c:v>3782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A56-AB42-81A3-AA27C1D869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5465856"/>
        <c:axId val="1705474224"/>
      </c:lineChart>
      <c:catAx>
        <c:axId val="17054658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Input Sets Size</a:t>
                </a:r>
              </a:p>
            </c:rich>
          </c:tx>
          <c:layout>
            <c:manualLayout>
              <c:xMode val="edge"/>
              <c:yMode val="edge"/>
              <c:x val="0.39143121815655396"/>
              <c:y val="0.9342778362091019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b" anchorCtr="1"/>
          <a:lstStyle/>
          <a:p>
            <a:pPr>
              <a:defRPr sz="900" b="0" i="0" u="none" strike="noStrike" kern="120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5474224"/>
        <c:crossesAt val="1"/>
        <c:auto val="1"/>
        <c:lblAlgn val="ctr"/>
        <c:lblOffset val="10"/>
        <c:noMultiLvlLbl val="0"/>
      </c:catAx>
      <c:valAx>
        <c:axId val="1705474224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in seconds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5465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Private Information Retrieval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[ACLS18]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Sheet1!$B$30:$B$33</c:f>
              <c:numCache>
                <c:formatCode>General</c:formatCode>
                <c:ptCount val="4"/>
                <c:pt idx="0">
                  <c:v>65536</c:v>
                </c:pt>
                <c:pt idx="1">
                  <c:v>262144</c:v>
                </c:pt>
                <c:pt idx="2">
                  <c:v>1048576</c:v>
                </c:pt>
                <c:pt idx="3">
                  <c:v>4194304</c:v>
                </c:pt>
              </c:numCache>
            </c:numRef>
          </c:cat>
          <c:val>
            <c:numRef>
              <c:f>Sheet1!$C$30:$C$33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D28-FD4A-AE36-4EADFD8D7D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5465856"/>
        <c:axId val="1705474224"/>
      </c:lineChart>
      <c:catAx>
        <c:axId val="17054658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Input Sets Size, Element Size: 288 bytes</a:t>
                </a:r>
              </a:p>
            </c:rich>
          </c:tx>
          <c:layout>
            <c:manualLayout>
              <c:xMode val="edge"/>
              <c:yMode val="edge"/>
              <c:x val="0.39143121815655396"/>
              <c:y val="0.9342778362091019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b" anchorCtr="1"/>
          <a:lstStyle/>
          <a:p>
            <a:pPr>
              <a:defRPr sz="900" b="0" i="0" u="none" strike="noStrike" kern="120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5474224"/>
        <c:crossesAt val="1"/>
        <c:auto val="1"/>
        <c:lblAlgn val="ctr"/>
        <c:lblOffset val="10"/>
        <c:noMultiLvlLbl val="0"/>
      </c:catAx>
      <c:valAx>
        <c:axId val="1705474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in seconds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5465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0.40026</cdr:x>
      <cdr:y>0.38008</cdr:y>
    </cdr:from>
    <cdr:to>
      <cdr:x>0.59524</cdr:x>
      <cdr:y>0.44574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5EA4BCF-684D-F14A-8B28-9FA309EF3C55}"/>
            </a:ext>
          </a:extLst>
        </cdr:cNvPr>
        <cdr:cNvSpPr txBox="1"/>
      </cdr:nvSpPr>
      <cdr:spPr>
        <a:xfrm xmlns:a="http://schemas.openxmlformats.org/drawingml/2006/main">
          <a:off x="2332116" y="1247240"/>
          <a:ext cx="1136073" cy="21544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800" dirty="0"/>
            <a:t>[KSS11]</a:t>
          </a:r>
        </a:p>
      </cdr:txBody>
    </cdr:sp>
  </cdr:relSizeAnchor>
  <cdr:relSizeAnchor xmlns:cdr="http://schemas.openxmlformats.org/drawingml/2006/chartDrawing">
    <cdr:from>
      <cdr:x>0.5</cdr:x>
      <cdr:y>0.6162</cdr:y>
    </cdr:from>
    <cdr:to>
      <cdr:x>0.69498</cdr:x>
      <cdr:y>0.68185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15EA4BCF-684D-F14A-8B28-9FA309EF3C55}"/>
            </a:ext>
          </a:extLst>
        </cdr:cNvPr>
        <cdr:cNvSpPr txBox="1"/>
      </cdr:nvSpPr>
      <cdr:spPr>
        <a:xfrm xmlns:a="http://schemas.openxmlformats.org/drawingml/2006/main">
          <a:off x="2913259" y="2022053"/>
          <a:ext cx="1136073" cy="21544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800" dirty="0"/>
            <a:t>[WMK17]</a:t>
          </a:r>
        </a:p>
      </cdr:txBody>
    </cdr:sp>
  </cdr:relSizeAnchor>
  <cdr:relSizeAnchor xmlns:cdr="http://schemas.openxmlformats.org/drawingml/2006/chartDrawing">
    <cdr:from>
      <cdr:x>0.618</cdr:x>
      <cdr:y>0.65761</cdr:y>
    </cdr:from>
    <cdr:to>
      <cdr:x>0.81299</cdr:x>
      <cdr:y>0.72327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15EA4BCF-684D-F14A-8B28-9FA309EF3C55}"/>
            </a:ext>
          </a:extLst>
        </cdr:cNvPr>
        <cdr:cNvSpPr txBox="1"/>
      </cdr:nvSpPr>
      <cdr:spPr>
        <a:xfrm xmlns:a="http://schemas.openxmlformats.org/drawingml/2006/main">
          <a:off x="3600808" y="2157955"/>
          <a:ext cx="1136073" cy="21544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800" dirty="0"/>
            <a:t>[RR16]</a:t>
          </a:r>
        </a:p>
      </cdr:txBody>
    </cdr:sp>
  </cdr:relSizeAnchor>
  <cdr:relSizeAnchor xmlns:cdr="http://schemas.openxmlformats.org/drawingml/2006/chartDrawing">
    <cdr:from>
      <cdr:x>0.71549</cdr:x>
      <cdr:y>0.71811</cdr:y>
    </cdr:from>
    <cdr:to>
      <cdr:x>0.91048</cdr:x>
      <cdr:y>0.78376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15EA4BCF-684D-F14A-8B28-9FA309EF3C55}"/>
            </a:ext>
          </a:extLst>
        </cdr:cNvPr>
        <cdr:cNvSpPr txBox="1"/>
      </cdr:nvSpPr>
      <cdr:spPr>
        <a:xfrm xmlns:a="http://schemas.openxmlformats.org/drawingml/2006/main">
          <a:off x="4168845" y="2356476"/>
          <a:ext cx="1136073" cy="21544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800" dirty="0"/>
            <a:t>[WRK17]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8D4F00-F4F2-F943-93BD-9A61A98EA0E0}" type="datetimeFigureOut">
              <a:rPr lang="en-US" smtClean="0"/>
              <a:t>6/16/19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DE1830-3AEE-6F4C-8FC3-EBF0AC40F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50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auai.org/uai2017/proceedings/papers/152.pdf" TargetMode="External"/><Relationship Id="rId3" Type="http://schemas.openxmlformats.org/officeDocument/2006/relationships/hyperlink" Target="http://dx.doi.org/10.1109/FOCS.2007.41" TargetMode="External"/><Relationship Id="rId7" Type="http://schemas.openxmlformats.org/officeDocument/2006/relationships/hyperlink" Target="http://proceedings.mlr.press/v37/wangg15.html" TargetMode="External"/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dx.doi.org/10.1145/2976749.2978318" TargetMode="External"/><Relationship Id="rId5" Type="http://schemas.openxmlformats.org/officeDocument/2006/relationships/hyperlink" Target="https://arxiv.org/abs/1710.07425" TargetMode="External"/><Relationship Id="rId4" Type="http://schemas.openxmlformats.org/officeDocument/2006/relationships/hyperlink" Target="http://dx.doi.org/10.1109/FOCS.2013.53" TargetMode="External"/><Relationship Id="rId9" Type="http://schemas.openxmlformats.org/officeDocument/2006/relationships/hyperlink" Target="http://proceedings.mlr.press/v54/park17c.html" TargetMode="Externa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auai.org/uai2017/proceedings/papers/152.pdf" TargetMode="External"/><Relationship Id="rId3" Type="http://schemas.openxmlformats.org/officeDocument/2006/relationships/hyperlink" Target="http://dx.doi.org/10.1109/FOCS.2007.41" TargetMode="External"/><Relationship Id="rId7" Type="http://schemas.openxmlformats.org/officeDocument/2006/relationships/hyperlink" Target="http://proceedings.mlr.press/v37/wangg15.html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dx.doi.org/10.1145/2976749.2978318" TargetMode="External"/><Relationship Id="rId5" Type="http://schemas.openxmlformats.org/officeDocument/2006/relationships/hyperlink" Target="https://arxiv.org/abs/1710.07425" TargetMode="External"/><Relationship Id="rId4" Type="http://schemas.openxmlformats.org/officeDocument/2006/relationships/hyperlink" Target="http://dx.doi.org/10.1109/FOCS.2013.53" TargetMode="External"/><Relationship Id="rId9" Type="http://schemas.openxmlformats.org/officeDocument/2006/relationships/hyperlink" Target="http://proceedings.mlr.press/v54/park17c.html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E1830-3AEE-6F4C-8FC3-EBF0AC40F3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57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accuracy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DE1830-3AEE-6F4C-8FC3-EBF0AC40F3B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7127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E1830-3AEE-6F4C-8FC3-EBF0AC40F3B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36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[MZ17] </a:t>
            </a:r>
            <a:r>
              <a:rPr lang="en-US" b="0" dirty="0" err="1"/>
              <a:t>SecureML</a:t>
            </a:r>
            <a:r>
              <a:rPr lang="en-US" b="0" dirty="0"/>
              <a:t>: A System for Scalable Privacy-Preserving Machine Learning</a:t>
            </a:r>
            <a:r>
              <a:rPr lang="en-US" b="1" dirty="0"/>
              <a:t>, </a:t>
            </a:r>
            <a:r>
              <a:rPr lang="en-US" sz="1200" b="0" i="1" dirty="0" err="1"/>
              <a:t>Mohassel</a:t>
            </a:r>
            <a:r>
              <a:rPr lang="en-US" sz="1200" b="0" i="1" dirty="0"/>
              <a:t>, Zhang</a:t>
            </a:r>
            <a:r>
              <a:rPr lang="en-US" sz="1200" b="0" dirty="0"/>
              <a:t>, S&amp;P’17</a:t>
            </a:r>
          </a:p>
          <a:p>
            <a:r>
              <a:rPr lang="en-US" sz="1200" b="1" dirty="0"/>
              <a:t>[CKKS17]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Homomorphic Encryption for Arithmetic of Approximate Numbers,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Chen, Kim, Kim, Song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Asiacrypt’17</a:t>
            </a:r>
            <a:endParaRPr lang="en-US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[JVC18] </a:t>
            </a:r>
            <a:r>
              <a:rPr lang="en-US" sz="1200" dirty="0"/>
              <a:t>GAZELLE: A Low Latency Framework for Secure Neural Network Inference, </a:t>
            </a:r>
            <a:r>
              <a:rPr lang="en-US" sz="1200" i="1" dirty="0" err="1"/>
              <a:t>Juvekar</a:t>
            </a:r>
            <a:r>
              <a:rPr lang="en-US" sz="1200" i="1" dirty="0"/>
              <a:t>, </a:t>
            </a:r>
            <a:r>
              <a:rPr lang="en-US" sz="1200" i="1" dirty="0" err="1"/>
              <a:t>Vaikuntanathan</a:t>
            </a:r>
            <a:r>
              <a:rPr lang="en-US" sz="1200" i="1" dirty="0"/>
              <a:t>, </a:t>
            </a:r>
            <a:r>
              <a:rPr lang="en-US" sz="1200" i="1" dirty="0" err="1"/>
              <a:t>Chandrakasan</a:t>
            </a:r>
            <a:r>
              <a:rPr lang="en-US" sz="1200" i="1" dirty="0"/>
              <a:t>, </a:t>
            </a:r>
            <a:r>
              <a:rPr lang="en-US" sz="1200" dirty="0"/>
              <a:t> USENIX’18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[SGPR18] </a:t>
            </a:r>
            <a:r>
              <a:rPr lang="en-US" sz="1200" dirty="0"/>
              <a:t>Make Some ROOM for the Zeros: Data Sparsity in Secure Distributed Machine Learning, </a:t>
            </a:r>
            <a:r>
              <a:rPr lang="en-US" sz="1200" i="1" dirty="0" err="1"/>
              <a:t>Gascon</a:t>
            </a:r>
            <a:r>
              <a:rPr lang="en-US" sz="1200" i="1" dirty="0"/>
              <a:t>, </a:t>
            </a:r>
            <a:r>
              <a:rPr lang="en-US" sz="1200" i="1" dirty="0" err="1"/>
              <a:t>Schoppmann</a:t>
            </a:r>
            <a:r>
              <a:rPr lang="en-US" sz="1200" i="1" dirty="0"/>
              <a:t>, </a:t>
            </a:r>
            <a:r>
              <a:rPr lang="en-US" sz="1200" i="1" dirty="0" err="1"/>
              <a:t>Pinkas</a:t>
            </a:r>
            <a:r>
              <a:rPr lang="en-US" sz="1200" i="1" dirty="0"/>
              <a:t>, </a:t>
            </a:r>
            <a:r>
              <a:rPr lang="en-US" sz="1200" i="1" dirty="0" err="1"/>
              <a:t>Raykova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E1830-3AEE-6F4C-8FC3-EBF0AC40F3B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7485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E1830-3AEE-6F4C-8FC3-EBF0AC40F3B2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50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E1830-3AEE-6F4C-8FC3-EBF0AC40F3B2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2324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E1830-3AEE-6F4C-8FC3-EBF0AC40F3B2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647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[DMNS06] </a:t>
            </a:r>
            <a:r>
              <a:rPr lang="en-US" sz="1200" dirty="0"/>
              <a:t>Calibrating Noise to Sensitivity in Private Data Analysis, </a:t>
            </a:r>
            <a:r>
              <a:rPr lang="en-US" sz="1200" dirty="0" err="1"/>
              <a:t>Dwork</a:t>
            </a:r>
            <a:r>
              <a:rPr lang="en-US" sz="1200" dirty="0"/>
              <a:t>, </a:t>
            </a:r>
            <a:r>
              <a:rPr lang="en-US" sz="1200" dirty="0" err="1"/>
              <a:t>McSherry</a:t>
            </a:r>
            <a:r>
              <a:rPr lang="en-US" sz="1200" dirty="0"/>
              <a:t>, </a:t>
            </a:r>
            <a:r>
              <a:rPr lang="en-US" sz="1200" dirty="0" err="1"/>
              <a:t>Nissim</a:t>
            </a:r>
            <a:r>
              <a:rPr lang="en-US" sz="1200" dirty="0"/>
              <a:t>, Smith, TCC’06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E1830-3AEE-6F4C-8FC3-EBF0AC40F3B2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2783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[MT07] </a:t>
            </a:r>
            <a:r>
              <a:rPr lang="en-US" u="none" dirty="0">
                <a:hlinkClick r:id="rId3"/>
              </a:rPr>
              <a:t>Mechanism Design via Differential Privacy</a:t>
            </a:r>
            <a:r>
              <a:rPr lang="en-US" u="none" dirty="0"/>
              <a:t>, </a:t>
            </a:r>
            <a:r>
              <a:rPr lang="en-US" dirty="0" err="1"/>
              <a:t>McSherry</a:t>
            </a:r>
            <a:r>
              <a:rPr lang="en-US" dirty="0"/>
              <a:t>, </a:t>
            </a:r>
            <a:r>
              <a:rPr lang="en-US" dirty="0" err="1"/>
              <a:t>Talwar</a:t>
            </a:r>
            <a:r>
              <a:rPr lang="en-US" dirty="0"/>
              <a:t>, FOCS07</a:t>
            </a:r>
          </a:p>
          <a:p>
            <a:r>
              <a:rPr 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[DJW13] </a:t>
            </a:r>
            <a:r>
              <a:rPr lang="en-US" dirty="0">
                <a:hlinkClick r:id="rId4"/>
              </a:rPr>
              <a:t>Local Privacy and Statistical Minimax Rates</a:t>
            </a:r>
            <a:r>
              <a:rPr lang="en-US" dirty="0"/>
              <a:t>, </a:t>
            </a:r>
            <a:r>
              <a:rPr lang="en-US" dirty="0" err="1"/>
              <a:t>Duchi</a:t>
            </a:r>
            <a:r>
              <a:rPr lang="en-US" dirty="0"/>
              <a:t>, Jordan, Wainwright, FOCS13</a:t>
            </a:r>
          </a:p>
          <a:p>
            <a:r>
              <a:rPr 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[FTS17] </a:t>
            </a:r>
            <a:r>
              <a:rPr lang="en-US" dirty="0">
                <a:hlinkClick r:id="rId5"/>
              </a:rPr>
              <a:t>Differentially Private Empirical Risk Minimization with Input Perturbation</a:t>
            </a:r>
            <a:r>
              <a:rPr lang="en-US" dirty="0"/>
              <a:t>, Fukuchi, Tran, Sakuma, Journal of Machine Learning Research 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/>
              <a:t>[ACGMMTZ16] </a:t>
            </a:r>
            <a:r>
              <a:rPr lang="en-US" dirty="0">
                <a:hlinkClick r:id="rId6"/>
              </a:rPr>
              <a:t>Deep Learning with Differential Privacy</a:t>
            </a:r>
            <a:r>
              <a:rPr lang="en-US" dirty="0"/>
              <a:t>, </a:t>
            </a:r>
            <a:r>
              <a:rPr lang="en-US" dirty="0" err="1"/>
              <a:t>Abadi</a:t>
            </a:r>
            <a:r>
              <a:rPr lang="en-US" dirty="0"/>
              <a:t>, Chu, </a:t>
            </a:r>
            <a:r>
              <a:rPr lang="en-US" dirty="0" err="1"/>
              <a:t>Goodfellow</a:t>
            </a:r>
            <a:r>
              <a:rPr lang="en-US" dirty="0"/>
              <a:t>, McMahan, </a:t>
            </a:r>
            <a:r>
              <a:rPr lang="en-US" dirty="0" err="1"/>
              <a:t>Mironov</a:t>
            </a:r>
            <a:r>
              <a:rPr lang="en-US" dirty="0"/>
              <a:t>, </a:t>
            </a:r>
            <a:r>
              <a:rPr lang="en-US" dirty="0" err="1"/>
              <a:t>Talwar</a:t>
            </a:r>
            <a:r>
              <a:rPr lang="en-US" dirty="0"/>
              <a:t>, Zhang, CCS16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[WFS15] </a:t>
            </a:r>
            <a:r>
              <a:rPr lang="en-US" dirty="0">
                <a:hlinkClick r:id="rId7"/>
              </a:rPr>
              <a:t>Privacy for Free: Posterior Sampling and Stochastic Gradient Monte Carlo</a:t>
            </a:r>
            <a:r>
              <a:rPr lang="en-US" dirty="0"/>
              <a:t>, Wang, Fienberg, </a:t>
            </a:r>
            <a:r>
              <a:rPr lang="en-US" dirty="0" err="1"/>
              <a:t>Smola</a:t>
            </a:r>
            <a:r>
              <a:rPr lang="en-US" dirty="0"/>
              <a:t>, International Conference on Machine Learning 15</a:t>
            </a:r>
            <a:endParaRPr lang="en-US" sz="1200" b="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[JDH16] </a:t>
            </a:r>
            <a:r>
              <a:rPr lang="en-US" dirty="0">
                <a:hlinkClick r:id="rId8"/>
              </a:rPr>
              <a:t>Differentially private variational inference for non-conjugate models</a:t>
            </a:r>
            <a:r>
              <a:rPr lang="en-US" dirty="0"/>
              <a:t>, J\u{a}</a:t>
            </a:r>
            <a:r>
              <a:rPr lang="en-US" dirty="0" err="1"/>
              <a:t>lk</a:t>
            </a:r>
            <a:r>
              <a:rPr lang="en-US" dirty="0"/>
              <a:t>\u{l}, </a:t>
            </a:r>
            <a:r>
              <a:rPr lang="en-US" dirty="0" err="1"/>
              <a:t>Dikmen</a:t>
            </a:r>
            <a:r>
              <a:rPr lang="en-US" dirty="0"/>
              <a:t>, </a:t>
            </a:r>
            <a:r>
              <a:rPr lang="en-US" dirty="0" err="1"/>
              <a:t>Honkela</a:t>
            </a:r>
            <a:r>
              <a:rPr lang="en-US" dirty="0"/>
              <a:t>, Conference on Uncertainty in Artificial Intelligence 17</a:t>
            </a:r>
            <a:endParaRPr lang="en-US" sz="1200" b="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[PFCW16] </a:t>
            </a:r>
            <a:r>
              <a:rPr lang="en-US" dirty="0">
                <a:hlinkClick r:id="rId9"/>
              </a:rPr>
              <a:t>DP-EM: Differentially Private Expectation Maximization</a:t>
            </a:r>
            <a:r>
              <a:rPr lang="en-US" dirty="0"/>
              <a:t>, Park, </a:t>
            </a:r>
            <a:r>
              <a:rPr lang="en-US" dirty="0" err="1"/>
              <a:t>Foulds</a:t>
            </a:r>
            <a:r>
              <a:rPr lang="en-US" dirty="0"/>
              <a:t>, </a:t>
            </a:r>
            <a:r>
              <a:rPr lang="en-US" dirty="0" err="1"/>
              <a:t>Choudhary</a:t>
            </a:r>
            <a:r>
              <a:rPr lang="en-US" dirty="0"/>
              <a:t>, Welling, International Conference on Artificial Intelligence and Statistics 17</a:t>
            </a:r>
            <a:endParaRPr lang="en-US" sz="1200" b="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[EPK14] RAPPOR: Randomized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Aggregatable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Privacy-Preserving Ordinal Response, </a:t>
            </a:r>
            <a:r>
              <a:rPr lang="en-US" dirty="0" err="1"/>
              <a:t>Erlingsson</a:t>
            </a:r>
            <a:r>
              <a:rPr lang="en-US" dirty="0"/>
              <a:t>, </a:t>
            </a:r>
            <a:r>
              <a:rPr lang="en-US" dirty="0" err="1"/>
              <a:t>Pihur</a:t>
            </a:r>
            <a:r>
              <a:rPr lang="en-US" dirty="0"/>
              <a:t>, </a:t>
            </a:r>
            <a:r>
              <a:rPr lang="en-US" dirty="0" err="1"/>
              <a:t>Korolova</a:t>
            </a:r>
            <a:r>
              <a:rPr lang="en-US" dirty="0"/>
              <a:t>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CCS’14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E1830-3AEE-6F4C-8FC3-EBF0AC40F3B2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0922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Practical Locally Private Heavy Hitters, </a:t>
            </a:r>
            <a:r>
              <a:rPr lang="en-US" dirty="0" err="1"/>
              <a:t>Bassily</a:t>
            </a:r>
            <a:r>
              <a:rPr lang="en-US" dirty="0"/>
              <a:t>, </a:t>
            </a:r>
            <a:r>
              <a:rPr lang="en-US" dirty="0" err="1"/>
              <a:t>Nissim</a:t>
            </a:r>
            <a:r>
              <a:rPr lang="en-US" dirty="0"/>
              <a:t>, Stemmer, </a:t>
            </a:r>
            <a:r>
              <a:rPr lang="en-US" dirty="0" err="1"/>
              <a:t>Thakurta</a:t>
            </a:r>
            <a:r>
              <a:rPr lang="en-US" dirty="0"/>
              <a:t>, NIPS 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E1830-3AEE-6F4C-8FC3-EBF0AC40F3B2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8661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E1830-3AEE-6F4C-8FC3-EBF0AC40F3B2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928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E1830-3AEE-6F4C-8FC3-EBF0AC40F3B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5086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eprint.iacr.org</a:t>
            </a:r>
            <a:r>
              <a:rPr lang="en-US" dirty="0"/>
              <a:t>/2017/1132.pdf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E1830-3AEE-6F4C-8FC3-EBF0AC40F3B2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286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E1830-3AEE-6F4C-8FC3-EBF0AC40F3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313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 baseline="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97E49-2ABD-484A-B500-298EBF747F49}" type="slidenum">
              <a:rPr lang="es-CL" smtClean="0"/>
              <a:pPr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88117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[DMNS06] </a:t>
            </a:r>
            <a:r>
              <a:rPr lang="en-US" sz="1200" dirty="0"/>
              <a:t>Calibrating Noise to Sensitivity in Private Data Analysis, </a:t>
            </a:r>
            <a:r>
              <a:rPr lang="en-US" sz="1200" dirty="0" err="1"/>
              <a:t>Dwork</a:t>
            </a:r>
            <a:r>
              <a:rPr lang="en-US" sz="1200" dirty="0"/>
              <a:t>, </a:t>
            </a:r>
            <a:r>
              <a:rPr lang="en-US" sz="1200" dirty="0" err="1"/>
              <a:t>McSherry</a:t>
            </a:r>
            <a:r>
              <a:rPr lang="en-US" sz="1200" dirty="0"/>
              <a:t>, </a:t>
            </a:r>
            <a:r>
              <a:rPr lang="en-US" sz="1200" dirty="0" err="1"/>
              <a:t>Nissim</a:t>
            </a:r>
            <a:r>
              <a:rPr lang="en-US" sz="1200" dirty="0"/>
              <a:t>, Smith, TCC’06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E1830-3AEE-6F4C-8FC3-EBF0AC40F3B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[MT07] </a:t>
            </a:r>
            <a:r>
              <a:rPr lang="en-US" u="none" dirty="0">
                <a:hlinkClick r:id="rId3"/>
              </a:rPr>
              <a:t>Mechanism Design via Differential Privacy</a:t>
            </a:r>
            <a:r>
              <a:rPr lang="en-US" u="none" dirty="0"/>
              <a:t>, </a:t>
            </a:r>
            <a:r>
              <a:rPr lang="en-US" dirty="0" err="1"/>
              <a:t>McSherry</a:t>
            </a:r>
            <a:r>
              <a:rPr lang="en-US" dirty="0"/>
              <a:t>, </a:t>
            </a:r>
            <a:r>
              <a:rPr lang="en-US" dirty="0" err="1"/>
              <a:t>Talwar</a:t>
            </a:r>
            <a:r>
              <a:rPr lang="en-US" dirty="0"/>
              <a:t>, FOCS07</a:t>
            </a:r>
          </a:p>
          <a:p>
            <a:r>
              <a:rPr 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[DJW13] </a:t>
            </a:r>
            <a:r>
              <a:rPr lang="en-US" dirty="0">
                <a:hlinkClick r:id="rId4"/>
              </a:rPr>
              <a:t>Local Privacy and Statistical Minimax Rates</a:t>
            </a:r>
            <a:r>
              <a:rPr lang="en-US" dirty="0"/>
              <a:t>, </a:t>
            </a:r>
            <a:r>
              <a:rPr lang="en-US" dirty="0" err="1"/>
              <a:t>Duchi</a:t>
            </a:r>
            <a:r>
              <a:rPr lang="en-US" dirty="0"/>
              <a:t>, Jordan, Wainwright, FOCS13</a:t>
            </a:r>
          </a:p>
          <a:p>
            <a:r>
              <a:rPr 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[FTS17] </a:t>
            </a:r>
            <a:r>
              <a:rPr lang="en-US" dirty="0">
                <a:hlinkClick r:id="rId5"/>
              </a:rPr>
              <a:t>Differentially Private Empirical Risk Minimization with Input Perturbation</a:t>
            </a:r>
            <a:r>
              <a:rPr lang="en-US" dirty="0"/>
              <a:t>, Fukuchi, Tran, Sakuma, Journal of Machine Learning Research 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/>
              <a:t>[ACGMMTZ16] </a:t>
            </a:r>
            <a:r>
              <a:rPr lang="en-US" dirty="0">
                <a:hlinkClick r:id="rId6"/>
              </a:rPr>
              <a:t>Deep Learning with Differential Privacy</a:t>
            </a:r>
            <a:r>
              <a:rPr lang="en-US" dirty="0"/>
              <a:t>, </a:t>
            </a:r>
            <a:r>
              <a:rPr lang="en-US" dirty="0" err="1"/>
              <a:t>Abadi</a:t>
            </a:r>
            <a:r>
              <a:rPr lang="en-US" dirty="0"/>
              <a:t>, Chu, </a:t>
            </a:r>
            <a:r>
              <a:rPr lang="en-US" dirty="0" err="1"/>
              <a:t>Goodfellow</a:t>
            </a:r>
            <a:r>
              <a:rPr lang="en-US" dirty="0"/>
              <a:t>, McMahan, </a:t>
            </a:r>
            <a:r>
              <a:rPr lang="en-US" dirty="0" err="1"/>
              <a:t>Mironov</a:t>
            </a:r>
            <a:r>
              <a:rPr lang="en-US" dirty="0"/>
              <a:t>, </a:t>
            </a:r>
            <a:r>
              <a:rPr lang="en-US" dirty="0" err="1"/>
              <a:t>Talwar</a:t>
            </a:r>
            <a:r>
              <a:rPr lang="en-US" dirty="0"/>
              <a:t>, Zhang, CCS16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[WFS15] </a:t>
            </a:r>
            <a:r>
              <a:rPr lang="en-US" dirty="0">
                <a:hlinkClick r:id="rId7"/>
              </a:rPr>
              <a:t>Privacy for Free: Posterior Sampling and Stochastic Gradient Monte Carlo</a:t>
            </a:r>
            <a:r>
              <a:rPr lang="en-US" dirty="0"/>
              <a:t>, Wang, Fienberg, </a:t>
            </a:r>
            <a:r>
              <a:rPr lang="en-US" dirty="0" err="1"/>
              <a:t>Smola</a:t>
            </a:r>
            <a:r>
              <a:rPr lang="en-US" dirty="0"/>
              <a:t>, International Conference on Machine Learning 15</a:t>
            </a:r>
            <a:endParaRPr lang="en-US" sz="1200" b="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[JDH16] </a:t>
            </a:r>
            <a:r>
              <a:rPr lang="en-US" dirty="0">
                <a:hlinkClick r:id="rId8"/>
              </a:rPr>
              <a:t>Differentially private variational inference for non-conjugate models</a:t>
            </a:r>
            <a:r>
              <a:rPr lang="en-US" dirty="0"/>
              <a:t>, J\u{a}</a:t>
            </a:r>
            <a:r>
              <a:rPr lang="en-US" dirty="0" err="1"/>
              <a:t>lk</a:t>
            </a:r>
            <a:r>
              <a:rPr lang="en-US" dirty="0"/>
              <a:t>\u{l}, </a:t>
            </a:r>
            <a:r>
              <a:rPr lang="en-US" dirty="0" err="1"/>
              <a:t>Dikmen</a:t>
            </a:r>
            <a:r>
              <a:rPr lang="en-US" dirty="0"/>
              <a:t>, </a:t>
            </a:r>
            <a:r>
              <a:rPr lang="en-US" dirty="0" err="1"/>
              <a:t>Honkela</a:t>
            </a:r>
            <a:r>
              <a:rPr lang="en-US" dirty="0"/>
              <a:t>, Conference on Uncertainty in Artificial Intelligence 17</a:t>
            </a:r>
            <a:endParaRPr lang="en-US" sz="1200" b="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[PFCW16] </a:t>
            </a:r>
            <a:r>
              <a:rPr lang="en-US" dirty="0">
                <a:hlinkClick r:id="rId9"/>
              </a:rPr>
              <a:t>DP-EM: Differentially Private Expectation Maximization</a:t>
            </a:r>
            <a:r>
              <a:rPr lang="en-US" dirty="0"/>
              <a:t>, Park, </a:t>
            </a:r>
            <a:r>
              <a:rPr lang="en-US" dirty="0" err="1"/>
              <a:t>Foulds</a:t>
            </a:r>
            <a:r>
              <a:rPr lang="en-US" dirty="0"/>
              <a:t>, </a:t>
            </a:r>
            <a:r>
              <a:rPr lang="en-US" dirty="0" err="1"/>
              <a:t>Choudhary</a:t>
            </a:r>
            <a:r>
              <a:rPr lang="en-US" dirty="0"/>
              <a:t>, Welling, International Conference on Artificial Intelligence and Statistics 17</a:t>
            </a:r>
            <a:endParaRPr lang="en-US" sz="1200" b="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[EPK14] RAPPOR: Randomized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Aggregatable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Privacy-Preserving Ordinal Response, </a:t>
            </a:r>
            <a:r>
              <a:rPr lang="en-US" dirty="0" err="1"/>
              <a:t>Erlingsson</a:t>
            </a:r>
            <a:r>
              <a:rPr lang="en-US" dirty="0"/>
              <a:t>, </a:t>
            </a:r>
            <a:r>
              <a:rPr lang="en-US" dirty="0" err="1"/>
              <a:t>Pihur</a:t>
            </a:r>
            <a:r>
              <a:rPr lang="en-US" dirty="0"/>
              <a:t>, </a:t>
            </a:r>
            <a:r>
              <a:rPr lang="en-US" dirty="0" err="1"/>
              <a:t>Korolova</a:t>
            </a:r>
            <a:r>
              <a:rPr lang="en-US" dirty="0"/>
              <a:t>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CCS’14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E1830-3AEE-6F4C-8FC3-EBF0AC40F3B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280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[PSSW09] </a:t>
            </a:r>
            <a:r>
              <a:rPr lang="en-US" b="1" dirty="0"/>
              <a:t>Secure Two-Party </a:t>
            </a:r>
            <a:r>
              <a:rPr lang="en-US" b="1" dirty="0" err="1"/>
              <a:t>Computationis</a:t>
            </a:r>
            <a:r>
              <a:rPr lang="en-US" b="1" dirty="0"/>
              <a:t> Practical, </a:t>
            </a:r>
            <a:r>
              <a:rPr lang="en-US" i="1" dirty="0" err="1"/>
              <a:t>Pinkas</a:t>
            </a:r>
            <a:r>
              <a:rPr lang="en-US" i="1" dirty="0"/>
              <a:t>, Schneider, Smart, Williams, </a:t>
            </a:r>
            <a:r>
              <a:rPr lang="en-US" i="0" dirty="0"/>
              <a:t>Asiacrypt’09</a:t>
            </a:r>
          </a:p>
          <a:p>
            <a:r>
              <a:rPr lang="en-US" i="0" dirty="0"/>
              <a:t>[HKSSW10] </a:t>
            </a:r>
            <a:r>
              <a:rPr lang="en-US" b="1" dirty="0" err="1"/>
              <a:t>TASTY:Tool</a:t>
            </a:r>
            <a:r>
              <a:rPr lang="en-US" b="1" dirty="0"/>
              <a:t> for Automating Secure Two-party computations, </a:t>
            </a:r>
            <a:r>
              <a:rPr lang="en-US" i="1" dirty="0" err="1"/>
              <a:t>Henecka</a:t>
            </a:r>
            <a:r>
              <a:rPr lang="en-US" i="1" dirty="0"/>
              <a:t>, </a:t>
            </a:r>
            <a:r>
              <a:rPr lang="en-US" i="1" dirty="0" err="1"/>
              <a:t>Kögl</a:t>
            </a:r>
            <a:r>
              <a:rPr lang="en-US" i="1" dirty="0"/>
              <a:t>, </a:t>
            </a:r>
            <a:r>
              <a:rPr lang="en-US" i="1" dirty="0" err="1"/>
              <a:t>Sadeghi</a:t>
            </a:r>
            <a:r>
              <a:rPr lang="en-US" i="1" dirty="0"/>
              <a:t>, Schneider, </a:t>
            </a:r>
            <a:r>
              <a:rPr lang="en-US" i="1" dirty="0" err="1"/>
              <a:t>Wehrenberg</a:t>
            </a:r>
            <a:r>
              <a:rPr lang="en-US" i="1" dirty="0"/>
              <a:t>, </a:t>
            </a:r>
            <a:r>
              <a:rPr lang="en-US" i="0" dirty="0"/>
              <a:t>CCS’10</a:t>
            </a:r>
          </a:p>
          <a:p>
            <a:r>
              <a:rPr lang="en-US" i="0" dirty="0"/>
              <a:t>[HEKM11] </a:t>
            </a:r>
            <a:r>
              <a:rPr lang="en-US" b="1" dirty="0"/>
              <a:t>Faster Secure Two-Party Computation Using Garbled Circuits</a:t>
            </a:r>
            <a:r>
              <a:rPr lang="en-US" dirty="0"/>
              <a:t>, </a:t>
            </a:r>
            <a:r>
              <a:rPr lang="en-US" i="1" dirty="0"/>
              <a:t>Huang, Evans, Katz, Malka</a:t>
            </a:r>
            <a:r>
              <a:rPr lang="en-US" dirty="0"/>
              <a:t>, Usenix’11</a:t>
            </a:r>
          </a:p>
          <a:p>
            <a:r>
              <a:rPr lang="en-US" dirty="0"/>
              <a:t>[ZSB13] </a:t>
            </a:r>
            <a:r>
              <a:rPr lang="en-US" b="1" dirty="0"/>
              <a:t>PICCO: A General-Purpose Compiler for Private Distributed Computation</a:t>
            </a:r>
            <a:r>
              <a:rPr lang="en-US" dirty="0"/>
              <a:t>,</a:t>
            </a:r>
            <a:r>
              <a:rPr lang="en-US" i="1" dirty="0"/>
              <a:t> Zhang, Steele, Blanton</a:t>
            </a:r>
            <a:r>
              <a:rPr lang="en-US" dirty="0"/>
              <a:t>, CCS’13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[BHKR13] </a:t>
            </a:r>
            <a:r>
              <a:rPr lang="en-US" b="1" dirty="0"/>
              <a:t>Efficient Garbling from a Fixed-Key </a:t>
            </a:r>
            <a:r>
              <a:rPr lang="en-US" b="1" dirty="0" err="1"/>
              <a:t>Blockcipher</a:t>
            </a:r>
            <a:r>
              <a:rPr lang="en-US" dirty="0"/>
              <a:t>, </a:t>
            </a:r>
            <a:r>
              <a:rPr lang="en-US" i="1" dirty="0" err="1"/>
              <a:t>Bellare</a:t>
            </a:r>
            <a:r>
              <a:rPr lang="en-US" i="1" dirty="0"/>
              <a:t>, Hoang,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Keelveedhi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Rogaway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S&amp;P’13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[GLNP15] </a:t>
            </a:r>
            <a:r>
              <a:rPr lang="en-US" b="1" dirty="0"/>
              <a:t>Fast Garbling of Circuits Under Standard Assumptions, </a:t>
            </a:r>
            <a:r>
              <a:rPr lang="en-US" b="0" i="1" dirty="0" err="1"/>
              <a:t>Gueron</a:t>
            </a:r>
            <a:r>
              <a:rPr lang="en-US" b="0" i="1" dirty="0"/>
              <a:t>, Lindell, </a:t>
            </a:r>
            <a:r>
              <a:rPr lang="en-US" b="0" i="1" dirty="0" err="1"/>
              <a:t>Nof</a:t>
            </a:r>
            <a:r>
              <a:rPr lang="en-US" b="0" i="1" dirty="0"/>
              <a:t>, </a:t>
            </a:r>
            <a:r>
              <a:rPr lang="en-US" b="0" i="1" dirty="0" err="1"/>
              <a:t>Pinkas</a:t>
            </a:r>
            <a:r>
              <a:rPr lang="en-US" b="0" dirty="0"/>
              <a:t>, CCS’15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[SS11] </a:t>
            </a:r>
            <a:r>
              <a:rPr lang="en-US" b="1" dirty="0"/>
              <a:t>Two-Output Secure Computation with Malicious Adversaries, </a:t>
            </a:r>
            <a:r>
              <a:rPr lang="en-US" b="0" i="1" dirty="0" err="1"/>
              <a:t>shelat</a:t>
            </a:r>
            <a:r>
              <a:rPr lang="en-US" b="0" i="1" dirty="0"/>
              <a:t>, Shen</a:t>
            </a:r>
            <a:r>
              <a:rPr lang="en-US" b="0" dirty="0"/>
              <a:t>, EC’11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[KSS11] </a:t>
            </a:r>
            <a:r>
              <a:rPr lang="en-US" b="1" dirty="0"/>
              <a:t>Billion-Gate Secure Computation with Malicious Adversaries</a:t>
            </a:r>
            <a:r>
              <a:rPr lang="en-US" dirty="0"/>
              <a:t>, </a:t>
            </a:r>
            <a:r>
              <a:rPr lang="en-US" i="1" dirty="0" err="1"/>
              <a:t>Kreuter</a:t>
            </a:r>
            <a:r>
              <a:rPr lang="en-US" i="1" dirty="0"/>
              <a:t>, </a:t>
            </a:r>
            <a:r>
              <a:rPr lang="en-US" i="1" dirty="0" err="1"/>
              <a:t>shelat</a:t>
            </a:r>
            <a:r>
              <a:rPr lang="en-US" i="1" dirty="0"/>
              <a:t>, Shen</a:t>
            </a:r>
            <a:r>
              <a:rPr lang="en-US" dirty="0"/>
              <a:t>, Usenix’11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[WMK17]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Faster two-party computation secure against malicious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adversatries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single-execution setting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Wang,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Malozemoff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Katz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EC’17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[RR16]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Faster Malicious 2-party Secure Computation with Online/Offline Dual Execution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Rindal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Rosulek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,, Usenix’16 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[WRK17] </a:t>
            </a:r>
            <a:r>
              <a:rPr lang="en-US" b="1" dirty="0"/>
              <a:t>Global-Scale Secure Multiparty Computation</a:t>
            </a:r>
            <a:r>
              <a:rPr lang="en-US" dirty="0"/>
              <a:t>, </a:t>
            </a:r>
            <a:r>
              <a:rPr lang="en-US" i="1" dirty="0"/>
              <a:t>Wang, </a:t>
            </a:r>
            <a:r>
              <a:rPr lang="en-US" i="1" dirty="0" err="1"/>
              <a:t>Ranellucci</a:t>
            </a:r>
            <a:r>
              <a:rPr lang="en-US" i="1" dirty="0"/>
              <a:t>, Katz</a:t>
            </a:r>
            <a:r>
              <a:rPr lang="en-US" dirty="0"/>
              <a:t>, CCS’17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E1830-3AEE-6F4C-8FC3-EBF0AC40F3B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595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[IKNPSSSY17] </a:t>
            </a:r>
            <a:r>
              <a:rPr lang="en-US" b="1" dirty="0"/>
              <a:t>Private Intersection-Sum Protocol with Applications to Attributing Aggregate Ad Conversions, </a:t>
            </a:r>
            <a:r>
              <a:rPr lang="en-US" i="1" dirty="0"/>
              <a:t>Ion, </a:t>
            </a:r>
            <a:r>
              <a:rPr lang="en-US" i="1" dirty="0" err="1"/>
              <a:t>Kreuter</a:t>
            </a:r>
            <a:r>
              <a:rPr lang="en-US" i="1" dirty="0"/>
              <a:t>, </a:t>
            </a:r>
            <a:r>
              <a:rPr lang="en-US" i="1" dirty="0" err="1"/>
              <a:t>Nergiz</a:t>
            </a:r>
            <a:r>
              <a:rPr lang="en-US" i="1" dirty="0"/>
              <a:t>, Patel, </a:t>
            </a:r>
            <a:r>
              <a:rPr lang="en-US" i="1" dirty="0" err="1"/>
              <a:t>Saxena</a:t>
            </a:r>
            <a:r>
              <a:rPr lang="en-US" i="1" dirty="0"/>
              <a:t>, Seth, Shanahan, Yung</a:t>
            </a:r>
            <a:endParaRPr lang="en-US" dirty="0"/>
          </a:p>
          <a:p>
            <a:r>
              <a:rPr lang="en-US" dirty="0"/>
              <a:t>WAN setting, single threaded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E1830-3AEE-6F4C-8FC3-EBF0AC40F3B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561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[IKNPSSSY17] </a:t>
            </a:r>
            <a:r>
              <a:rPr lang="en-US" b="1" dirty="0"/>
              <a:t>Private Intersection-Sum Protocol with Applications to Attributing Aggregate Ad Conversions, </a:t>
            </a:r>
            <a:r>
              <a:rPr lang="en-US" i="1" dirty="0"/>
              <a:t>Ion, </a:t>
            </a:r>
            <a:r>
              <a:rPr lang="en-US" i="1" dirty="0" err="1"/>
              <a:t>Kreuter</a:t>
            </a:r>
            <a:r>
              <a:rPr lang="en-US" i="1" dirty="0"/>
              <a:t>, </a:t>
            </a:r>
            <a:r>
              <a:rPr lang="en-US" i="1" dirty="0" err="1"/>
              <a:t>Nergiz</a:t>
            </a:r>
            <a:r>
              <a:rPr lang="en-US" i="1" dirty="0"/>
              <a:t>, Patel, </a:t>
            </a:r>
            <a:r>
              <a:rPr lang="en-US" i="1" dirty="0" err="1"/>
              <a:t>Saxena</a:t>
            </a:r>
            <a:r>
              <a:rPr lang="en-US" i="1" dirty="0"/>
              <a:t>, Seth, Shanahan, Yung</a:t>
            </a:r>
            <a:endParaRPr lang="en-US" dirty="0"/>
          </a:p>
          <a:p>
            <a:r>
              <a:rPr lang="en-US" dirty="0"/>
              <a:t>WAN setting, single threaded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E1830-3AEE-6F4C-8FC3-EBF0AC40F3B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503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tiff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tiff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tiff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tiff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2210F-879D-7848-9A2F-C39DF6379160}" type="datetimeFigureOut">
              <a:rPr lang="en-US" smtClean="0"/>
              <a:t>6/16/19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FCD4768-F734-5241-8353-AE0E0ED8206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9C1308"/>
              </a:clrFrom>
              <a:clrTo>
                <a:srgbClr val="9C130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87377" y="4313551"/>
            <a:ext cx="594360" cy="59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652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2210F-879D-7848-9A2F-C39DF6379160}" type="datetimeFigureOut">
              <a:rPr lang="en-US" smtClean="0"/>
              <a:t>6/16/19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76AD4-20FA-E247-A06E-F224A13E5C6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1BD8A3-DA7F-7F45-AF30-C4ADCE7FAC4C}"/>
              </a:ext>
            </a:extLst>
          </p:cNvPr>
          <p:cNvSpPr/>
          <p:nvPr userDrawn="1"/>
        </p:nvSpPr>
        <p:spPr>
          <a:xfrm>
            <a:off x="0" y="0"/>
            <a:ext cx="12192000" cy="2121408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380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2210F-879D-7848-9A2F-C39DF6379160}" type="datetimeFigureOut">
              <a:rPr lang="en-US" smtClean="0"/>
              <a:t>6/16/19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76AD4-20FA-E247-A06E-F224A13E5C6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99EA56-1709-4D45-AE58-290ABCFA29C2}"/>
              </a:ext>
            </a:extLst>
          </p:cNvPr>
          <p:cNvSpPr/>
          <p:nvPr userDrawn="1"/>
        </p:nvSpPr>
        <p:spPr>
          <a:xfrm>
            <a:off x="8724900" y="0"/>
            <a:ext cx="346709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377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1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D21B3-AD7F-5B40-BA94-23FB7104A10E}" type="datetime1">
              <a:rPr lang="en-US" smtClean="0"/>
              <a:t>6/16/19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Cryptography &amp; Computer Security, CPSC 467/567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AA5E1-BE22-BA4F-B055-B5006647A73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49"/>
            <a:ext cx="5388864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484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2210F-879D-7848-9A2F-C39DF6379160}" type="datetimeFigureOut">
              <a:rPr lang="en-US" smtClean="0"/>
              <a:t>6/16/19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76AD4-20FA-E247-A06E-F224A13E5C6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B0A207-7085-0347-9CE0-F35E32D49E89}"/>
              </a:ext>
            </a:extLst>
          </p:cNvPr>
          <p:cNvSpPr/>
          <p:nvPr userDrawn="1"/>
        </p:nvSpPr>
        <p:spPr>
          <a:xfrm>
            <a:off x="0" y="0"/>
            <a:ext cx="12192000" cy="2121408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E1D062F-D212-AD44-9C93-0C2B12756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139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1802210F-879D-7848-9A2F-C39DF6379160}" type="datetimeFigureOut">
              <a:rPr lang="en-US" smtClean="0"/>
              <a:t>6/16/19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DAF01B4-301D-F94E-82E2-65261E8EAB6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9C1308"/>
              </a:clrFrom>
              <a:clrTo>
                <a:srgbClr val="9C130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4663" y="2556413"/>
            <a:ext cx="594360" cy="59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036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2210F-879D-7848-9A2F-C39DF6379160}" type="datetimeFigureOut">
              <a:rPr lang="en-US" smtClean="0"/>
              <a:t>6/16/19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76AD4-20FA-E247-A06E-F224A13E5C6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D1B802-0A40-B147-8717-7C6B28D529AB}"/>
              </a:ext>
            </a:extLst>
          </p:cNvPr>
          <p:cNvSpPr/>
          <p:nvPr userDrawn="1"/>
        </p:nvSpPr>
        <p:spPr>
          <a:xfrm>
            <a:off x="0" y="0"/>
            <a:ext cx="12192000" cy="2121408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613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2210F-879D-7848-9A2F-C39DF6379160}" type="datetimeFigureOut">
              <a:rPr lang="en-US" smtClean="0"/>
              <a:t>6/16/19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76AD4-20FA-E247-A06E-F224A13E5C6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77670E-5F6F-854F-82EE-0AE35300DC8D}"/>
              </a:ext>
            </a:extLst>
          </p:cNvPr>
          <p:cNvSpPr/>
          <p:nvPr userDrawn="1"/>
        </p:nvSpPr>
        <p:spPr>
          <a:xfrm>
            <a:off x="0" y="0"/>
            <a:ext cx="12192000" cy="2121408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68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2210F-879D-7848-9A2F-C39DF6379160}" type="datetimeFigureOut">
              <a:rPr lang="en-US" smtClean="0"/>
              <a:t>6/16/19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76AD4-20FA-E247-A06E-F224A13E5C6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7A3EE3-8F42-014C-96FE-31A08FA62898}"/>
              </a:ext>
            </a:extLst>
          </p:cNvPr>
          <p:cNvSpPr/>
          <p:nvPr userDrawn="1"/>
        </p:nvSpPr>
        <p:spPr>
          <a:xfrm>
            <a:off x="0" y="0"/>
            <a:ext cx="12192000" cy="2121408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20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2210F-879D-7848-9A2F-C39DF6379160}" type="datetimeFigureOut">
              <a:rPr lang="en-US" smtClean="0"/>
              <a:t>6/16/19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76AD4-20FA-E247-A06E-F224A13E5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867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2210F-879D-7848-9A2F-C39DF6379160}" type="datetimeFigureOut">
              <a:rPr lang="en-US" smtClean="0"/>
              <a:t>6/16/19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76AD4-20FA-E247-A06E-F224A13E5C6E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3B64CD5-D5F2-FA4F-A38A-10149581094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9C1308"/>
              </a:clrFrom>
              <a:clrTo>
                <a:srgbClr val="9C130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05537" y="6318186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447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2210F-879D-7848-9A2F-C39DF6379160}" type="datetimeFigureOut">
              <a:rPr lang="en-US" smtClean="0"/>
              <a:t>6/16/19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76AD4-20FA-E247-A06E-F224A13E5C6E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CE1954D-8F43-A045-B6FA-17D9F121895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9C1308"/>
              </a:clrFrom>
              <a:clrTo>
                <a:srgbClr val="9C130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05537" y="6318186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790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27589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1802210F-879D-7848-9A2F-C39DF6379160}" type="datetimeFigureOut">
              <a:rPr lang="en-US" smtClean="0"/>
              <a:t>6/16/19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33369" y="6272784"/>
            <a:ext cx="5386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2"/>
                </a:solidFill>
                <a:latin typeface="+mj-lt"/>
              </a:defRPr>
            </a:lvl1pPr>
          </a:lstStyle>
          <a:p>
            <a:fld id="{AB776AD4-20FA-E247-A06E-F224A13E5C6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DA722A-D1B1-804B-AFFD-C472B16A689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clrChange>
              <a:clrFrom>
                <a:srgbClr val="9C1308"/>
              </a:clrFrom>
              <a:clrTo>
                <a:srgbClr val="9C130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05537" y="6318186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505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  <p:sldLayoutId id="214748401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13" Type="http://schemas.openxmlformats.org/officeDocument/2006/relationships/image" Target="../media/image16.tiff"/><Relationship Id="rId3" Type="http://schemas.openxmlformats.org/officeDocument/2006/relationships/image" Target="../media/image6.png"/><Relationship Id="rId7" Type="http://schemas.openxmlformats.org/officeDocument/2006/relationships/image" Target="../media/image10.tiff"/><Relationship Id="rId12" Type="http://schemas.openxmlformats.org/officeDocument/2006/relationships/image" Target="../media/image1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g"/><Relationship Id="rId11" Type="http://schemas.openxmlformats.org/officeDocument/2006/relationships/image" Target="../media/image14.tiff"/><Relationship Id="rId5" Type="http://schemas.openxmlformats.org/officeDocument/2006/relationships/image" Target="../media/image8.png"/><Relationship Id="rId15" Type="http://schemas.openxmlformats.org/officeDocument/2006/relationships/image" Target="../media/image18.jpg"/><Relationship Id="rId10" Type="http://schemas.openxmlformats.org/officeDocument/2006/relationships/image" Target="../media/image13.tiff"/><Relationship Id="rId4" Type="http://schemas.openxmlformats.org/officeDocument/2006/relationships/image" Target="../media/image7.jpg"/><Relationship Id="rId9" Type="http://schemas.openxmlformats.org/officeDocument/2006/relationships/image" Target="../media/image12.tiff"/><Relationship Id="rId14" Type="http://schemas.openxmlformats.org/officeDocument/2006/relationships/image" Target="../media/image17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7" Type="http://schemas.openxmlformats.org/officeDocument/2006/relationships/image" Target="../media/image1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51.tif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microsoft.com/office/2007/relationships/hdphoto" Target="../media/hdphoto8.wdp"/><Relationship Id="rId3" Type="http://schemas.openxmlformats.org/officeDocument/2006/relationships/image" Target="../media/image55.jpg"/><Relationship Id="rId7" Type="http://schemas.microsoft.com/office/2007/relationships/hdphoto" Target="../media/hdphoto5.wdp"/><Relationship Id="rId12" Type="http://schemas.openxmlformats.org/officeDocument/2006/relationships/image" Target="../media/image60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microsoft.com/office/2007/relationships/hdphoto" Target="../media/hdphoto10.wdp"/><Relationship Id="rId10" Type="http://schemas.openxmlformats.org/officeDocument/2006/relationships/image" Target="../media/image59.jpeg"/><Relationship Id="rId4" Type="http://schemas.openxmlformats.org/officeDocument/2006/relationships/image" Target="../media/image56.jpeg"/><Relationship Id="rId9" Type="http://schemas.microsoft.com/office/2007/relationships/hdphoto" Target="../media/hdphoto6.wdp"/><Relationship Id="rId14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ppml-workshop.github.io/ppml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13" Type="http://schemas.microsoft.com/office/2007/relationships/hdphoto" Target="../media/hdphoto10.wdp"/><Relationship Id="rId3" Type="http://schemas.openxmlformats.org/officeDocument/2006/relationships/image" Target="../media/image54.jpg"/><Relationship Id="rId7" Type="http://schemas.microsoft.com/office/2007/relationships/hdphoto" Target="../media/hdphoto6.wdp"/><Relationship Id="rId12" Type="http://schemas.microsoft.com/office/2007/relationships/hdphoto" Target="../media/hdphoto11.wdp"/><Relationship Id="rId2" Type="http://schemas.openxmlformats.org/officeDocument/2006/relationships/image" Target="../media/image53.jpeg"/><Relationship Id="rId16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microsoft.com/office/2007/relationships/hdphoto" Target="../media/hdphoto12.wdp"/><Relationship Id="rId10" Type="http://schemas.openxmlformats.org/officeDocument/2006/relationships/image" Target="../media/image56.jpeg"/><Relationship Id="rId4" Type="http://schemas.openxmlformats.org/officeDocument/2006/relationships/image" Target="../media/image57.jpeg"/><Relationship Id="rId9" Type="http://schemas.openxmlformats.org/officeDocument/2006/relationships/image" Target="../media/image55.jpg"/><Relationship Id="rId14" Type="http://schemas.openxmlformats.org/officeDocument/2006/relationships/image" Target="../media/image59.jpe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56.jpeg"/><Relationship Id="rId3" Type="http://schemas.openxmlformats.org/officeDocument/2006/relationships/image" Target="../media/image62.png"/><Relationship Id="rId7" Type="http://schemas.openxmlformats.org/officeDocument/2006/relationships/image" Target="../media/image58.jpeg"/><Relationship Id="rId12" Type="http://schemas.openxmlformats.org/officeDocument/2006/relationships/image" Target="../media/image55.jpg"/><Relationship Id="rId2" Type="http://schemas.openxmlformats.org/officeDocument/2006/relationships/image" Target="../media/image61.png"/><Relationship Id="rId16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54.jpg"/><Relationship Id="rId5" Type="http://schemas.openxmlformats.org/officeDocument/2006/relationships/image" Target="../media/image30.jpg"/><Relationship Id="rId15" Type="http://schemas.openxmlformats.org/officeDocument/2006/relationships/image" Target="../media/image57.jpeg"/><Relationship Id="rId10" Type="http://schemas.microsoft.com/office/2007/relationships/hdphoto" Target="../media/hdphoto14.wdp"/><Relationship Id="rId4" Type="http://schemas.openxmlformats.org/officeDocument/2006/relationships/image" Target="../media/image29.jpeg"/><Relationship Id="rId9" Type="http://schemas.openxmlformats.org/officeDocument/2006/relationships/image" Target="../media/image59.jpeg"/><Relationship Id="rId14" Type="http://schemas.microsoft.com/office/2007/relationships/hdphoto" Target="../media/hdphoto4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chart" Target="../charts/chart1.xml"/><Relationship Id="rId4" Type="http://schemas.openxmlformats.org/officeDocument/2006/relationships/image" Target="../media/image15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51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7" Type="http://schemas.openxmlformats.org/officeDocument/2006/relationships/image" Target="../media/image27.jp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microsoft.com/office/2007/relationships/hdphoto" Target="../media/hdphoto15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image" Target="../media/image1.jpeg"/><Relationship Id="rId4" Type="http://schemas.openxmlformats.org/officeDocument/2006/relationships/image" Target="../media/image13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6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(null)"/><Relationship Id="rId2" Type="http://schemas.openxmlformats.org/officeDocument/2006/relationships/image" Target="../media/image67.(null)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emf"/><Relationship Id="rId5" Type="http://schemas.openxmlformats.org/officeDocument/2006/relationships/image" Target="../media/image76.emf"/><Relationship Id="rId4" Type="http://schemas.openxmlformats.org/officeDocument/2006/relationships/image" Target="../media/image4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10.tiff"/><Relationship Id="rId7" Type="http://schemas.openxmlformats.org/officeDocument/2006/relationships/image" Target="../media/image14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Relationship Id="rId9" Type="http://schemas.microsoft.com/office/2007/relationships/hdphoto" Target="../media/hdphoto1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tiff"/><Relationship Id="rId4" Type="http://schemas.openxmlformats.org/officeDocument/2006/relationships/image" Target="../media/image12.tiff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1.tiff"/><Relationship Id="rId7" Type="http://schemas.openxmlformats.org/officeDocument/2006/relationships/image" Target="../media/image1.jpe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png"/><Relationship Id="rId5" Type="http://schemas.openxmlformats.org/officeDocument/2006/relationships/image" Target="../media/image15.tiff"/><Relationship Id="rId4" Type="http://schemas.openxmlformats.org/officeDocument/2006/relationships/image" Target="../media/image12.tif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tiff"/><Relationship Id="rId4" Type="http://schemas.openxmlformats.org/officeDocument/2006/relationships/image" Target="../media/image12.tif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emf"/><Relationship Id="rId3" Type="http://schemas.openxmlformats.org/officeDocument/2006/relationships/image" Target="../media/image89.emf"/><Relationship Id="rId7" Type="http://schemas.openxmlformats.org/officeDocument/2006/relationships/image" Target="../media/image93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2.emf"/><Relationship Id="rId5" Type="http://schemas.openxmlformats.org/officeDocument/2006/relationships/image" Target="../media/image91.emf"/><Relationship Id="rId4" Type="http://schemas.openxmlformats.org/officeDocument/2006/relationships/image" Target="../media/image90.e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1.emf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587B6BC-7EE4-D34D-9872-861F5847C1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8900" dirty="0"/>
              <a:t>Advanced Cryptography on The Way to Practice</a:t>
            </a:r>
            <a:r>
              <a:rPr lang="en-US" dirty="0"/>
              <a:t> 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338FA872-E9AD-724C-BBE0-E1DFD30967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Mariana </a:t>
            </a:r>
            <a:r>
              <a:rPr lang="en-US"/>
              <a:t>Raykova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290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 two party computation protocol between party A and party B is secure computation protocol against semi-honest adversaries if:</a:t>
            </a:r>
          </a:p>
          <a:p>
            <a:pPr lvl="1"/>
            <a:r>
              <a:rPr lang="en-US" dirty="0"/>
              <a:t>It is secure against a semi-honest adversary controlling party A</a:t>
            </a:r>
          </a:p>
          <a:p>
            <a:pPr lvl="2"/>
            <a:r>
              <a:rPr lang="en-US" b="1" dirty="0">
                <a:solidFill>
                  <a:schemeClr val="accent2"/>
                </a:solidFill>
              </a:rPr>
              <a:t>There exists a simulator </a:t>
            </a:r>
            <a:r>
              <a:rPr lang="en-US" b="1" dirty="0" err="1">
                <a:solidFill>
                  <a:schemeClr val="accent2"/>
                </a:solidFill>
              </a:rPr>
              <a:t>Sim</a:t>
            </a:r>
            <a:r>
              <a:rPr lang="en-US" b="1" baseline="-25000" dirty="0" err="1">
                <a:solidFill>
                  <a:schemeClr val="accent2"/>
                </a:solidFill>
              </a:rPr>
              <a:t>B</a:t>
            </a:r>
            <a:r>
              <a:rPr lang="en-US" b="1" dirty="0">
                <a:solidFill>
                  <a:schemeClr val="accent2"/>
                </a:solidFill>
              </a:rPr>
              <a:t> that can simulate the protocol interaction with A only given the output </a:t>
            </a:r>
          </a:p>
          <a:p>
            <a:pPr lvl="1"/>
            <a:r>
              <a:rPr lang="en-US" dirty="0"/>
              <a:t>It is secure against a semi-honest adversary controlling party B </a:t>
            </a:r>
          </a:p>
          <a:p>
            <a:pPr lvl="2"/>
            <a:r>
              <a:rPr lang="en-US" b="1" dirty="0">
                <a:solidFill>
                  <a:schemeClr val="accent2"/>
                </a:solidFill>
              </a:rPr>
              <a:t>There exists a simulator </a:t>
            </a:r>
            <a:r>
              <a:rPr lang="en-US" b="1" dirty="0" err="1">
                <a:solidFill>
                  <a:schemeClr val="accent2"/>
                </a:solidFill>
              </a:rPr>
              <a:t>Sim</a:t>
            </a:r>
            <a:r>
              <a:rPr lang="en-US" b="1" baseline="-25000" dirty="0" err="1">
                <a:solidFill>
                  <a:schemeClr val="accent2"/>
                </a:solidFill>
              </a:rPr>
              <a:t>A</a:t>
            </a:r>
            <a:r>
              <a:rPr lang="en-US" b="1" dirty="0">
                <a:solidFill>
                  <a:schemeClr val="accent2"/>
                </a:solidFill>
              </a:rPr>
              <a:t> that can simulate the protocol interaction with B only given the output </a:t>
            </a:r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AA5E1-BE22-BA4F-B055-B5006647A73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44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Multiparty Computation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AA5E1-BE22-BA4F-B055-B5006647A730}" type="slidenum">
              <a:rPr lang="en-US" smtClean="0"/>
              <a:t>11</a:t>
            </a:fld>
            <a:endParaRPr lang="en-US"/>
          </a:p>
        </p:txBody>
      </p:sp>
      <p:pic>
        <p:nvPicPr>
          <p:cNvPr id="9" name="Picture 4" descr="D:\Classes\5700\assets\User Coat Red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665" y="2188610"/>
            <a:ext cx="1008891" cy="100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D:\Pictures\soft-scraps icons\User Coat Green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099" y="3760638"/>
            <a:ext cx="1008891" cy="100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D:\Pictures\soft-scraps icons\User Executive Red-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771" y="2249454"/>
            <a:ext cx="1008891" cy="100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D:\Pictures\soft-scraps icons\User Preppy Green-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662" y="4265083"/>
            <a:ext cx="1008891" cy="100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D:\Classes\5700\assets\User Coat Blue-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166" y="5131340"/>
            <a:ext cx="1008891" cy="100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>
            <a:off x="5149633" y="3479674"/>
            <a:ext cx="3285646" cy="1315462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400150" y="3292526"/>
            <a:ext cx="809886" cy="1790685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864624" y="4990858"/>
            <a:ext cx="1707877" cy="690167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935151" y="4606494"/>
            <a:ext cx="1652233" cy="102929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6510537" y="3479675"/>
            <a:ext cx="1656679" cy="1437799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910950" y="3430717"/>
            <a:ext cx="3746793" cy="955894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5640992" y="2930715"/>
            <a:ext cx="1807728" cy="73737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3761464" y="3145715"/>
            <a:ext cx="789200" cy="688098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8671662" y="3381401"/>
            <a:ext cx="751739" cy="806467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395612" y="4003201"/>
            <a:ext cx="452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222432" y="2620210"/>
            <a:ext cx="452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340306" y="2454360"/>
            <a:ext cx="452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886381" y="5754408"/>
            <a:ext cx="452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690687" y="4579963"/>
            <a:ext cx="452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714869" y="3999724"/>
            <a:ext cx="2188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f</a:t>
            </a:r>
            <a:r>
              <a:rPr lang="en-US" b="1" dirty="0"/>
              <a:t>(A, B, C, D, E)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499801" y="2534553"/>
            <a:ext cx="1791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</a:t>
            </a:r>
            <a:r>
              <a:rPr lang="en-US" dirty="0"/>
              <a:t>( </a:t>
            </a:r>
            <a:r>
              <a:rPr lang="en-US" baseline="30000" dirty="0"/>
              <a:t>. </a:t>
            </a:r>
            <a:r>
              <a:rPr lang="en-US" dirty="0"/>
              <a:t>,</a:t>
            </a:r>
            <a:r>
              <a:rPr lang="en-US" baseline="30000" dirty="0"/>
              <a:t>  . </a:t>
            </a:r>
            <a:r>
              <a:rPr lang="en-US" dirty="0"/>
              <a:t>,</a:t>
            </a:r>
            <a:r>
              <a:rPr lang="en-US" baseline="30000" dirty="0"/>
              <a:t>  . </a:t>
            </a:r>
            <a:r>
              <a:rPr lang="en-US" dirty="0"/>
              <a:t>,</a:t>
            </a:r>
            <a:r>
              <a:rPr lang="en-US" baseline="30000" dirty="0"/>
              <a:t>  . </a:t>
            </a:r>
            <a:r>
              <a:rPr lang="en-US" dirty="0"/>
              <a:t>,</a:t>
            </a:r>
            <a:r>
              <a:rPr lang="en-US" baseline="30000" dirty="0"/>
              <a:t> .</a:t>
            </a:r>
            <a:r>
              <a:rPr lang="en-US" dirty="0"/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1415187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069848" y="2170391"/>
            <a:ext cx="10058400" cy="405079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Real World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33369" y="6746315"/>
            <a:ext cx="538689" cy="365125"/>
          </a:xfrm>
        </p:spPr>
        <p:txBody>
          <a:bodyPr/>
          <a:lstStyle/>
          <a:p>
            <a:fld id="{588AA5E1-BE22-BA4F-B055-B5006647A730}" type="slidenum">
              <a:rPr lang="en-US" smtClean="0"/>
              <a:t>12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7471911" y="2106387"/>
            <a:ext cx="5389562" cy="609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Ideal World</a:t>
            </a:r>
          </a:p>
        </p:txBody>
      </p:sp>
      <p:pic>
        <p:nvPicPr>
          <p:cNvPr id="11" name="Picture 10" descr="cruel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201" y="2819412"/>
            <a:ext cx="572370" cy="42927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119" y="3847802"/>
            <a:ext cx="627392" cy="101533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710" y="2203102"/>
            <a:ext cx="939143" cy="93914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100955" y="3277598"/>
            <a:ext cx="1335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F(X</a:t>
            </a:r>
            <a:r>
              <a:rPr lang="en-US" sz="1400" baseline="-25000" dirty="0"/>
              <a:t>1</a:t>
            </a:r>
            <a:r>
              <a:rPr lang="en-US" sz="1400" dirty="0"/>
              <a:t>, </a:t>
            </a:r>
            <a:r>
              <a:rPr lang="is-IS" sz="1400" b="1" baseline="30000" dirty="0"/>
              <a:t>…</a:t>
            </a:r>
            <a:r>
              <a:rPr lang="en-US" sz="1400" baseline="30000" dirty="0"/>
              <a:t> </a:t>
            </a:r>
            <a:r>
              <a:rPr lang="en-US" sz="1400" dirty="0"/>
              <a:t>, X</a:t>
            </a:r>
            <a:r>
              <a:rPr lang="en-US" sz="1400" baseline="-25000" dirty="0"/>
              <a:t>5</a:t>
            </a:r>
            <a:r>
              <a:rPr lang="en-US" sz="1400" dirty="0"/>
              <a:t>)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7094831" y="3134065"/>
            <a:ext cx="111984" cy="653234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6828878" y="3125884"/>
            <a:ext cx="81970" cy="688166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6270929" y="2485212"/>
            <a:ext cx="15902" cy="428575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63191" y="5374033"/>
            <a:ext cx="814457" cy="105348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00389" y="3015769"/>
            <a:ext cx="814457" cy="105348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11482" y="3814050"/>
            <a:ext cx="814457" cy="105348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42483" y="3927681"/>
            <a:ext cx="814457" cy="105348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2023" y="5457964"/>
            <a:ext cx="814457" cy="1053482"/>
          </a:xfrm>
          <a:prstGeom prst="rect">
            <a:avLst/>
          </a:prstGeom>
        </p:spPr>
      </p:pic>
      <p:pic>
        <p:nvPicPr>
          <p:cNvPr id="37" name="Picture 36" descr="cruel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197" y="3752555"/>
            <a:ext cx="572370" cy="429278"/>
          </a:xfrm>
          <a:prstGeom prst="rect">
            <a:avLst/>
          </a:prstGeom>
        </p:spPr>
      </p:pic>
      <p:pic>
        <p:nvPicPr>
          <p:cNvPr id="40" name="Picture 39" descr="cruel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161" y="5184697"/>
            <a:ext cx="572370" cy="429278"/>
          </a:xfrm>
          <a:prstGeom prst="rect">
            <a:avLst/>
          </a:prstGeom>
        </p:spPr>
      </p:pic>
      <p:cxnSp>
        <p:nvCxnSpPr>
          <p:cNvPr id="41" name="Straight Arrow Connector 40"/>
          <p:cNvCxnSpPr>
            <a:stCxn id="33" idx="1"/>
            <a:endCxn id="34" idx="3"/>
          </p:cNvCxnSpPr>
          <p:nvPr/>
        </p:nvCxnSpPr>
        <p:spPr>
          <a:xfrm>
            <a:off x="3125938" y="4340792"/>
            <a:ext cx="1616544" cy="113631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endCxn id="35" idx="3"/>
          </p:cNvCxnSpPr>
          <p:nvPr/>
        </p:nvCxnSpPr>
        <p:spPr>
          <a:xfrm>
            <a:off x="4072136" y="4194021"/>
            <a:ext cx="809886" cy="1790685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3125938" y="6168410"/>
            <a:ext cx="1754470" cy="29368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3056168" y="4454422"/>
            <a:ext cx="1793740" cy="1677054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9" idx="1"/>
          </p:cNvCxnSpPr>
          <p:nvPr/>
        </p:nvCxnSpPr>
        <p:spPr>
          <a:xfrm flipV="1">
            <a:off x="3177647" y="4595992"/>
            <a:ext cx="1697180" cy="1304782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3170452" y="4210822"/>
            <a:ext cx="892634" cy="1865089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 descr="cruel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665" y="2902777"/>
            <a:ext cx="572370" cy="42927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01655" y="5457398"/>
            <a:ext cx="814457" cy="105348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38853" y="3099134"/>
            <a:ext cx="814457" cy="105348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80947" y="4011046"/>
            <a:ext cx="814457" cy="1053482"/>
          </a:xfrm>
          <a:prstGeom prst="rect">
            <a:avLst/>
          </a:prstGeom>
        </p:spPr>
      </p:pic>
      <p:pic>
        <p:nvPicPr>
          <p:cNvPr id="56" name="Picture 55" descr="cruel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661" y="3835920"/>
            <a:ext cx="572370" cy="429278"/>
          </a:xfrm>
          <a:prstGeom prst="rect">
            <a:avLst/>
          </a:prstGeom>
        </p:spPr>
      </p:pic>
      <p:pic>
        <p:nvPicPr>
          <p:cNvPr id="57" name="Picture 56" descr="cruel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625" y="5268062"/>
            <a:ext cx="572370" cy="429278"/>
          </a:xfrm>
          <a:prstGeom prst="rect">
            <a:avLst/>
          </a:prstGeom>
        </p:spPr>
      </p:pic>
      <p:cxnSp>
        <p:nvCxnSpPr>
          <p:cNvPr id="58" name="Straight Arrow Connector 57"/>
          <p:cNvCxnSpPr/>
          <p:nvPr/>
        </p:nvCxnSpPr>
        <p:spPr>
          <a:xfrm>
            <a:off x="7564402" y="4424157"/>
            <a:ext cx="1616544" cy="113631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8510600" y="4277386"/>
            <a:ext cx="809886" cy="1790685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7564402" y="6251775"/>
            <a:ext cx="1754470" cy="29368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7494632" y="4537787"/>
            <a:ext cx="1793740" cy="1677054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57" idx="1"/>
          </p:cNvCxnSpPr>
          <p:nvPr/>
        </p:nvCxnSpPr>
        <p:spPr>
          <a:xfrm flipV="1">
            <a:off x="7616111" y="4679357"/>
            <a:ext cx="1697180" cy="1304782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7608916" y="4294187"/>
            <a:ext cx="892634" cy="1865089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326" y="5571401"/>
            <a:ext cx="627392" cy="1015330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1571664" y="3233465"/>
            <a:ext cx="1335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F(X</a:t>
            </a:r>
            <a:r>
              <a:rPr lang="en-US" sz="1400" baseline="-25000" dirty="0"/>
              <a:t>1</a:t>
            </a:r>
            <a:r>
              <a:rPr lang="en-US" sz="1400" dirty="0"/>
              <a:t>, </a:t>
            </a:r>
            <a:r>
              <a:rPr lang="is-IS" sz="1400" b="1" baseline="30000" dirty="0"/>
              <a:t>…</a:t>
            </a:r>
            <a:r>
              <a:rPr lang="en-US" sz="1400" baseline="30000" dirty="0"/>
              <a:t> </a:t>
            </a:r>
            <a:r>
              <a:rPr lang="en-US" sz="1400" dirty="0"/>
              <a:t>, X</a:t>
            </a:r>
            <a:r>
              <a:rPr lang="en-US" sz="1400" baseline="-25000" dirty="0"/>
              <a:t>5</a:t>
            </a:r>
            <a:r>
              <a:rPr lang="en-US" sz="1400" dirty="0"/>
              <a:t>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936487" y="3945190"/>
            <a:ext cx="13358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≈</a:t>
            </a:r>
          </a:p>
        </p:txBody>
      </p:sp>
    </p:spTree>
    <p:extLst>
      <p:ext uri="{BB962C8B-B14F-4D97-AF65-F5344CB8AC3E}">
        <p14:creationId xmlns:p14="http://schemas.microsoft.com/office/powerpoint/2010/main" val="3656881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Zero-Knowledge Proofs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to prove you know something without saying it out loud?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AA5E1-BE22-BA4F-B055-B5006647A73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4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4A024E7-7BF2-0B4F-964D-CBA6E6FF0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7"/>
            <a:ext cx="10058400" cy="4574361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Statements to prove:</a:t>
            </a:r>
          </a:p>
          <a:p>
            <a:pPr lvl="1"/>
            <a:r>
              <a:rPr lang="en-US" dirty="0"/>
              <a:t>Bob knows how distinguish Pepsi and Coke</a:t>
            </a:r>
          </a:p>
          <a:p>
            <a:pPr lvl="1"/>
            <a:r>
              <a:rPr lang="en-US" dirty="0"/>
              <a:t>Bob know a three coloring of a graph</a:t>
            </a:r>
          </a:p>
          <a:p>
            <a:pPr lvl="1"/>
            <a:r>
              <a:rPr lang="en-US" dirty="0"/>
              <a:t>Bob has a ciphertext that encrypts a value in the range [0,1]</a:t>
            </a:r>
          </a:p>
          <a:p>
            <a:pPr lvl="1"/>
            <a:r>
              <a:rPr lang="en-US" dirty="0"/>
              <a:t>Bon knows assignments of the wires of a circuit computing  F such that z=F(X,Y) is the value assigned to the output wire, when X is the assignment of the first input wires.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134454-96CC-E148-8938-894F9F626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Left Arrow 3">
            <a:extLst>
              <a:ext uri="{FF2B5EF4-FFF2-40B4-BE49-F238E27FC236}">
                <a16:creationId xmlns:a16="http://schemas.microsoft.com/office/drawing/2014/main" id="{C36BEDCD-17BD-6C4C-9A71-BA7E9DC81D1D}"/>
              </a:ext>
            </a:extLst>
          </p:cNvPr>
          <p:cNvSpPr/>
          <p:nvPr/>
        </p:nvSpPr>
        <p:spPr>
          <a:xfrm>
            <a:off x="7783918" y="3011249"/>
            <a:ext cx="685801" cy="531628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87D557A2-ABAE-6C45-9582-A9852ADDE5D2}"/>
              </a:ext>
            </a:extLst>
          </p:cNvPr>
          <p:cNvSpPr/>
          <p:nvPr/>
        </p:nvSpPr>
        <p:spPr>
          <a:xfrm>
            <a:off x="3348490" y="3051114"/>
            <a:ext cx="854925" cy="497092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pic>
        <p:nvPicPr>
          <p:cNvPr id="6" name="Picture 2" descr="C:\Users\evahlis\AppData\Local\Microsoft\Windows\Temporary Internet Files\Content.IE5\CSBI13BW\MC900431540[1].png">
            <a:extLst>
              <a:ext uri="{FF2B5EF4-FFF2-40B4-BE49-F238E27FC236}">
                <a16:creationId xmlns:a16="http://schemas.microsoft.com/office/drawing/2014/main" id="{0154DFD8-EFF7-7444-9A40-6F21DC8D5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9605" y="2950357"/>
            <a:ext cx="784245" cy="845294"/>
          </a:xfrm>
          <a:prstGeom prst="rect">
            <a:avLst/>
          </a:prstGeom>
          <a:noFill/>
        </p:spPr>
      </p:pic>
      <p:pic>
        <p:nvPicPr>
          <p:cNvPr id="7" name="Picture 2" descr="C:\Users\evahlis\AppData\Local\Microsoft\Windows\Temporary Internet Files\Content.IE5\CSBI13BW\MC900431540[1].png">
            <a:extLst>
              <a:ext uri="{FF2B5EF4-FFF2-40B4-BE49-F238E27FC236}">
                <a16:creationId xmlns:a16="http://schemas.microsoft.com/office/drawing/2014/main" id="{9FE51B3B-38FB-D446-9BBB-B1FDA6E39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8262" y="2950357"/>
            <a:ext cx="784245" cy="845294"/>
          </a:xfrm>
          <a:prstGeom prst="rect">
            <a:avLst/>
          </a:prstGeom>
          <a:noFill/>
        </p:spPr>
      </p:pic>
      <p:sp>
        <p:nvSpPr>
          <p:cNvPr id="8" name="Left-Right Arrow 7">
            <a:extLst>
              <a:ext uri="{FF2B5EF4-FFF2-40B4-BE49-F238E27FC236}">
                <a16:creationId xmlns:a16="http://schemas.microsoft.com/office/drawing/2014/main" id="{250C789C-483D-014A-8299-DCA86C90D10E}"/>
              </a:ext>
            </a:extLst>
          </p:cNvPr>
          <p:cNvSpPr/>
          <p:nvPr/>
        </p:nvSpPr>
        <p:spPr>
          <a:xfrm>
            <a:off x="5027427" y="3061747"/>
            <a:ext cx="2041451" cy="49709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193AF5-18E2-A241-9B30-E51E63D8B187}"/>
              </a:ext>
            </a:extLst>
          </p:cNvPr>
          <p:cNvSpPr txBox="1"/>
          <p:nvPr/>
        </p:nvSpPr>
        <p:spPr>
          <a:xfrm>
            <a:off x="5094840" y="2543013"/>
            <a:ext cx="194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Zero-Knowledge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495F94-FFD2-5D40-A24B-4CAFDCBEE8CE}"/>
              </a:ext>
            </a:extLst>
          </p:cNvPr>
          <p:cNvSpPr txBox="1"/>
          <p:nvPr/>
        </p:nvSpPr>
        <p:spPr>
          <a:xfrm>
            <a:off x="3647093" y="3995317"/>
            <a:ext cx="1225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F(X,Y)</a:t>
            </a:r>
          </a:p>
        </p:txBody>
      </p:sp>
      <p:cxnSp>
        <p:nvCxnSpPr>
          <p:cNvPr id="11" name="Shape 21">
            <a:extLst>
              <a:ext uri="{FF2B5EF4-FFF2-40B4-BE49-F238E27FC236}">
                <a16:creationId xmlns:a16="http://schemas.microsoft.com/office/drawing/2014/main" id="{F281E4E5-5767-AB43-B908-36767D4CB1E2}"/>
              </a:ext>
            </a:extLst>
          </p:cNvPr>
          <p:cNvCxnSpPr>
            <a:stCxn id="7" idx="2"/>
          </p:cNvCxnSpPr>
          <p:nvPr/>
        </p:nvCxnSpPr>
        <p:spPr>
          <a:xfrm rot="5400000">
            <a:off x="3732247" y="3314208"/>
            <a:ext cx="326694" cy="128958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hape 22">
            <a:extLst>
              <a:ext uri="{FF2B5EF4-FFF2-40B4-BE49-F238E27FC236}">
                <a16:creationId xmlns:a16="http://schemas.microsoft.com/office/drawing/2014/main" id="{BC0140B1-7992-7C42-8AD8-12C60D61E615}"/>
              </a:ext>
            </a:extLst>
          </p:cNvPr>
          <p:cNvCxnSpPr/>
          <p:nvPr/>
        </p:nvCxnSpPr>
        <p:spPr>
          <a:xfrm rot="16200000" flipH="1">
            <a:off x="8227785" y="3350527"/>
            <a:ext cx="326694" cy="128958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052ABC7-5981-F14F-B87C-AC1A563AE77A}"/>
              </a:ext>
            </a:extLst>
          </p:cNvPr>
          <p:cNvSpPr txBox="1"/>
          <p:nvPr/>
        </p:nvSpPr>
        <p:spPr>
          <a:xfrm>
            <a:off x="7757842" y="4069748"/>
            <a:ext cx="1225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F(X,Y)</a:t>
            </a:r>
          </a:p>
        </p:txBody>
      </p:sp>
      <p:pic>
        <p:nvPicPr>
          <p:cNvPr id="14" name="Picture 4" descr="boy.jpg">
            <a:extLst>
              <a:ext uri="{FF2B5EF4-FFF2-40B4-BE49-F238E27FC236}">
                <a16:creationId xmlns:a16="http://schemas.microsoft.com/office/drawing/2014/main" id="{F4C910ED-E89D-C143-8D85-C050A632CB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99" y="2138935"/>
            <a:ext cx="1219200" cy="2238375"/>
          </a:xfrm>
          <a:prstGeom prst="rect">
            <a:avLst/>
          </a:prstGeom>
        </p:spPr>
      </p:pic>
      <p:pic>
        <p:nvPicPr>
          <p:cNvPr id="15" name="Picture 14" descr="alice.jpg">
            <a:extLst>
              <a:ext uri="{FF2B5EF4-FFF2-40B4-BE49-F238E27FC236}">
                <a16:creationId xmlns:a16="http://schemas.microsoft.com/office/drawing/2014/main" id="{1D2C8A4E-61D0-CE46-85BB-91BB7281E73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440" y="2115929"/>
            <a:ext cx="1744878" cy="17841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9ACBA72-D4AE-9D43-B181-9BB3A8F98DF7}"/>
              </a:ext>
            </a:extLst>
          </p:cNvPr>
          <p:cNvSpPr txBox="1"/>
          <p:nvPr/>
        </p:nvSpPr>
        <p:spPr>
          <a:xfrm>
            <a:off x="385323" y="3373004"/>
            <a:ext cx="23191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Secret input X called witness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D30792-AEE2-2E43-98A4-4CF15A5AD7A5}"/>
              </a:ext>
            </a:extLst>
          </p:cNvPr>
          <p:cNvSpPr txBox="1"/>
          <p:nvPr/>
        </p:nvSpPr>
        <p:spPr>
          <a:xfrm>
            <a:off x="9856449" y="3683060"/>
            <a:ext cx="24187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Verifier: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no secret input,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if any input Y, Y is public</a:t>
            </a:r>
          </a:p>
        </p:txBody>
      </p:sp>
    </p:spTree>
    <p:extLst>
      <p:ext uri="{BB962C8B-B14F-4D97-AF65-F5344CB8AC3E}">
        <p14:creationId xmlns:p14="http://schemas.microsoft.com/office/powerpoint/2010/main" val="280142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animBg="1"/>
      <p:bldP spid="5" grpId="0" animBg="1"/>
      <p:bldP spid="8" grpId="0" animBg="1"/>
      <p:bldP spid="9" grpId="0"/>
      <p:bldP spid="10" grpId="0"/>
      <p:bldP spid="13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 Knowledge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9C5252"/>
                </a:solidFill>
              </a:rPr>
              <a:t>Completeness</a:t>
            </a:r>
            <a:r>
              <a:rPr lang="en-US" dirty="0"/>
              <a:t> – if the statement is true, the verifier will accept with probability one</a:t>
            </a:r>
          </a:p>
          <a:p>
            <a:endParaRPr lang="en-US" dirty="0"/>
          </a:p>
          <a:p>
            <a:r>
              <a:rPr lang="en-US" dirty="0">
                <a:solidFill>
                  <a:srgbClr val="9C5252"/>
                </a:solidFill>
              </a:rPr>
              <a:t>Soundness</a:t>
            </a:r>
            <a:r>
              <a:rPr lang="en-US" dirty="0"/>
              <a:t> – if the statement is false, then the probability that the verifier accepts is negligible</a:t>
            </a:r>
          </a:p>
          <a:p>
            <a:endParaRPr lang="en-US" dirty="0"/>
          </a:p>
          <a:p>
            <a:r>
              <a:rPr lang="en-US" dirty="0">
                <a:solidFill>
                  <a:srgbClr val="9C5252"/>
                </a:solidFill>
              </a:rPr>
              <a:t>Zero-Knowledge</a:t>
            </a:r>
            <a:r>
              <a:rPr lang="en-US" dirty="0"/>
              <a:t> – the verifier learns nothing more than the validity of the statement</a:t>
            </a:r>
          </a:p>
          <a:p>
            <a:pPr lvl="1"/>
            <a:r>
              <a:rPr lang="en-US" dirty="0"/>
              <a:t>Construct a simulator </a:t>
            </a:r>
            <a:r>
              <a:rPr lang="en-US" b="1" dirty="0"/>
              <a:t>who can impersonate the </a:t>
            </a:r>
            <a:r>
              <a:rPr lang="en-US" b="1" dirty="0" err="1"/>
              <a:t>prover</a:t>
            </a:r>
            <a:r>
              <a:rPr lang="en-US" b="1" dirty="0"/>
              <a:t> without knowing anything about the witness </a:t>
            </a:r>
            <a:r>
              <a:rPr lang="en-US" dirty="0"/>
              <a:t>(or how to prove the statement) providing indistinguishable view for the verifier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AA5E1-BE22-BA4F-B055-B5006647A73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98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076F7-290B-6E44-A994-6D7C21BB3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 Knowledge Proofs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0A7857-6034-4441-B86B-1A657F6AF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85799"/>
            <a:ext cx="6711696" cy="539053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  <a:p>
            <a:pPr lvl="1"/>
            <a:endParaRPr lang="en-US" i="1" dirty="0"/>
          </a:p>
          <a:p>
            <a:endParaRPr lang="en-US" dirty="0"/>
          </a:p>
          <a:p>
            <a:r>
              <a:rPr lang="en-US" dirty="0"/>
              <a:t>Why ZK proofs?</a:t>
            </a:r>
          </a:p>
          <a:p>
            <a:pPr lvl="1"/>
            <a:r>
              <a:rPr lang="en-US" dirty="0" err="1"/>
              <a:t>Blockchain</a:t>
            </a:r>
            <a:r>
              <a:rPr lang="en-US" dirty="0"/>
              <a:t> application – prove properties about encrypted data</a:t>
            </a:r>
          </a:p>
          <a:p>
            <a:pPr lvl="1"/>
            <a:r>
              <a:rPr lang="en-US" dirty="0"/>
              <a:t>Machine learning – prove input properties, generate proofs for correct model training or evaluation</a:t>
            </a:r>
          </a:p>
          <a:p>
            <a:pPr lvl="1"/>
            <a:endParaRPr lang="en-US" dirty="0"/>
          </a:p>
          <a:p>
            <a:r>
              <a:rPr lang="en-US" dirty="0"/>
              <a:t>ZK protocols efficiency properties </a:t>
            </a:r>
          </a:p>
          <a:p>
            <a:pPr lvl="1"/>
            <a:r>
              <a:rPr lang="en-US" dirty="0"/>
              <a:t>Prover’s efficiency</a:t>
            </a:r>
          </a:p>
          <a:p>
            <a:pPr lvl="1"/>
            <a:r>
              <a:rPr lang="en-US" dirty="0"/>
              <a:t>Verifier’s efficiency </a:t>
            </a:r>
          </a:p>
          <a:p>
            <a:pPr lvl="1"/>
            <a:r>
              <a:rPr lang="en-US" dirty="0"/>
              <a:t>Succinctness – proof length</a:t>
            </a:r>
          </a:p>
          <a:p>
            <a:pPr lvl="1"/>
            <a:r>
              <a:rPr lang="en-US" dirty="0"/>
              <a:t>(Non-)</a:t>
            </a:r>
            <a:r>
              <a:rPr lang="en-US" dirty="0" err="1"/>
              <a:t>interactiveness</a:t>
            </a:r>
            <a:endParaRPr lang="en-US" dirty="0"/>
          </a:p>
          <a:p>
            <a:pPr lvl="1"/>
            <a:r>
              <a:rPr lang="en-US" dirty="0"/>
              <a:t>Trusted setup: common reference string</a:t>
            </a:r>
          </a:p>
          <a:p>
            <a:pPr lvl="1"/>
            <a:endParaRPr lang="en-US" dirty="0"/>
          </a:p>
          <a:p>
            <a:r>
              <a:rPr lang="en-US" dirty="0"/>
              <a:t>SNARKS (succinct non-interactive arguments of knowledge) vs others </a:t>
            </a:r>
          </a:p>
          <a:p>
            <a:pPr lvl="1"/>
            <a:r>
              <a:rPr lang="en-US" dirty="0"/>
              <a:t>Existing constructions require trusted setup</a:t>
            </a:r>
          </a:p>
          <a:p>
            <a:pPr lvl="1"/>
            <a:r>
              <a:rPr lang="en-US" dirty="0"/>
              <a:t>Hybrid construction – </a:t>
            </a:r>
            <a:r>
              <a:rPr lang="en-US" dirty="0" err="1"/>
              <a:t>zkSHARKs</a:t>
            </a:r>
            <a:r>
              <a:rPr lang="en-US" dirty="0"/>
              <a:t> [RVT18]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79AFA1-366F-9E48-9EDE-BD593CDDD63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Prove that you know something without revealing 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5A5B9B-A83F-E44C-B670-F7CAE052E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680" y="447323"/>
            <a:ext cx="1980366" cy="15717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0AF973-262D-4548-A768-D90B320462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067" y="1013194"/>
            <a:ext cx="608665" cy="60866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FD1956D-A6D4-5B4C-BC00-52EAE0502E63}"/>
              </a:ext>
            </a:extLst>
          </p:cNvPr>
          <p:cNvCxnSpPr>
            <a:cxnSpLocks/>
          </p:cNvCxnSpPr>
          <p:nvPr/>
        </p:nvCxnSpPr>
        <p:spPr>
          <a:xfrm>
            <a:off x="3168246" y="1337194"/>
            <a:ext cx="1211335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C819FF7-C2D4-D54D-ADF8-744C3ACB1D52}"/>
              </a:ext>
            </a:extLst>
          </p:cNvPr>
          <p:cNvSpPr txBox="1"/>
          <p:nvPr/>
        </p:nvSpPr>
        <p:spPr>
          <a:xfrm>
            <a:off x="3182317" y="749923"/>
            <a:ext cx="1314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ct</a:t>
            </a:r>
            <a:r>
              <a:rPr lang="en-US" sz="1400" dirty="0"/>
              <a:t> = </a:t>
            </a:r>
            <a:r>
              <a:rPr lang="en-US" sz="1400" dirty="0" err="1"/>
              <a:t>Enc</a:t>
            </a:r>
            <a:r>
              <a:rPr lang="en-US" sz="1400" dirty="0"/>
              <a:t>(x)</a:t>
            </a:r>
          </a:p>
          <a:p>
            <a:r>
              <a:rPr lang="en-US" sz="1400" dirty="0"/>
              <a:t>x ∊ [0, 1]</a:t>
            </a:r>
          </a:p>
          <a:p>
            <a:endParaRPr lang="en-US" sz="1400" dirty="0"/>
          </a:p>
          <a:p>
            <a:pPr algn="ctr"/>
            <a:r>
              <a:rPr lang="en-US" sz="1400" dirty="0"/>
              <a:t>𝛑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758791-6E40-934F-B19A-E543A5DFBD11}"/>
              </a:ext>
            </a:extLst>
          </p:cNvPr>
          <p:cNvSpPr txBox="1"/>
          <p:nvPr/>
        </p:nvSpPr>
        <p:spPr>
          <a:xfrm>
            <a:off x="1901911" y="1163637"/>
            <a:ext cx="1314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sk</a:t>
            </a:r>
            <a:r>
              <a:rPr lang="en-US" sz="1400" dirty="0"/>
              <a:t>, 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8E4C9B-E691-5B41-AF11-D10BB9607854}"/>
              </a:ext>
            </a:extLst>
          </p:cNvPr>
          <p:cNvSpPr txBox="1"/>
          <p:nvPr/>
        </p:nvSpPr>
        <p:spPr>
          <a:xfrm>
            <a:off x="4178965" y="303018"/>
            <a:ext cx="1314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statement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4863BB-BB59-D749-BAF4-8B4EA4B904CD}"/>
              </a:ext>
            </a:extLst>
          </p:cNvPr>
          <p:cNvSpPr txBox="1"/>
          <p:nvPr/>
        </p:nvSpPr>
        <p:spPr>
          <a:xfrm>
            <a:off x="3791806" y="1740794"/>
            <a:ext cx="1314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proof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03DAA4-7025-6047-B138-A5E044DDF348}"/>
              </a:ext>
            </a:extLst>
          </p:cNvPr>
          <p:cNvSpPr txBox="1"/>
          <p:nvPr/>
        </p:nvSpPr>
        <p:spPr>
          <a:xfrm>
            <a:off x="838200" y="770830"/>
            <a:ext cx="1314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witness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5C77F34-6F90-B44B-BE13-597E16CD9866}"/>
              </a:ext>
            </a:extLst>
          </p:cNvPr>
          <p:cNvCxnSpPr>
            <a:cxnSpLocks/>
          </p:cNvCxnSpPr>
          <p:nvPr/>
        </p:nvCxnSpPr>
        <p:spPr>
          <a:xfrm flipH="1">
            <a:off x="4194048" y="605782"/>
            <a:ext cx="420637" cy="165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D0FFDAC-1F67-1343-9814-B9388A848B89}"/>
              </a:ext>
            </a:extLst>
          </p:cNvPr>
          <p:cNvCxnSpPr>
            <a:cxnSpLocks/>
          </p:cNvCxnSpPr>
          <p:nvPr/>
        </p:nvCxnSpPr>
        <p:spPr>
          <a:xfrm>
            <a:off x="1534117" y="1083783"/>
            <a:ext cx="290951" cy="1431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E214176-1B7A-A14A-99F6-85AC455C535B}"/>
              </a:ext>
            </a:extLst>
          </p:cNvPr>
          <p:cNvCxnSpPr>
            <a:cxnSpLocks/>
          </p:cNvCxnSpPr>
          <p:nvPr/>
        </p:nvCxnSpPr>
        <p:spPr>
          <a:xfrm flipH="1" flipV="1">
            <a:off x="3958945" y="1617201"/>
            <a:ext cx="220020" cy="1877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4554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1AD67-E09E-914F-9006-B086120EC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640" y="685800"/>
            <a:ext cx="3322812" cy="1737360"/>
          </a:xfrm>
        </p:spPr>
        <p:txBody>
          <a:bodyPr>
            <a:normAutofit/>
          </a:bodyPr>
          <a:lstStyle/>
          <a:p>
            <a:r>
              <a:rPr lang="en-US" dirty="0"/>
              <a:t>Differential privacy [DMNS06]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EEBD84-AE69-2A4E-BD66-8DD3171A6BD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The output does not reveal whether an individual was in the input database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33E697-A47A-614C-B997-80EF2F0F1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654" y="2135260"/>
            <a:ext cx="4197927" cy="30387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A4B7D6-947D-F54E-9751-0764D4A32826}"/>
              </a:ext>
            </a:extLst>
          </p:cNvPr>
          <p:cNvSpPr txBox="1"/>
          <p:nvPr/>
        </p:nvSpPr>
        <p:spPr>
          <a:xfrm>
            <a:off x="4418491" y="2067647"/>
            <a:ext cx="3589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What does the output reveal about individuals?</a:t>
            </a:r>
          </a:p>
        </p:txBody>
      </p:sp>
    </p:spTree>
    <p:extLst>
      <p:ext uri="{BB962C8B-B14F-4D97-AF65-F5344CB8AC3E}">
        <p14:creationId xmlns:p14="http://schemas.microsoft.com/office/powerpoint/2010/main" val="478706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Privacy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6034328"/>
            <a:ext cx="8229600" cy="6869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/>
              <a:t>Can we computes and release functions on private data while protecting individual privacy?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AA5E1-BE22-BA4F-B055-B5006647A730}" type="slidenum">
              <a:rPr lang="en-US" smtClean="0"/>
              <a:t>18</a:t>
            </a:fld>
            <a:endParaRPr lang="en-US"/>
          </a:p>
        </p:txBody>
      </p:sp>
      <p:sp>
        <p:nvSpPr>
          <p:cNvPr id="5" name="Magnetic Disk 4"/>
          <p:cNvSpPr/>
          <p:nvPr/>
        </p:nvSpPr>
        <p:spPr>
          <a:xfrm>
            <a:off x="1955800" y="2789478"/>
            <a:ext cx="1778000" cy="175260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Collection of Personal Data</a:t>
            </a:r>
          </a:p>
        </p:txBody>
      </p:sp>
      <p:sp>
        <p:nvSpPr>
          <p:cNvPr id="7" name="Rectangle 6"/>
          <p:cNvSpPr/>
          <p:nvPr/>
        </p:nvSpPr>
        <p:spPr>
          <a:xfrm>
            <a:off x="4387850" y="3316528"/>
            <a:ext cx="1295400" cy="762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Analysis</a:t>
            </a:r>
          </a:p>
        </p:txBody>
      </p:sp>
      <p:sp>
        <p:nvSpPr>
          <p:cNvPr id="8" name="Oval 7"/>
          <p:cNvSpPr/>
          <p:nvPr/>
        </p:nvSpPr>
        <p:spPr>
          <a:xfrm>
            <a:off x="6248400" y="3316528"/>
            <a:ext cx="2044700" cy="7874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Outcome</a:t>
            </a:r>
          </a:p>
        </p:txBody>
      </p:sp>
      <p:sp>
        <p:nvSpPr>
          <p:cNvPr id="9" name="Rectangle 8"/>
          <p:cNvSpPr/>
          <p:nvPr/>
        </p:nvSpPr>
        <p:spPr>
          <a:xfrm>
            <a:off x="8788400" y="2116378"/>
            <a:ext cx="1727200" cy="65405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Scientific Progress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3733800" y="3614978"/>
            <a:ext cx="654050" cy="26035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5683250" y="3602278"/>
            <a:ext cx="565150" cy="27305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788400" y="2983153"/>
            <a:ext cx="1727200" cy="65405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Medical Research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8788400" y="3811828"/>
            <a:ext cx="1727200" cy="65405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Better Services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788400" y="4726228"/>
            <a:ext cx="1727200" cy="65405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Policy </a:t>
            </a:r>
          </a:p>
          <a:p>
            <a:pPr algn="ctr"/>
            <a:r>
              <a:rPr lang="en-US" dirty="0"/>
              <a:t>Making</a:t>
            </a:r>
          </a:p>
        </p:txBody>
      </p:sp>
      <p:sp>
        <p:nvSpPr>
          <p:cNvPr id="16" name="Right Arrow 15"/>
          <p:cNvSpPr/>
          <p:nvPr/>
        </p:nvSpPr>
        <p:spPr>
          <a:xfrm rot="18612248">
            <a:off x="7760033" y="2807334"/>
            <a:ext cx="1225081" cy="24583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19826220">
            <a:off x="8194163" y="3248266"/>
            <a:ext cx="654050" cy="26035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2200993">
            <a:off x="8113255" y="3947373"/>
            <a:ext cx="751708" cy="265621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3013141">
            <a:off x="7718527" y="4364830"/>
            <a:ext cx="1287649" cy="29383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83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Anonymization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5003800"/>
            <a:ext cx="8229600" cy="119499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 trusted curator removes personal identifiable information (PII), e.g. names, emails, SSN,</a:t>
            </a:r>
            <a:r>
              <a:rPr lang="is-IS" dirty="0"/>
              <a:t>…, to get anonymity and hence privacy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AA5E1-BE22-BA4F-B055-B5006647A730}" type="slidenum">
              <a:rPr lang="en-US" smtClean="0"/>
              <a:t>19</a:t>
            </a:fld>
            <a:endParaRPr lang="en-US"/>
          </a:p>
        </p:txBody>
      </p:sp>
      <p:sp>
        <p:nvSpPr>
          <p:cNvPr id="5" name="Magnetic Disk 4"/>
          <p:cNvSpPr/>
          <p:nvPr/>
        </p:nvSpPr>
        <p:spPr>
          <a:xfrm>
            <a:off x="1955800" y="2266950"/>
            <a:ext cx="1778000" cy="175260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Collection of Personal Data</a:t>
            </a:r>
          </a:p>
        </p:txBody>
      </p:sp>
      <p:sp>
        <p:nvSpPr>
          <p:cNvPr id="6" name="Rectangle 5"/>
          <p:cNvSpPr/>
          <p:nvPr/>
        </p:nvSpPr>
        <p:spPr>
          <a:xfrm>
            <a:off x="4387850" y="2794000"/>
            <a:ext cx="1498600" cy="762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De-Identify</a:t>
            </a:r>
          </a:p>
        </p:txBody>
      </p:sp>
      <p:sp>
        <p:nvSpPr>
          <p:cNvPr id="7" name="Right Arrow 6"/>
          <p:cNvSpPr/>
          <p:nvPr/>
        </p:nvSpPr>
        <p:spPr>
          <a:xfrm>
            <a:off x="3733800" y="3092450"/>
            <a:ext cx="654050" cy="26035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5886450" y="3079750"/>
            <a:ext cx="565150" cy="27305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agnetic Disk 8"/>
          <p:cNvSpPr/>
          <p:nvPr/>
        </p:nvSpPr>
        <p:spPr>
          <a:xfrm>
            <a:off x="6451600" y="2298700"/>
            <a:ext cx="1778000" cy="1752600"/>
          </a:xfrm>
          <a:prstGeom prst="flowChartMagneticDisk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Safe to Use Anonymized Data</a:t>
            </a:r>
          </a:p>
        </p:txBody>
      </p:sp>
      <p:sp>
        <p:nvSpPr>
          <p:cNvPr id="10" name="TextBox 9"/>
          <p:cNvSpPr txBox="1"/>
          <p:nvPr/>
        </p:nvSpPr>
        <p:spPr>
          <a:xfrm rot="2570369">
            <a:off x="7714877" y="2530618"/>
            <a:ext cx="32604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Unattainable in Practice</a:t>
            </a:r>
          </a:p>
          <a:p>
            <a:r>
              <a:rPr lang="en-US" b="1" dirty="0"/>
              <a:t> Numerous Attacks on </a:t>
            </a:r>
            <a:r>
              <a:rPr lang="en-US" b="1" dirty="0" err="1"/>
              <a:t>Anonymization</a:t>
            </a:r>
            <a:r>
              <a:rPr lang="en-US" b="1" dirty="0"/>
              <a:t> Schemes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Cryptography &amp; Computer Security, CPSC 467/567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5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0C65F-0E01-4F4D-830D-D54F69427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Cryptography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4D6CB-F863-B146-A756-F816758898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Security: Encryption and Digital Signatures</a:t>
            </a:r>
          </a:p>
          <a:p>
            <a:endParaRPr lang="en-US" dirty="0"/>
          </a:p>
          <a:p>
            <a:pPr lvl="3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4"/>
            <a:endParaRPr lang="en-US" dirty="0"/>
          </a:p>
          <a:p>
            <a:r>
              <a:rPr lang="en-US" dirty="0"/>
              <a:t>Security of Computation on Sensitive Inputs</a:t>
            </a:r>
          </a:p>
          <a:p>
            <a:pPr lvl="1"/>
            <a:r>
              <a:rPr lang="en-US" dirty="0"/>
              <a:t>Secure multiparty computation (MPC)</a:t>
            </a:r>
          </a:p>
          <a:p>
            <a:pPr lvl="1"/>
            <a:r>
              <a:rPr lang="en-US" dirty="0"/>
              <a:t>Differential privacy methods (DP)</a:t>
            </a:r>
          </a:p>
          <a:p>
            <a:pPr lvl="1"/>
            <a:r>
              <a:rPr lang="en-US" dirty="0"/>
              <a:t>Zero-knowledge Proofs (ZK)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1F251E-92EC-D240-8569-AC7CC0E4CFE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Beyond security of data at rest and communication channels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58455A-4365-4043-91FB-8A5125212F7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544" y="1000293"/>
            <a:ext cx="1984416" cy="19960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695A47-90C1-9844-9D3A-E463C241F1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220" y="1883107"/>
            <a:ext cx="2540000" cy="800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4A50FF-D370-8B4B-AD70-020F4AC76A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220" y="1097279"/>
            <a:ext cx="2565400" cy="774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22970B-3E4D-A14C-8624-E8A4119DDC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544" y="5968732"/>
            <a:ext cx="950830" cy="8172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6184CF-6AA0-CA47-84F0-86F2B5F0C4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442" y="6145895"/>
            <a:ext cx="536841" cy="6400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955A147-18D8-9240-8312-EE132F383E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519" y="5443469"/>
            <a:ext cx="454250" cy="6400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0659ECA-B892-534C-ACEF-F5EB3FDAA8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4769" y="4803389"/>
            <a:ext cx="525780" cy="6400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3CFD6C-7486-2441-B443-942B937B2F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91795" y="6145895"/>
            <a:ext cx="525780" cy="6400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D700F79-D8F6-A34E-BA75-69EEBC46CB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17575" y="5443469"/>
            <a:ext cx="502920" cy="6400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8DF9AE6-8EC0-0849-91EC-951F6939D0B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91795" y="4826997"/>
            <a:ext cx="525780" cy="640080"/>
          </a:xfrm>
          <a:prstGeom prst="rect">
            <a:avLst/>
          </a:prstGeom>
        </p:spPr>
      </p:pic>
      <p:sp>
        <p:nvSpPr>
          <p:cNvPr id="23" name="Arc 22">
            <a:extLst>
              <a:ext uri="{FF2B5EF4-FFF2-40B4-BE49-F238E27FC236}">
                <a16:creationId xmlns:a16="http://schemas.microsoft.com/office/drawing/2014/main" id="{8A821D54-806F-524C-8A3A-4B3C835632BD}"/>
              </a:ext>
            </a:extLst>
          </p:cNvPr>
          <p:cNvSpPr/>
          <p:nvPr/>
        </p:nvSpPr>
        <p:spPr>
          <a:xfrm rot="17428759">
            <a:off x="1124906" y="5779229"/>
            <a:ext cx="1116904" cy="1210999"/>
          </a:xfrm>
          <a:prstGeom prst="arc">
            <a:avLst>
              <a:gd name="adj1" fmla="val 16200000"/>
              <a:gd name="adj2" fmla="val 1062445"/>
            </a:avLst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F5DE8445-DC6D-8547-BDA9-EB57D761F1FB}"/>
              </a:ext>
            </a:extLst>
          </p:cNvPr>
          <p:cNvSpPr/>
          <p:nvPr/>
        </p:nvSpPr>
        <p:spPr>
          <a:xfrm rot="18583700">
            <a:off x="940011" y="5429700"/>
            <a:ext cx="1169928" cy="1422790"/>
          </a:xfrm>
          <a:prstGeom prst="arc">
            <a:avLst>
              <a:gd name="adj1" fmla="val 15447015"/>
              <a:gd name="adj2" fmla="val 1222230"/>
            </a:avLst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08F4F998-364E-FC4D-BFE8-1927D0F50D97}"/>
              </a:ext>
            </a:extLst>
          </p:cNvPr>
          <p:cNvSpPr/>
          <p:nvPr/>
        </p:nvSpPr>
        <p:spPr>
          <a:xfrm rot="192172">
            <a:off x="651655" y="5184975"/>
            <a:ext cx="1395099" cy="1326056"/>
          </a:xfrm>
          <a:prstGeom prst="arc">
            <a:avLst>
              <a:gd name="adj1" fmla="val 15690817"/>
              <a:gd name="adj2" fmla="val 20792189"/>
            </a:avLst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EA5587B5-4137-C348-A669-2A9BC061A206}"/>
              </a:ext>
            </a:extLst>
          </p:cNvPr>
          <p:cNvSpPr/>
          <p:nvPr/>
        </p:nvSpPr>
        <p:spPr>
          <a:xfrm rot="12810498" flipV="1">
            <a:off x="2141430" y="5797260"/>
            <a:ext cx="1319120" cy="1195555"/>
          </a:xfrm>
          <a:prstGeom prst="arc">
            <a:avLst>
              <a:gd name="adj1" fmla="val 14927034"/>
              <a:gd name="adj2" fmla="val 21068727"/>
            </a:avLst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7CBCB4AE-E526-E64C-ABEF-927AA87E07CA}"/>
              </a:ext>
            </a:extLst>
          </p:cNvPr>
          <p:cNvSpPr/>
          <p:nvPr/>
        </p:nvSpPr>
        <p:spPr>
          <a:xfrm rot="11713424" flipV="1">
            <a:off x="2251976" y="5572797"/>
            <a:ext cx="1479639" cy="1195555"/>
          </a:xfrm>
          <a:prstGeom prst="arc">
            <a:avLst>
              <a:gd name="adj1" fmla="val 14325715"/>
              <a:gd name="adj2" fmla="val 21068727"/>
            </a:avLst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15C4130D-919B-FB4C-B93E-1A022241F7E4}"/>
              </a:ext>
            </a:extLst>
          </p:cNvPr>
          <p:cNvSpPr/>
          <p:nvPr/>
        </p:nvSpPr>
        <p:spPr>
          <a:xfrm rot="10800000" flipV="1">
            <a:off x="2319676" y="5218322"/>
            <a:ext cx="1319120" cy="1195555"/>
          </a:xfrm>
          <a:prstGeom prst="arc">
            <a:avLst>
              <a:gd name="adj1" fmla="val 16417578"/>
              <a:gd name="adj2" fmla="val 21068727"/>
            </a:avLst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B065ADA-D58E-9B4D-963E-B66E7D48825B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405017">
            <a:off x="1846200" y="4781642"/>
            <a:ext cx="1067621" cy="6536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D7D6F5A-6E6C-3047-9A70-63FB53F22FB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44091" y="4426006"/>
            <a:ext cx="547832" cy="47637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595516E-2C29-0445-A9FF-97AA9A147C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1412" y="6145895"/>
            <a:ext cx="536841" cy="64008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1650AAF-262D-9846-B2C7-1FE3BDFA03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1489" y="5443469"/>
            <a:ext cx="454250" cy="64008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7D39A16-B3A2-9D45-A118-D93FD58451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5739" y="4803389"/>
            <a:ext cx="525780" cy="64008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E6A00E0-C725-E945-B979-535B68DF5B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12765" y="6145895"/>
            <a:ext cx="525780" cy="6400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13476A1-69CF-0C49-A099-B6113DFE18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38545" y="5443469"/>
            <a:ext cx="502920" cy="64008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C37A169-BE39-914F-B2EB-63089E3181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12765" y="4826997"/>
            <a:ext cx="525780" cy="640080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2CCAD86F-F992-764D-B107-016C176DF497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06060C"/>
              </a:clrFrom>
              <a:clrTo>
                <a:srgbClr val="06060C">
                  <a:alpha val="0"/>
                </a:srgbClr>
              </a:clrTo>
            </a:clrChang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821" y="5221910"/>
            <a:ext cx="1944876" cy="1493643"/>
          </a:xfrm>
          <a:prstGeom prst="rect">
            <a:avLst/>
          </a:prstGeom>
        </p:spPr>
      </p:pic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B0BF05D6-9DDA-BC4A-BBCA-788FB61734FA}"/>
              </a:ext>
            </a:extLst>
          </p:cNvPr>
          <p:cNvCxnSpPr/>
          <p:nvPr/>
        </p:nvCxnSpPr>
        <p:spPr>
          <a:xfrm>
            <a:off x="4197927" y="4485200"/>
            <a:ext cx="0" cy="2230353"/>
          </a:xfrm>
          <a:prstGeom prst="line">
            <a:avLst/>
          </a:prstGeom>
          <a:ln w="28575"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324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GIC Linkage Attack [Sweeney’00]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AA5E1-BE22-BA4F-B055-B5006647A730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100" y="2216150"/>
            <a:ext cx="39624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17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GIC Linkage Attack [Sweeney’00]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AA5E1-BE22-BA4F-B055-B5006647A730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350" y="2381250"/>
            <a:ext cx="3797300" cy="3670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64400" y="3289300"/>
            <a:ext cx="3238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Health data useful for medical researchers, policy makers, etc.</a:t>
            </a:r>
          </a:p>
        </p:txBody>
      </p:sp>
    </p:spTree>
    <p:extLst>
      <p:ext uri="{BB962C8B-B14F-4D97-AF65-F5344CB8AC3E}">
        <p14:creationId xmlns:p14="http://schemas.microsoft.com/office/powerpoint/2010/main" val="15846863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GIC Linkage Attack [Sweeney’00]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AA5E1-BE22-BA4F-B055-B5006647A730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2330450"/>
            <a:ext cx="73152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3901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GIC Linkage Attack [Sweeney’00]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Sweeney re-identified the medical records of William Weld (governor of Massachusetts at the time) – according to Cambridge voter list</a:t>
            </a:r>
          </a:p>
          <a:p>
            <a:pPr lvl="1"/>
            <a:r>
              <a:rPr lang="en-US" dirty="0"/>
              <a:t>6 people with his birthdate </a:t>
            </a:r>
          </a:p>
          <a:p>
            <a:pPr lvl="1"/>
            <a:r>
              <a:rPr lang="en-US" dirty="0"/>
              <a:t>3 of the above men</a:t>
            </a:r>
          </a:p>
          <a:p>
            <a:pPr lvl="1"/>
            <a:r>
              <a:rPr lang="en-US" dirty="0"/>
              <a:t>He was the only one with his 5digit zip code</a:t>
            </a:r>
          </a:p>
          <a:p>
            <a:pPr lvl="1"/>
            <a:endParaRPr lang="en-US" dirty="0"/>
          </a:p>
          <a:p>
            <a:r>
              <a:rPr lang="en-US" dirty="0"/>
              <a:t>Re-identification</a:t>
            </a:r>
          </a:p>
          <a:p>
            <a:pPr lvl="1"/>
            <a:r>
              <a:rPr lang="en-US" dirty="0"/>
              <a:t>dob + 5zip -&gt; re-identify 69% of Americans</a:t>
            </a:r>
          </a:p>
          <a:p>
            <a:pPr lvl="1"/>
            <a:r>
              <a:rPr lang="en-US" dirty="0"/>
              <a:t>dob + 9zip -&gt; re-identify 97% of Americans</a:t>
            </a:r>
          </a:p>
          <a:p>
            <a:pPr lvl="1"/>
            <a:endParaRPr lang="en-US" dirty="0"/>
          </a:p>
          <a:p>
            <a:r>
              <a:rPr lang="en-US" dirty="0"/>
              <a:t>Other data</a:t>
            </a:r>
          </a:p>
          <a:p>
            <a:pPr lvl="1"/>
            <a:r>
              <a:rPr lang="en-US" dirty="0"/>
              <a:t>Health data, clinical trial data, DNA, pharmacy data, text data, registry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AA5E1-BE22-BA4F-B055-B5006647A73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05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Netflix Data Release [Narayanan, </a:t>
            </a:r>
            <a:r>
              <a:rPr lang="en-US" dirty="0" err="1"/>
              <a:t>Shmatikov</a:t>
            </a:r>
            <a:r>
              <a:rPr lang="en-US" dirty="0"/>
              <a:t>, 08]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323444"/>
            <a:ext cx="3873500" cy="4212976"/>
          </a:xfrm>
        </p:spPr>
        <p:txBody>
          <a:bodyPr/>
          <a:lstStyle/>
          <a:p>
            <a:r>
              <a:rPr lang="en-US" dirty="0"/>
              <a:t>Ratings for a subset of movies and users</a:t>
            </a:r>
          </a:p>
          <a:p>
            <a:r>
              <a:rPr lang="en-US" dirty="0"/>
              <a:t>Usernames replaced with random IDs</a:t>
            </a:r>
          </a:p>
          <a:p>
            <a:r>
              <a:rPr lang="en-US" dirty="0"/>
              <a:t>Some additional perturbation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AA5E1-BE22-BA4F-B055-B5006647A730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701" y="1985818"/>
            <a:ext cx="4660253" cy="401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278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Netflix Data Release [Narayanan, </a:t>
            </a:r>
            <a:r>
              <a:rPr lang="en-US" dirty="0" err="1"/>
              <a:t>Shmatikov</a:t>
            </a:r>
            <a:r>
              <a:rPr lang="en-US" dirty="0"/>
              <a:t>, 08]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AA5E1-BE22-BA4F-B055-B5006647A730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700" y="2105326"/>
            <a:ext cx="5143500" cy="40922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75601" y="2692400"/>
            <a:ext cx="2372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On average 4 movies uniquely identify a user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75600" y="4340820"/>
            <a:ext cx="2400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Netflix cancelled second round of the competition</a:t>
            </a:r>
          </a:p>
        </p:txBody>
      </p:sp>
    </p:spTree>
    <p:extLst>
      <p:ext uri="{BB962C8B-B14F-4D97-AF65-F5344CB8AC3E}">
        <p14:creationId xmlns:p14="http://schemas.microsoft.com/office/powerpoint/2010/main" val="156033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Privacy Notions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5267" y="2182766"/>
            <a:ext cx="8752169" cy="437053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K-anonymity – each individual should not be distinguishable among a group of k</a:t>
            </a:r>
          </a:p>
          <a:p>
            <a:pPr lvl="1"/>
            <a:r>
              <a:rPr lang="en-US" b="1" dirty="0"/>
              <a:t>Homogeneity attack</a:t>
            </a:r>
            <a:r>
              <a:rPr lang="en-US" dirty="0"/>
              <a:t> – correlation with other data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L-Diversity – l distinct values for each sensitive attribute in each equivalence class</a:t>
            </a:r>
          </a:p>
          <a:p>
            <a:pPr lvl="1"/>
            <a:r>
              <a:rPr lang="en-US" dirty="0"/>
              <a:t>More attacks 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AA5E1-BE22-BA4F-B055-B5006647A730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0" y="2820184"/>
            <a:ext cx="5676900" cy="247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2461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343900" cy="1600200"/>
          </a:xfrm>
        </p:spPr>
        <p:txBody>
          <a:bodyPr>
            <a:noAutofit/>
          </a:bodyPr>
          <a:lstStyle/>
          <a:p>
            <a:r>
              <a:rPr lang="en-US" sz="4400" dirty="0"/>
              <a:t>Differential Privacy </a:t>
            </a:r>
            <a:r>
              <a:rPr lang="en-US" sz="4000" dirty="0"/>
              <a:t>[</a:t>
            </a:r>
            <a:r>
              <a:rPr lang="en-US" sz="4000" dirty="0" err="1"/>
              <a:t>Dwork,McSherry,Nissim,Smith</a:t>
            </a:r>
            <a:r>
              <a:rPr lang="en-US" sz="4000" dirty="0"/>
              <a:t> ‘06]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AA5E1-BE22-BA4F-B055-B5006647A730}" type="slidenum">
              <a:rPr lang="en-US" smtClean="0"/>
              <a:t>27</a:t>
            </a:fld>
            <a:endParaRPr lang="en-US"/>
          </a:p>
        </p:txBody>
      </p:sp>
      <p:sp>
        <p:nvSpPr>
          <p:cNvPr id="5" name="Magnetic Disk 4"/>
          <p:cNvSpPr/>
          <p:nvPr/>
        </p:nvSpPr>
        <p:spPr>
          <a:xfrm>
            <a:off x="2057400" y="2165350"/>
            <a:ext cx="1778000" cy="175260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Collection of Personal Data</a:t>
            </a:r>
          </a:p>
        </p:txBody>
      </p:sp>
      <p:sp>
        <p:nvSpPr>
          <p:cNvPr id="6" name="Rectangle 5"/>
          <p:cNvSpPr/>
          <p:nvPr/>
        </p:nvSpPr>
        <p:spPr>
          <a:xfrm>
            <a:off x="4489450" y="2692400"/>
            <a:ext cx="1295400" cy="762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Analysis</a:t>
            </a:r>
          </a:p>
        </p:txBody>
      </p:sp>
      <p:sp>
        <p:nvSpPr>
          <p:cNvPr id="7" name="Oval 6"/>
          <p:cNvSpPr/>
          <p:nvPr/>
        </p:nvSpPr>
        <p:spPr>
          <a:xfrm>
            <a:off x="6350000" y="2692400"/>
            <a:ext cx="2044700" cy="7874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Outcome</a:t>
            </a:r>
          </a:p>
        </p:txBody>
      </p:sp>
      <p:sp>
        <p:nvSpPr>
          <p:cNvPr id="8" name="Right Arrow 7"/>
          <p:cNvSpPr/>
          <p:nvPr/>
        </p:nvSpPr>
        <p:spPr>
          <a:xfrm>
            <a:off x="3835400" y="2990850"/>
            <a:ext cx="654050" cy="26035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5784850" y="2978150"/>
            <a:ext cx="565150" cy="27305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agnetic Disk 9"/>
          <p:cNvSpPr/>
          <p:nvPr/>
        </p:nvSpPr>
        <p:spPr>
          <a:xfrm>
            <a:off x="2044700" y="4362450"/>
            <a:ext cx="1778000" cy="175260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Collection of Personal Data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476750" y="4889500"/>
            <a:ext cx="1295400" cy="762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Analysis</a:t>
            </a:r>
          </a:p>
        </p:txBody>
      </p:sp>
      <p:sp>
        <p:nvSpPr>
          <p:cNvPr id="12" name="Oval 11"/>
          <p:cNvSpPr/>
          <p:nvPr/>
        </p:nvSpPr>
        <p:spPr>
          <a:xfrm>
            <a:off x="6337300" y="4889500"/>
            <a:ext cx="2044700" cy="7874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Outcome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3822700" y="5187950"/>
            <a:ext cx="654050" cy="26035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5772150" y="5175250"/>
            <a:ext cx="565150" cy="27305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44700" y="3416300"/>
            <a:ext cx="1778000" cy="2413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Mariana’s data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032000" y="5651500"/>
            <a:ext cx="1778000" cy="2413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804922" y="4031219"/>
            <a:ext cx="1520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same</a:t>
            </a:r>
          </a:p>
        </p:txBody>
      </p:sp>
      <p:cxnSp>
        <p:nvCxnSpPr>
          <p:cNvPr id="19" name="Straight Arrow Connector 18"/>
          <p:cNvCxnSpPr>
            <a:stCxn id="7" idx="5"/>
          </p:cNvCxnSpPr>
          <p:nvPr/>
        </p:nvCxnSpPr>
        <p:spPr>
          <a:xfrm>
            <a:off x="8095262" y="3364488"/>
            <a:ext cx="1023339" cy="7630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2" idx="7"/>
          </p:cNvCxnSpPr>
          <p:nvPr/>
        </p:nvCxnSpPr>
        <p:spPr>
          <a:xfrm flipV="1">
            <a:off x="8082562" y="4492884"/>
            <a:ext cx="1036039" cy="5119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6172200" y="1892300"/>
            <a:ext cx="2632722" cy="596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Ignore Mariana’s data</a:t>
            </a:r>
          </a:p>
        </p:txBody>
      </p:sp>
    </p:spTree>
    <p:extLst>
      <p:ext uri="{BB962C8B-B14F-4D97-AF65-F5344CB8AC3E}">
        <p14:creationId xmlns:p14="http://schemas.microsoft.com/office/powerpoint/2010/main" val="370472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/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343900" cy="1600200"/>
          </a:xfrm>
        </p:spPr>
        <p:txBody>
          <a:bodyPr>
            <a:noAutofit/>
          </a:bodyPr>
          <a:lstStyle/>
          <a:p>
            <a:r>
              <a:rPr lang="en-US" sz="4400" dirty="0"/>
              <a:t>Differential Privacy </a:t>
            </a:r>
            <a:r>
              <a:rPr lang="en-US" sz="4000" dirty="0"/>
              <a:t>[</a:t>
            </a:r>
            <a:r>
              <a:rPr lang="en-US" sz="4000" dirty="0" err="1"/>
              <a:t>Dwork,McSherry,Nissim,Smith</a:t>
            </a:r>
            <a:r>
              <a:rPr lang="en-US" sz="4000" dirty="0"/>
              <a:t> ‘06]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AA5E1-BE22-BA4F-B055-B5006647A730}" type="slidenum">
              <a:rPr lang="en-US" smtClean="0"/>
              <a:t>28</a:t>
            </a:fld>
            <a:endParaRPr lang="en-US"/>
          </a:p>
        </p:txBody>
      </p:sp>
      <p:sp>
        <p:nvSpPr>
          <p:cNvPr id="5" name="Magnetic Disk 4"/>
          <p:cNvSpPr/>
          <p:nvPr/>
        </p:nvSpPr>
        <p:spPr>
          <a:xfrm>
            <a:off x="2057400" y="2165350"/>
            <a:ext cx="1778000" cy="175260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Collection of Personal Data</a:t>
            </a:r>
          </a:p>
        </p:txBody>
      </p:sp>
      <p:sp>
        <p:nvSpPr>
          <p:cNvPr id="6" name="Rectangle 5"/>
          <p:cNvSpPr/>
          <p:nvPr/>
        </p:nvSpPr>
        <p:spPr>
          <a:xfrm>
            <a:off x="4489450" y="2692400"/>
            <a:ext cx="1295400" cy="762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Analysis</a:t>
            </a:r>
          </a:p>
        </p:txBody>
      </p:sp>
      <p:sp>
        <p:nvSpPr>
          <p:cNvPr id="7" name="Oval 6"/>
          <p:cNvSpPr/>
          <p:nvPr/>
        </p:nvSpPr>
        <p:spPr>
          <a:xfrm>
            <a:off x="6350000" y="2692400"/>
            <a:ext cx="2044700" cy="7874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Outcome</a:t>
            </a:r>
          </a:p>
        </p:txBody>
      </p:sp>
      <p:sp>
        <p:nvSpPr>
          <p:cNvPr id="8" name="Right Arrow 7"/>
          <p:cNvSpPr/>
          <p:nvPr/>
        </p:nvSpPr>
        <p:spPr>
          <a:xfrm>
            <a:off x="3835400" y="2990850"/>
            <a:ext cx="654050" cy="26035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5784850" y="2978150"/>
            <a:ext cx="565150" cy="27305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agnetic Disk 9"/>
          <p:cNvSpPr/>
          <p:nvPr/>
        </p:nvSpPr>
        <p:spPr>
          <a:xfrm>
            <a:off x="2044700" y="4362450"/>
            <a:ext cx="1778000" cy="175260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Collection of Personal Data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476750" y="4889500"/>
            <a:ext cx="1295400" cy="762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Analysis</a:t>
            </a:r>
          </a:p>
        </p:txBody>
      </p:sp>
      <p:sp>
        <p:nvSpPr>
          <p:cNvPr id="12" name="Oval 11"/>
          <p:cNvSpPr/>
          <p:nvPr/>
        </p:nvSpPr>
        <p:spPr>
          <a:xfrm>
            <a:off x="6337300" y="4889500"/>
            <a:ext cx="2044700" cy="7874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Outcome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3822700" y="5187950"/>
            <a:ext cx="654050" cy="26035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5772150" y="5175250"/>
            <a:ext cx="565150" cy="27305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44700" y="3416300"/>
            <a:ext cx="1778000" cy="2413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Mariana’s data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032000" y="5651500"/>
            <a:ext cx="1778000" cy="2413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804922" y="4031219"/>
            <a:ext cx="1520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same</a:t>
            </a:r>
          </a:p>
        </p:txBody>
      </p:sp>
      <p:cxnSp>
        <p:nvCxnSpPr>
          <p:cNvPr id="19" name="Straight Arrow Connector 18"/>
          <p:cNvCxnSpPr>
            <a:stCxn id="7" idx="5"/>
          </p:cNvCxnSpPr>
          <p:nvPr/>
        </p:nvCxnSpPr>
        <p:spPr>
          <a:xfrm>
            <a:off x="8095262" y="3364488"/>
            <a:ext cx="1023339" cy="7630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2" idx="7"/>
          </p:cNvCxnSpPr>
          <p:nvPr/>
        </p:nvCxnSpPr>
        <p:spPr>
          <a:xfrm flipV="1">
            <a:off x="8082562" y="4492884"/>
            <a:ext cx="1036039" cy="5119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6172200" y="1892300"/>
            <a:ext cx="2781300" cy="596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Ignore </a:t>
            </a:r>
            <a:r>
              <a:rPr lang="en-US" b="1" dirty="0">
                <a:solidFill>
                  <a:srgbClr val="C00000"/>
                </a:solidFill>
              </a:rPr>
              <a:t>everybody’s</a:t>
            </a:r>
            <a:r>
              <a:rPr lang="en-US" b="1" dirty="0"/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8491991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343900" cy="1600200"/>
          </a:xfrm>
        </p:spPr>
        <p:txBody>
          <a:bodyPr>
            <a:noAutofit/>
          </a:bodyPr>
          <a:lstStyle/>
          <a:p>
            <a:r>
              <a:rPr lang="en-US" sz="4400" dirty="0"/>
              <a:t>Differential Privacy </a:t>
            </a:r>
            <a:r>
              <a:rPr lang="en-US" sz="4000" dirty="0"/>
              <a:t>[</a:t>
            </a:r>
            <a:r>
              <a:rPr lang="en-US" sz="4000" dirty="0" err="1"/>
              <a:t>Dwork,McSherry,Nissim,Smith</a:t>
            </a:r>
            <a:r>
              <a:rPr lang="en-US" sz="4000" dirty="0"/>
              <a:t> ‘06]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AA5E1-BE22-BA4F-B055-B5006647A730}" type="slidenum">
              <a:rPr lang="en-US" smtClean="0"/>
              <a:t>29</a:t>
            </a:fld>
            <a:endParaRPr lang="en-US"/>
          </a:p>
        </p:txBody>
      </p:sp>
      <p:sp>
        <p:nvSpPr>
          <p:cNvPr id="5" name="Magnetic Disk 4"/>
          <p:cNvSpPr/>
          <p:nvPr/>
        </p:nvSpPr>
        <p:spPr>
          <a:xfrm>
            <a:off x="2057400" y="2165350"/>
            <a:ext cx="1778000" cy="175260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Collection of Personal Data</a:t>
            </a:r>
          </a:p>
        </p:txBody>
      </p:sp>
      <p:sp>
        <p:nvSpPr>
          <p:cNvPr id="6" name="Rectangle 5"/>
          <p:cNvSpPr/>
          <p:nvPr/>
        </p:nvSpPr>
        <p:spPr>
          <a:xfrm>
            <a:off x="4489450" y="2692400"/>
            <a:ext cx="1295400" cy="762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Analysis</a:t>
            </a:r>
          </a:p>
        </p:txBody>
      </p:sp>
      <p:sp>
        <p:nvSpPr>
          <p:cNvPr id="7" name="Oval 6"/>
          <p:cNvSpPr/>
          <p:nvPr/>
        </p:nvSpPr>
        <p:spPr>
          <a:xfrm>
            <a:off x="6350000" y="2692400"/>
            <a:ext cx="2044700" cy="7874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Outcome</a:t>
            </a:r>
          </a:p>
        </p:txBody>
      </p:sp>
      <p:sp>
        <p:nvSpPr>
          <p:cNvPr id="8" name="Right Arrow 7"/>
          <p:cNvSpPr/>
          <p:nvPr/>
        </p:nvSpPr>
        <p:spPr>
          <a:xfrm>
            <a:off x="3835400" y="2990850"/>
            <a:ext cx="654050" cy="26035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5784850" y="2978150"/>
            <a:ext cx="565150" cy="27305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agnetic Disk 9"/>
          <p:cNvSpPr/>
          <p:nvPr/>
        </p:nvSpPr>
        <p:spPr>
          <a:xfrm>
            <a:off x="2044700" y="4362450"/>
            <a:ext cx="1778000" cy="175260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Collection of Personal Data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476750" y="4889500"/>
            <a:ext cx="1295400" cy="762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Analysis</a:t>
            </a:r>
          </a:p>
        </p:txBody>
      </p:sp>
      <p:sp>
        <p:nvSpPr>
          <p:cNvPr id="12" name="Oval 11"/>
          <p:cNvSpPr/>
          <p:nvPr/>
        </p:nvSpPr>
        <p:spPr>
          <a:xfrm>
            <a:off x="6337300" y="4889500"/>
            <a:ext cx="2044700" cy="7874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Outcome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3822700" y="5187950"/>
            <a:ext cx="654050" cy="26035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5772150" y="5175250"/>
            <a:ext cx="565150" cy="27305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44700" y="3416300"/>
            <a:ext cx="1778000" cy="2413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Mariana’s data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032000" y="5651500"/>
            <a:ext cx="1778000" cy="2413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804922" y="4031219"/>
            <a:ext cx="1520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“close”</a:t>
            </a:r>
          </a:p>
        </p:txBody>
      </p:sp>
      <p:cxnSp>
        <p:nvCxnSpPr>
          <p:cNvPr id="19" name="Straight Arrow Connector 18"/>
          <p:cNvCxnSpPr>
            <a:stCxn id="7" idx="5"/>
          </p:cNvCxnSpPr>
          <p:nvPr/>
        </p:nvCxnSpPr>
        <p:spPr>
          <a:xfrm>
            <a:off x="8095262" y="3364488"/>
            <a:ext cx="1023339" cy="7630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2" idx="7"/>
          </p:cNvCxnSpPr>
          <p:nvPr/>
        </p:nvCxnSpPr>
        <p:spPr>
          <a:xfrm flipV="1">
            <a:off x="8082562" y="4492884"/>
            <a:ext cx="1036039" cy="5119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4557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0E01D-AF78-4041-A97E-182D20AA7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CRYPTOGRAPHY: Research and ADOPTION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BD6134-7F70-1840-AA5D-638DE80E1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Past, Present, Future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49DC647-F774-0F47-A221-885E321BCD3A}"/>
              </a:ext>
            </a:extLst>
          </p:cNvPr>
          <p:cNvCxnSpPr>
            <a:cxnSpLocks/>
          </p:cNvCxnSpPr>
          <p:nvPr/>
        </p:nvCxnSpPr>
        <p:spPr>
          <a:xfrm flipV="1">
            <a:off x="709626" y="623442"/>
            <a:ext cx="0" cy="5015347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6EBB568-7292-6644-9A41-3A4021E1E792}"/>
              </a:ext>
            </a:extLst>
          </p:cNvPr>
          <p:cNvCxnSpPr>
            <a:cxnSpLocks/>
          </p:cNvCxnSpPr>
          <p:nvPr/>
        </p:nvCxnSpPr>
        <p:spPr>
          <a:xfrm>
            <a:off x="695771" y="5638788"/>
            <a:ext cx="7229025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Freeform 9">
            <a:extLst>
              <a:ext uri="{FF2B5EF4-FFF2-40B4-BE49-F238E27FC236}">
                <a16:creationId xmlns:a16="http://schemas.microsoft.com/office/drawing/2014/main" id="{D0D63F42-0F0D-D24E-BD13-564674DCB096}"/>
              </a:ext>
            </a:extLst>
          </p:cNvPr>
          <p:cNvSpPr/>
          <p:nvPr/>
        </p:nvSpPr>
        <p:spPr>
          <a:xfrm>
            <a:off x="983672" y="2073817"/>
            <a:ext cx="4613564" cy="2844534"/>
          </a:xfrm>
          <a:custGeom>
            <a:avLst/>
            <a:gdLst>
              <a:gd name="connsiteX0" fmla="*/ 0 w 4462774"/>
              <a:gd name="connsiteY0" fmla="*/ 2844534 h 2844534"/>
              <a:gd name="connsiteX1" fmla="*/ 83127 w 4462774"/>
              <a:gd name="connsiteY1" fmla="*/ 2747553 h 2844534"/>
              <a:gd name="connsiteX2" fmla="*/ 166254 w 4462774"/>
              <a:gd name="connsiteY2" fmla="*/ 2719843 h 2844534"/>
              <a:gd name="connsiteX3" fmla="*/ 207818 w 4462774"/>
              <a:gd name="connsiteY3" fmla="*/ 2636716 h 2844534"/>
              <a:gd name="connsiteX4" fmla="*/ 249382 w 4462774"/>
              <a:gd name="connsiteY4" fmla="*/ 2622862 h 2844534"/>
              <a:gd name="connsiteX5" fmla="*/ 277091 w 4462774"/>
              <a:gd name="connsiteY5" fmla="*/ 2581298 h 2844534"/>
              <a:gd name="connsiteX6" fmla="*/ 346363 w 4462774"/>
              <a:gd name="connsiteY6" fmla="*/ 2456607 h 2844534"/>
              <a:gd name="connsiteX7" fmla="*/ 471054 w 4462774"/>
              <a:gd name="connsiteY7" fmla="*/ 2415043 h 2844534"/>
              <a:gd name="connsiteX8" fmla="*/ 512618 w 4462774"/>
              <a:gd name="connsiteY8" fmla="*/ 2401189 h 2844534"/>
              <a:gd name="connsiteX9" fmla="*/ 568036 w 4462774"/>
              <a:gd name="connsiteY9" fmla="*/ 2318062 h 2844534"/>
              <a:gd name="connsiteX10" fmla="*/ 637309 w 4462774"/>
              <a:gd name="connsiteY10" fmla="*/ 2234934 h 2844534"/>
              <a:gd name="connsiteX11" fmla="*/ 692727 w 4462774"/>
              <a:gd name="connsiteY11" fmla="*/ 2207225 h 2844534"/>
              <a:gd name="connsiteX12" fmla="*/ 734291 w 4462774"/>
              <a:gd name="connsiteY12" fmla="*/ 2179516 h 2844534"/>
              <a:gd name="connsiteX13" fmla="*/ 803563 w 4462774"/>
              <a:gd name="connsiteY13" fmla="*/ 2165662 h 2844534"/>
              <a:gd name="connsiteX14" fmla="*/ 845127 w 4462774"/>
              <a:gd name="connsiteY14" fmla="*/ 2151807 h 2844534"/>
              <a:gd name="connsiteX15" fmla="*/ 886691 w 4462774"/>
              <a:gd name="connsiteY15" fmla="*/ 2068680 h 2844534"/>
              <a:gd name="connsiteX16" fmla="*/ 900545 w 4462774"/>
              <a:gd name="connsiteY16" fmla="*/ 2027116 h 2844534"/>
              <a:gd name="connsiteX17" fmla="*/ 942109 w 4462774"/>
              <a:gd name="connsiteY17" fmla="*/ 1985553 h 2844534"/>
              <a:gd name="connsiteX18" fmla="*/ 969818 w 4462774"/>
              <a:gd name="connsiteY18" fmla="*/ 1943989 h 2844534"/>
              <a:gd name="connsiteX19" fmla="*/ 1094509 w 4462774"/>
              <a:gd name="connsiteY19" fmla="*/ 1847007 h 2844534"/>
              <a:gd name="connsiteX20" fmla="*/ 1233054 w 4462774"/>
              <a:gd name="connsiteY20" fmla="*/ 1819298 h 2844534"/>
              <a:gd name="connsiteX21" fmla="*/ 1316182 w 4462774"/>
              <a:gd name="connsiteY21" fmla="*/ 1763880 h 2844534"/>
              <a:gd name="connsiteX22" fmla="*/ 1357745 w 4462774"/>
              <a:gd name="connsiteY22" fmla="*/ 1736171 h 2844534"/>
              <a:gd name="connsiteX23" fmla="*/ 1427018 w 4462774"/>
              <a:gd name="connsiteY23" fmla="*/ 1680753 h 2844534"/>
              <a:gd name="connsiteX24" fmla="*/ 1454727 w 4462774"/>
              <a:gd name="connsiteY24" fmla="*/ 1653043 h 2844534"/>
              <a:gd name="connsiteX25" fmla="*/ 1551709 w 4462774"/>
              <a:gd name="connsiteY25" fmla="*/ 1597625 h 2844534"/>
              <a:gd name="connsiteX26" fmla="*/ 1593272 w 4462774"/>
              <a:gd name="connsiteY26" fmla="*/ 1569916 h 2844534"/>
              <a:gd name="connsiteX27" fmla="*/ 1648691 w 4462774"/>
              <a:gd name="connsiteY27" fmla="*/ 1486789 h 2844534"/>
              <a:gd name="connsiteX28" fmla="*/ 1773382 w 4462774"/>
              <a:gd name="connsiteY28" fmla="*/ 1403662 h 2844534"/>
              <a:gd name="connsiteX29" fmla="*/ 1856509 w 4462774"/>
              <a:gd name="connsiteY29" fmla="*/ 1362098 h 2844534"/>
              <a:gd name="connsiteX30" fmla="*/ 1953491 w 4462774"/>
              <a:gd name="connsiteY30" fmla="*/ 1348243 h 2844534"/>
              <a:gd name="connsiteX31" fmla="*/ 1995054 w 4462774"/>
              <a:gd name="connsiteY31" fmla="*/ 1334389 h 2844534"/>
              <a:gd name="connsiteX32" fmla="*/ 2008909 w 4462774"/>
              <a:gd name="connsiteY32" fmla="*/ 1292825 h 2844534"/>
              <a:gd name="connsiteX33" fmla="*/ 2036618 w 4462774"/>
              <a:gd name="connsiteY33" fmla="*/ 1251262 h 2844534"/>
              <a:gd name="connsiteX34" fmla="*/ 2161309 w 4462774"/>
              <a:gd name="connsiteY34" fmla="*/ 1168134 h 2844534"/>
              <a:gd name="connsiteX35" fmla="*/ 2202872 w 4462774"/>
              <a:gd name="connsiteY35" fmla="*/ 1140425 h 2844534"/>
              <a:gd name="connsiteX36" fmla="*/ 2327563 w 4462774"/>
              <a:gd name="connsiteY36" fmla="*/ 1098862 h 2844534"/>
              <a:gd name="connsiteX37" fmla="*/ 2382982 w 4462774"/>
              <a:gd name="connsiteY37" fmla="*/ 1043443 h 2844534"/>
              <a:gd name="connsiteX38" fmla="*/ 2452254 w 4462774"/>
              <a:gd name="connsiteY38" fmla="*/ 960316 h 2844534"/>
              <a:gd name="connsiteX39" fmla="*/ 2493818 w 4462774"/>
              <a:gd name="connsiteY39" fmla="*/ 932607 h 2844534"/>
              <a:gd name="connsiteX40" fmla="*/ 2576945 w 4462774"/>
              <a:gd name="connsiteY40" fmla="*/ 877189 h 2844534"/>
              <a:gd name="connsiteX41" fmla="*/ 2618509 w 4462774"/>
              <a:gd name="connsiteY41" fmla="*/ 849480 h 2844534"/>
              <a:gd name="connsiteX42" fmla="*/ 2812472 w 4462774"/>
              <a:gd name="connsiteY42" fmla="*/ 821771 h 2844534"/>
              <a:gd name="connsiteX43" fmla="*/ 2854036 w 4462774"/>
              <a:gd name="connsiteY43" fmla="*/ 807916 h 2844534"/>
              <a:gd name="connsiteX44" fmla="*/ 2951018 w 4462774"/>
              <a:gd name="connsiteY44" fmla="*/ 683225 h 2844534"/>
              <a:gd name="connsiteX45" fmla="*/ 2978727 w 4462774"/>
              <a:gd name="connsiteY45" fmla="*/ 641662 h 2844534"/>
              <a:gd name="connsiteX46" fmla="*/ 3186545 w 4462774"/>
              <a:gd name="connsiteY46" fmla="*/ 613953 h 2844534"/>
              <a:gd name="connsiteX47" fmla="*/ 3214254 w 4462774"/>
              <a:gd name="connsiteY47" fmla="*/ 586243 h 2844534"/>
              <a:gd name="connsiteX48" fmla="*/ 3241963 w 4462774"/>
              <a:gd name="connsiteY48" fmla="*/ 544680 h 2844534"/>
              <a:gd name="connsiteX49" fmla="*/ 3283527 w 4462774"/>
              <a:gd name="connsiteY49" fmla="*/ 516971 h 2844534"/>
              <a:gd name="connsiteX50" fmla="*/ 3505200 w 4462774"/>
              <a:gd name="connsiteY50" fmla="*/ 475407 h 2844534"/>
              <a:gd name="connsiteX51" fmla="*/ 3574472 w 4462774"/>
              <a:gd name="connsiteY51" fmla="*/ 406134 h 2844534"/>
              <a:gd name="connsiteX52" fmla="*/ 3602182 w 4462774"/>
              <a:gd name="connsiteY52" fmla="*/ 364571 h 2844534"/>
              <a:gd name="connsiteX53" fmla="*/ 3643745 w 4462774"/>
              <a:gd name="connsiteY53" fmla="*/ 336862 h 2844534"/>
              <a:gd name="connsiteX54" fmla="*/ 3685309 w 4462774"/>
              <a:gd name="connsiteY54" fmla="*/ 295298 h 2844534"/>
              <a:gd name="connsiteX55" fmla="*/ 3865418 w 4462774"/>
              <a:gd name="connsiteY55" fmla="*/ 253734 h 2844534"/>
              <a:gd name="connsiteX56" fmla="*/ 3962400 w 4462774"/>
              <a:gd name="connsiteY56" fmla="*/ 226025 h 2844534"/>
              <a:gd name="connsiteX57" fmla="*/ 3990109 w 4462774"/>
              <a:gd name="connsiteY57" fmla="*/ 184462 h 2844534"/>
              <a:gd name="connsiteX58" fmla="*/ 4073236 w 4462774"/>
              <a:gd name="connsiteY58" fmla="*/ 156753 h 2844534"/>
              <a:gd name="connsiteX59" fmla="*/ 4114800 w 4462774"/>
              <a:gd name="connsiteY59" fmla="*/ 142898 h 2844534"/>
              <a:gd name="connsiteX60" fmla="*/ 4156363 w 4462774"/>
              <a:gd name="connsiteY60" fmla="*/ 115189 h 2844534"/>
              <a:gd name="connsiteX61" fmla="*/ 4239491 w 4462774"/>
              <a:gd name="connsiteY61" fmla="*/ 101334 h 2844534"/>
              <a:gd name="connsiteX62" fmla="*/ 4405745 w 4462774"/>
              <a:gd name="connsiteY62" fmla="*/ 18207 h 2844534"/>
              <a:gd name="connsiteX63" fmla="*/ 4461163 w 4462774"/>
              <a:gd name="connsiteY63" fmla="*/ 4353 h 2844534"/>
              <a:gd name="connsiteX64" fmla="*/ 4419600 w 4462774"/>
              <a:gd name="connsiteY64" fmla="*/ 4353 h 284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462774" h="2844534">
                <a:moveTo>
                  <a:pt x="0" y="2844534"/>
                </a:moveTo>
                <a:cubicBezTo>
                  <a:pt x="27709" y="2812207"/>
                  <a:pt x="49065" y="2773099"/>
                  <a:pt x="83127" y="2747553"/>
                </a:cubicBezTo>
                <a:cubicBezTo>
                  <a:pt x="106493" y="2730028"/>
                  <a:pt x="166254" y="2719843"/>
                  <a:pt x="166254" y="2719843"/>
                </a:cubicBezTo>
                <a:cubicBezTo>
                  <a:pt x="175381" y="2692464"/>
                  <a:pt x="183403" y="2656248"/>
                  <a:pt x="207818" y="2636716"/>
                </a:cubicBezTo>
                <a:cubicBezTo>
                  <a:pt x="219222" y="2627593"/>
                  <a:pt x="235527" y="2627480"/>
                  <a:pt x="249382" y="2622862"/>
                </a:cubicBezTo>
                <a:cubicBezTo>
                  <a:pt x="258618" y="2609007"/>
                  <a:pt x="269645" y="2596191"/>
                  <a:pt x="277091" y="2581298"/>
                </a:cubicBezTo>
                <a:cubicBezTo>
                  <a:pt x="296609" y="2542260"/>
                  <a:pt x="293941" y="2474081"/>
                  <a:pt x="346363" y="2456607"/>
                </a:cubicBezTo>
                <a:lnTo>
                  <a:pt x="471054" y="2415043"/>
                </a:lnTo>
                <a:lnTo>
                  <a:pt x="512618" y="2401189"/>
                </a:lnTo>
                <a:lnTo>
                  <a:pt x="568036" y="2318062"/>
                </a:lnTo>
                <a:cubicBezTo>
                  <a:pt x="590131" y="2284919"/>
                  <a:pt x="603366" y="2259179"/>
                  <a:pt x="637309" y="2234934"/>
                </a:cubicBezTo>
                <a:cubicBezTo>
                  <a:pt x="654115" y="2222930"/>
                  <a:pt x="674795" y="2217472"/>
                  <a:pt x="692727" y="2207225"/>
                </a:cubicBezTo>
                <a:cubicBezTo>
                  <a:pt x="707184" y="2198964"/>
                  <a:pt x="718700" y="2185363"/>
                  <a:pt x="734291" y="2179516"/>
                </a:cubicBezTo>
                <a:cubicBezTo>
                  <a:pt x="756340" y="2171248"/>
                  <a:pt x="780718" y="2171373"/>
                  <a:pt x="803563" y="2165662"/>
                </a:cubicBezTo>
                <a:cubicBezTo>
                  <a:pt x="817731" y="2162120"/>
                  <a:pt x="831272" y="2156425"/>
                  <a:pt x="845127" y="2151807"/>
                </a:cubicBezTo>
                <a:cubicBezTo>
                  <a:pt x="879954" y="2047327"/>
                  <a:pt x="832973" y="2176118"/>
                  <a:pt x="886691" y="2068680"/>
                </a:cubicBezTo>
                <a:cubicBezTo>
                  <a:pt x="893222" y="2055618"/>
                  <a:pt x="892444" y="2039267"/>
                  <a:pt x="900545" y="2027116"/>
                </a:cubicBezTo>
                <a:cubicBezTo>
                  <a:pt x="911413" y="2010813"/>
                  <a:pt x="929566" y="2000605"/>
                  <a:pt x="942109" y="1985553"/>
                </a:cubicBezTo>
                <a:cubicBezTo>
                  <a:pt x="952769" y="1972761"/>
                  <a:pt x="959158" y="1956781"/>
                  <a:pt x="969818" y="1943989"/>
                </a:cubicBezTo>
                <a:cubicBezTo>
                  <a:pt x="997404" y="1910886"/>
                  <a:pt x="1058861" y="1858889"/>
                  <a:pt x="1094509" y="1847007"/>
                </a:cubicBezTo>
                <a:cubicBezTo>
                  <a:pt x="1167052" y="1822827"/>
                  <a:pt x="1121615" y="1835218"/>
                  <a:pt x="1233054" y="1819298"/>
                </a:cubicBezTo>
                <a:lnTo>
                  <a:pt x="1316182" y="1763880"/>
                </a:lnTo>
                <a:cubicBezTo>
                  <a:pt x="1330036" y="1754644"/>
                  <a:pt x="1344743" y="1746573"/>
                  <a:pt x="1357745" y="1736171"/>
                </a:cubicBezTo>
                <a:cubicBezTo>
                  <a:pt x="1380836" y="1717698"/>
                  <a:pt x="1404566" y="1699998"/>
                  <a:pt x="1427018" y="1680753"/>
                </a:cubicBezTo>
                <a:cubicBezTo>
                  <a:pt x="1436936" y="1672252"/>
                  <a:pt x="1444527" y="1661203"/>
                  <a:pt x="1454727" y="1653043"/>
                </a:cubicBezTo>
                <a:cubicBezTo>
                  <a:pt x="1496917" y="1619291"/>
                  <a:pt x="1501936" y="1626067"/>
                  <a:pt x="1551709" y="1597625"/>
                </a:cubicBezTo>
                <a:cubicBezTo>
                  <a:pt x="1566166" y="1589364"/>
                  <a:pt x="1579418" y="1579152"/>
                  <a:pt x="1593272" y="1569916"/>
                </a:cubicBezTo>
                <a:cubicBezTo>
                  <a:pt x="1611745" y="1542207"/>
                  <a:pt x="1620982" y="1505262"/>
                  <a:pt x="1648691" y="1486789"/>
                </a:cubicBezTo>
                <a:lnTo>
                  <a:pt x="1773382" y="1403662"/>
                </a:lnTo>
                <a:cubicBezTo>
                  <a:pt x="1808411" y="1380309"/>
                  <a:pt x="1815537" y="1370293"/>
                  <a:pt x="1856509" y="1362098"/>
                </a:cubicBezTo>
                <a:cubicBezTo>
                  <a:pt x="1888530" y="1355694"/>
                  <a:pt x="1921164" y="1352861"/>
                  <a:pt x="1953491" y="1348243"/>
                </a:cubicBezTo>
                <a:cubicBezTo>
                  <a:pt x="1967345" y="1343625"/>
                  <a:pt x="1984728" y="1344715"/>
                  <a:pt x="1995054" y="1334389"/>
                </a:cubicBezTo>
                <a:cubicBezTo>
                  <a:pt x="2005381" y="1324062"/>
                  <a:pt x="2002378" y="1305887"/>
                  <a:pt x="2008909" y="1292825"/>
                </a:cubicBezTo>
                <a:cubicBezTo>
                  <a:pt x="2016356" y="1277932"/>
                  <a:pt x="2024087" y="1262227"/>
                  <a:pt x="2036618" y="1251262"/>
                </a:cubicBezTo>
                <a:cubicBezTo>
                  <a:pt x="2036629" y="1251252"/>
                  <a:pt x="2140521" y="1181993"/>
                  <a:pt x="2161309" y="1168134"/>
                </a:cubicBezTo>
                <a:cubicBezTo>
                  <a:pt x="2175163" y="1158898"/>
                  <a:pt x="2187076" y="1145690"/>
                  <a:pt x="2202872" y="1140425"/>
                </a:cubicBezTo>
                <a:lnTo>
                  <a:pt x="2327563" y="1098862"/>
                </a:lnTo>
                <a:cubicBezTo>
                  <a:pt x="2346036" y="1080389"/>
                  <a:pt x="2365980" y="1063278"/>
                  <a:pt x="2382982" y="1043443"/>
                </a:cubicBezTo>
                <a:cubicBezTo>
                  <a:pt x="2437470" y="979874"/>
                  <a:pt x="2380195" y="1020366"/>
                  <a:pt x="2452254" y="960316"/>
                </a:cubicBezTo>
                <a:cubicBezTo>
                  <a:pt x="2465046" y="949656"/>
                  <a:pt x="2481026" y="943267"/>
                  <a:pt x="2493818" y="932607"/>
                </a:cubicBezTo>
                <a:cubicBezTo>
                  <a:pt x="2563005" y="874951"/>
                  <a:pt x="2503902" y="901536"/>
                  <a:pt x="2576945" y="877189"/>
                </a:cubicBezTo>
                <a:cubicBezTo>
                  <a:pt x="2590800" y="867953"/>
                  <a:pt x="2603204" y="856039"/>
                  <a:pt x="2618509" y="849480"/>
                </a:cubicBezTo>
                <a:cubicBezTo>
                  <a:pt x="2664367" y="829826"/>
                  <a:pt x="2788031" y="824215"/>
                  <a:pt x="2812472" y="821771"/>
                </a:cubicBezTo>
                <a:cubicBezTo>
                  <a:pt x="2826327" y="817153"/>
                  <a:pt x="2841885" y="816017"/>
                  <a:pt x="2854036" y="807916"/>
                </a:cubicBezTo>
                <a:cubicBezTo>
                  <a:pt x="2893106" y="781870"/>
                  <a:pt x="2928996" y="716258"/>
                  <a:pt x="2951018" y="683225"/>
                </a:cubicBezTo>
                <a:cubicBezTo>
                  <a:pt x="2960254" y="669371"/>
                  <a:pt x="2962931" y="646928"/>
                  <a:pt x="2978727" y="641662"/>
                </a:cubicBezTo>
                <a:cubicBezTo>
                  <a:pt x="3073047" y="610221"/>
                  <a:pt x="3005737" y="629020"/>
                  <a:pt x="3186545" y="613953"/>
                </a:cubicBezTo>
                <a:cubicBezTo>
                  <a:pt x="3195781" y="604716"/>
                  <a:pt x="3206094" y="596443"/>
                  <a:pt x="3214254" y="586243"/>
                </a:cubicBezTo>
                <a:cubicBezTo>
                  <a:pt x="3224656" y="573241"/>
                  <a:pt x="3230189" y="556454"/>
                  <a:pt x="3241963" y="544680"/>
                </a:cubicBezTo>
                <a:cubicBezTo>
                  <a:pt x="3253737" y="532906"/>
                  <a:pt x="3268311" y="523734"/>
                  <a:pt x="3283527" y="516971"/>
                </a:cubicBezTo>
                <a:cubicBezTo>
                  <a:pt x="3369666" y="478687"/>
                  <a:pt x="3402771" y="485650"/>
                  <a:pt x="3505200" y="475407"/>
                </a:cubicBezTo>
                <a:cubicBezTo>
                  <a:pt x="3579086" y="364577"/>
                  <a:pt x="3482114" y="498490"/>
                  <a:pt x="3574472" y="406134"/>
                </a:cubicBezTo>
                <a:cubicBezTo>
                  <a:pt x="3586246" y="394360"/>
                  <a:pt x="3590408" y="376345"/>
                  <a:pt x="3602182" y="364571"/>
                </a:cubicBezTo>
                <a:cubicBezTo>
                  <a:pt x="3613956" y="352797"/>
                  <a:pt x="3630953" y="347522"/>
                  <a:pt x="3643745" y="336862"/>
                </a:cubicBezTo>
                <a:cubicBezTo>
                  <a:pt x="3658797" y="324319"/>
                  <a:pt x="3668181" y="304813"/>
                  <a:pt x="3685309" y="295298"/>
                </a:cubicBezTo>
                <a:cubicBezTo>
                  <a:pt x="3743305" y="263078"/>
                  <a:pt x="3802255" y="265218"/>
                  <a:pt x="3865418" y="253734"/>
                </a:cubicBezTo>
                <a:cubicBezTo>
                  <a:pt x="3903696" y="246774"/>
                  <a:pt x="3926785" y="237897"/>
                  <a:pt x="3962400" y="226025"/>
                </a:cubicBezTo>
                <a:cubicBezTo>
                  <a:pt x="3971636" y="212171"/>
                  <a:pt x="3975989" y="193287"/>
                  <a:pt x="3990109" y="184462"/>
                </a:cubicBezTo>
                <a:cubicBezTo>
                  <a:pt x="4014877" y="168982"/>
                  <a:pt x="4045527" y="165989"/>
                  <a:pt x="4073236" y="156753"/>
                </a:cubicBezTo>
                <a:cubicBezTo>
                  <a:pt x="4087091" y="152135"/>
                  <a:pt x="4102649" y="150999"/>
                  <a:pt x="4114800" y="142898"/>
                </a:cubicBezTo>
                <a:cubicBezTo>
                  <a:pt x="4128654" y="133662"/>
                  <a:pt x="4140567" y="120455"/>
                  <a:pt x="4156363" y="115189"/>
                </a:cubicBezTo>
                <a:cubicBezTo>
                  <a:pt x="4183013" y="106306"/>
                  <a:pt x="4211782" y="105952"/>
                  <a:pt x="4239491" y="101334"/>
                </a:cubicBezTo>
                <a:cubicBezTo>
                  <a:pt x="4320758" y="47156"/>
                  <a:pt x="4313971" y="41150"/>
                  <a:pt x="4405745" y="18207"/>
                </a:cubicBezTo>
                <a:cubicBezTo>
                  <a:pt x="4424218" y="13589"/>
                  <a:pt x="4447698" y="17817"/>
                  <a:pt x="4461163" y="4353"/>
                </a:cubicBezTo>
                <a:cubicBezTo>
                  <a:pt x="4470960" y="-5443"/>
                  <a:pt x="4433454" y="4353"/>
                  <a:pt x="4419600" y="4353"/>
                </a:cubicBezTo>
              </a:path>
            </a:pathLst>
          </a:custGeom>
          <a:noFill/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AEE8300-9AD2-2F4A-9F73-3AC5711E3EB5}"/>
              </a:ext>
            </a:extLst>
          </p:cNvPr>
          <p:cNvSpPr/>
          <p:nvPr/>
        </p:nvSpPr>
        <p:spPr>
          <a:xfrm>
            <a:off x="983673" y="4168989"/>
            <a:ext cx="4613563" cy="1179199"/>
          </a:xfrm>
          <a:custGeom>
            <a:avLst/>
            <a:gdLst>
              <a:gd name="connsiteX0" fmla="*/ 0 w 4613563"/>
              <a:gd name="connsiteY0" fmla="*/ 1164999 h 1179199"/>
              <a:gd name="connsiteX1" fmla="*/ 96982 w 4613563"/>
              <a:gd name="connsiteY1" fmla="*/ 1178853 h 1179199"/>
              <a:gd name="connsiteX2" fmla="*/ 180109 w 4613563"/>
              <a:gd name="connsiteY2" fmla="*/ 1151144 h 1179199"/>
              <a:gd name="connsiteX3" fmla="*/ 221672 w 4613563"/>
              <a:gd name="connsiteY3" fmla="*/ 1164999 h 1179199"/>
              <a:gd name="connsiteX4" fmla="*/ 263236 w 4613563"/>
              <a:gd name="connsiteY4" fmla="*/ 1151144 h 1179199"/>
              <a:gd name="connsiteX5" fmla="*/ 387927 w 4613563"/>
              <a:gd name="connsiteY5" fmla="*/ 1137290 h 1179199"/>
              <a:gd name="connsiteX6" fmla="*/ 429491 w 4613563"/>
              <a:gd name="connsiteY6" fmla="*/ 1123435 h 1179199"/>
              <a:gd name="connsiteX7" fmla="*/ 471054 w 4613563"/>
              <a:gd name="connsiteY7" fmla="*/ 1137290 h 1179199"/>
              <a:gd name="connsiteX8" fmla="*/ 498763 w 4613563"/>
              <a:gd name="connsiteY8" fmla="*/ 1095726 h 1179199"/>
              <a:gd name="connsiteX9" fmla="*/ 526472 w 4613563"/>
              <a:gd name="connsiteY9" fmla="*/ 1012599 h 1179199"/>
              <a:gd name="connsiteX10" fmla="*/ 540327 w 4613563"/>
              <a:gd name="connsiteY10" fmla="*/ 887908 h 1179199"/>
              <a:gd name="connsiteX11" fmla="*/ 554182 w 4613563"/>
              <a:gd name="connsiteY11" fmla="*/ 666235 h 1179199"/>
              <a:gd name="connsiteX12" fmla="*/ 595745 w 4613563"/>
              <a:gd name="connsiteY12" fmla="*/ 527690 h 1179199"/>
              <a:gd name="connsiteX13" fmla="*/ 609600 w 4613563"/>
              <a:gd name="connsiteY13" fmla="*/ 486126 h 1179199"/>
              <a:gd name="connsiteX14" fmla="*/ 665018 w 4613563"/>
              <a:gd name="connsiteY14" fmla="*/ 499981 h 1179199"/>
              <a:gd name="connsiteX15" fmla="*/ 692727 w 4613563"/>
              <a:gd name="connsiteY15" fmla="*/ 541544 h 1179199"/>
              <a:gd name="connsiteX16" fmla="*/ 720436 w 4613563"/>
              <a:gd name="connsiteY16" fmla="*/ 499981 h 1179199"/>
              <a:gd name="connsiteX17" fmla="*/ 762000 w 4613563"/>
              <a:gd name="connsiteY17" fmla="*/ 486126 h 1179199"/>
              <a:gd name="connsiteX18" fmla="*/ 886691 w 4613563"/>
              <a:gd name="connsiteY18" fmla="*/ 486126 h 1179199"/>
              <a:gd name="connsiteX19" fmla="*/ 914400 w 4613563"/>
              <a:gd name="connsiteY19" fmla="*/ 444562 h 1179199"/>
              <a:gd name="connsiteX20" fmla="*/ 955963 w 4613563"/>
              <a:gd name="connsiteY20" fmla="*/ 430708 h 1179199"/>
              <a:gd name="connsiteX21" fmla="*/ 997527 w 4613563"/>
              <a:gd name="connsiteY21" fmla="*/ 444562 h 1179199"/>
              <a:gd name="connsiteX22" fmla="*/ 1080654 w 4613563"/>
              <a:gd name="connsiteY22" fmla="*/ 486126 h 1179199"/>
              <a:gd name="connsiteX23" fmla="*/ 1233054 w 4613563"/>
              <a:gd name="connsiteY23" fmla="*/ 472271 h 1179199"/>
              <a:gd name="connsiteX24" fmla="*/ 1288472 w 4613563"/>
              <a:gd name="connsiteY24" fmla="*/ 458417 h 1179199"/>
              <a:gd name="connsiteX25" fmla="*/ 1316182 w 4613563"/>
              <a:gd name="connsiteY25" fmla="*/ 430708 h 1179199"/>
              <a:gd name="connsiteX26" fmla="*/ 1357745 w 4613563"/>
              <a:gd name="connsiteY26" fmla="*/ 416853 h 1179199"/>
              <a:gd name="connsiteX27" fmla="*/ 1440872 w 4613563"/>
              <a:gd name="connsiteY27" fmla="*/ 430708 h 1179199"/>
              <a:gd name="connsiteX28" fmla="*/ 1482436 w 4613563"/>
              <a:gd name="connsiteY28" fmla="*/ 444562 h 1179199"/>
              <a:gd name="connsiteX29" fmla="*/ 1593272 w 4613563"/>
              <a:gd name="connsiteY29" fmla="*/ 430708 h 1179199"/>
              <a:gd name="connsiteX30" fmla="*/ 1704109 w 4613563"/>
              <a:gd name="connsiteY30" fmla="*/ 402999 h 1179199"/>
              <a:gd name="connsiteX31" fmla="*/ 1745672 w 4613563"/>
              <a:gd name="connsiteY31" fmla="*/ 389144 h 1179199"/>
              <a:gd name="connsiteX32" fmla="*/ 1814945 w 4613563"/>
              <a:gd name="connsiteY32" fmla="*/ 402999 h 1179199"/>
              <a:gd name="connsiteX33" fmla="*/ 1856509 w 4613563"/>
              <a:gd name="connsiteY33" fmla="*/ 430708 h 1179199"/>
              <a:gd name="connsiteX34" fmla="*/ 1898072 w 4613563"/>
              <a:gd name="connsiteY34" fmla="*/ 416853 h 1179199"/>
              <a:gd name="connsiteX35" fmla="*/ 1925782 w 4613563"/>
              <a:gd name="connsiteY35" fmla="*/ 389144 h 1179199"/>
              <a:gd name="connsiteX36" fmla="*/ 2133600 w 4613563"/>
              <a:gd name="connsiteY36" fmla="*/ 416853 h 1179199"/>
              <a:gd name="connsiteX37" fmla="*/ 2202872 w 4613563"/>
              <a:gd name="connsiteY37" fmla="*/ 402999 h 1179199"/>
              <a:gd name="connsiteX38" fmla="*/ 2244436 w 4613563"/>
              <a:gd name="connsiteY38" fmla="*/ 389144 h 1179199"/>
              <a:gd name="connsiteX39" fmla="*/ 2410691 w 4613563"/>
              <a:gd name="connsiteY39" fmla="*/ 402999 h 1179199"/>
              <a:gd name="connsiteX40" fmla="*/ 2452254 w 4613563"/>
              <a:gd name="connsiteY40" fmla="*/ 416853 h 1179199"/>
              <a:gd name="connsiteX41" fmla="*/ 2590800 w 4613563"/>
              <a:gd name="connsiteY41" fmla="*/ 375290 h 1179199"/>
              <a:gd name="connsiteX42" fmla="*/ 2632363 w 4613563"/>
              <a:gd name="connsiteY42" fmla="*/ 361435 h 1179199"/>
              <a:gd name="connsiteX43" fmla="*/ 2757054 w 4613563"/>
              <a:gd name="connsiteY43" fmla="*/ 389144 h 1179199"/>
              <a:gd name="connsiteX44" fmla="*/ 2840182 w 4613563"/>
              <a:gd name="connsiteY44" fmla="*/ 430708 h 1179199"/>
              <a:gd name="connsiteX45" fmla="*/ 2895600 w 4613563"/>
              <a:gd name="connsiteY45" fmla="*/ 416853 h 1179199"/>
              <a:gd name="connsiteX46" fmla="*/ 2937163 w 4613563"/>
              <a:gd name="connsiteY46" fmla="*/ 402999 h 1179199"/>
              <a:gd name="connsiteX47" fmla="*/ 3089563 w 4613563"/>
              <a:gd name="connsiteY47" fmla="*/ 389144 h 1179199"/>
              <a:gd name="connsiteX48" fmla="*/ 3131127 w 4613563"/>
              <a:gd name="connsiteY48" fmla="*/ 347581 h 1179199"/>
              <a:gd name="connsiteX49" fmla="*/ 3228109 w 4613563"/>
              <a:gd name="connsiteY49" fmla="*/ 375290 h 1179199"/>
              <a:gd name="connsiteX50" fmla="*/ 3366654 w 4613563"/>
              <a:gd name="connsiteY50" fmla="*/ 361435 h 1179199"/>
              <a:gd name="connsiteX51" fmla="*/ 3532909 w 4613563"/>
              <a:gd name="connsiteY51" fmla="*/ 361435 h 1179199"/>
              <a:gd name="connsiteX52" fmla="*/ 3574472 w 4613563"/>
              <a:gd name="connsiteY52" fmla="*/ 389144 h 1179199"/>
              <a:gd name="connsiteX53" fmla="*/ 3616036 w 4613563"/>
              <a:gd name="connsiteY53" fmla="*/ 375290 h 1179199"/>
              <a:gd name="connsiteX54" fmla="*/ 3657600 w 4613563"/>
              <a:gd name="connsiteY54" fmla="*/ 347581 h 1179199"/>
              <a:gd name="connsiteX55" fmla="*/ 3782291 w 4613563"/>
              <a:gd name="connsiteY55" fmla="*/ 361435 h 1179199"/>
              <a:gd name="connsiteX56" fmla="*/ 3865418 w 4613563"/>
              <a:gd name="connsiteY56" fmla="*/ 319871 h 1179199"/>
              <a:gd name="connsiteX57" fmla="*/ 3906982 w 4613563"/>
              <a:gd name="connsiteY57" fmla="*/ 292162 h 1179199"/>
              <a:gd name="connsiteX58" fmla="*/ 4045527 w 4613563"/>
              <a:gd name="connsiteY58" fmla="*/ 264453 h 1179199"/>
              <a:gd name="connsiteX59" fmla="*/ 4100945 w 4613563"/>
              <a:gd name="connsiteY59" fmla="*/ 195181 h 1179199"/>
              <a:gd name="connsiteX60" fmla="*/ 4142509 w 4613563"/>
              <a:gd name="connsiteY60" fmla="*/ 209035 h 1179199"/>
              <a:gd name="connsiteX61" fmla="*/ 4225636 w 4613563"/>
              <a:gd name="connsiteY61" fmla="*/ 181326 h 1179199"/>
              <a:gd name="connsiteX62" fmla="*/ 4239491 w 4613563"/>
              <a:gd name="connsiteY62" fmla="*/ 139762 h 1179199"/>
              <a:gd name="connsiteX63" fmla="*/ 4322618 w 4613563"/>
              <a:gd name="connsiteY63" fmla="*/ 125908 h 1179199"/>
              <a:gd name="connsiteX64" fmla="*/ 4378036 w 4613563"/>
              <a:gd name="connsiteY64" fmla="*/ 42781 h 1179199"/>
              <a:gd name="connsiteX65" fmla="*/ 4502727 w 4613563"/>
              <a:gd name="connsiteY65" fmla="*/ 15071 h 1179199"/>
              <a:gd name="connsiteX66" fmla="*/ 4613563 w 4613563"/>
              <a:gd name="connsiteY66" fmla="*/ 1217 h 1179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4613563" h="1179199">
                <a:moveTo>
                  <a:pt x="0" y="1164999"/>
                </a:moveTo>
                <a:cubicBezTo>
                  <a:pt x="32327" y="1169617"/>
                  <a:pt x="64423" y="1181358"/>
                  <a:pt x="96982" y="1178853"/>
                </a:cubicBezTo>
                <a:cubicBezTo>
                  <a:pt x="126104" y="1176613"/>
                  <a:pt x="180109" y="1151144"/>
                  <a:pt x="180109" y="1151144"/>
                </a:cubicBezTo>
                <a:cubicBezTo>
                  <a:pt x="193963" y="1155762"/>
                  <a:pt x="207068" y="1164999"/>
                  <a:pt x="221672" y="1164999"/>
                </a:cubicBezTo>
                <a:cubicBezTo>
                  <a:pt x="236276" y="1164999"/>
                  <a:pt x="248831" y="1153545"/>
                  <a:pt x="263236" y="1151144"/>
                </a:cubicBezTo>
                <a:cubicBezTo>
                  <a:pt x="304486" y="1144269"/>
                  <a:pt x="346363" y="1141908"/>
                  <a:pt x="387927" y="1137290"/>
                </a:cubicBezTo>
                <a:cubicBezTo>
                  <a:pt x="401782" y="1132672"/>
                  <a:pt x="414887" y="1123435"/>
                  <a:pt x="429491" y="1123435"/>
                </a:cubicBezTo>
                <a:cubicBezTo>
                  <a:pt x="444095" y="1123435"/>
                  <a:pt x="457495" y="1142714"/>
                  <a:pt x="471054" y="1137290"/>
                </a:cubicBezTo>
                <a:cubicBezTo>
                  <a:pt x="486514" y="1131106"/>
                  <a:pt x="492000" y="1110942"/>
                  <a:pt x="498763" y="1095726"/>
                </a:cubicBezTo>
                <a:cubicBezTo>
                  <a:pt x="510625" y="1069036"/>
                  <a:pt x="526472" y="1012599"/>
                  <a:pt x="526472" y="1012599"/>
                </a:cubicBezTo>
                <a:cubicBezTo>
                  <a:pt x="531090" y="971035"/>
                  <a:pt x="536992" y="929594"/>
                  <a:pt x="540327" y="887908"/>
                </a:cubicBezTo>
                <a:cubicBezTo>
                  <a:pt x="546231" y="814109"/>
                  <a:pt x="546815" y="739903"/>
                  <a:pt x="554182" y="666235"/>
                </a:cubicBezTo>
                <a:cubicBezTo>
                  <a:pt x="557174" y="636320"/>
                  <a:pt x="589543" y="546296"/>
                  <a:pt x="595745" y="527690"/>
                </a:cubicBezTo>
                <a:lnTo>
                  <a:pt x="609600" y="486126"/>
                </a:lnTo>
                <a:cubicBezTo>
                  <a:pt x="628073" y="490744"/>
                  <a:pt x="649175" y="489419"/>
                  <a:pt x="665018" y="499981"/>
                </a:cubicBezTo>
                <a:cubicBezTo>
                  <a:pt x="678872" y="509217"/>
                  <a:pt x="676076" y="541544"/>
                  <a:pt x="692727" y="541544"/>
                </a:cubicBezTo>
                <a:cubicBezTo>
                  <a:pt x="709378" y="541544"/>
                  <a:pt x="707434" y="510383"/>
                  <a:pt x="720436" y="499981"/>
                </a:cubicBezTo>
                <a:cubicBezTo>
                  <a:pt x="731840" y="490858"/>
                  <a:pt x="748145" y="490744"/>
                  <a:pt x="762000" y="486126"/>
                </a:cubicBezTo>
                <a:cubicBezTo>
                  <a:pt x="809932" y="502104"/>
                  <a:pt x="828170" y="515387"/>
                  <a:pt x="886691" y="486126"/>
                </a:cubicBezTo>
                <a:cubicBezTo>
                  <a:pt x="901584" y="478679"/>
                  <a:pt x="901398" y="454964"/>
                  <a:pt x="914400" y="444562"/>
                </a:cubicBezTo>
                <a:cubicBezTo>
                  <a:pt x="925804" y="435439"/>
                  <a:pt x="942109" y="435326"/>
                  <a:pt x="955963" y="430708"/>
                </a:cubicBezTo>
                <a:cubicBezTo>
                  <a:pt x="969818" y="435326"/>
                  <a:pt x="984465" y="438031"/>
                  <a:pt x="997527" y="444562"/>
                </a:cubicBezTo>
                <a:cubicBezTo>
                  <a:pt x="1104968" y="498281"/>
                  <a:pt x="976175" y="451298"/>
                  <a:pt x="1080654" y="486126"/>
                </a:cubicBezTo>
                <a:cubicBezTo>
                  <a:pt x="1186122" y="450971"/>
                  <a:pt x="1135141" y="452689"/>
                  <a:pt x="1233054" y="472271"/>
                </a:cubicBezTo>
                <a:cubicBezTo>
                  <a:pt x="1251527" y="467653"/>
                  <a:pt x="1271441" y="466932"/>
                  <a:pt x="1288472" y="458417"/>
                </a:cubicBezTo>
                <a:cubicBezTo>
                  <a:pt x="1300155" y="452575"/>
                  <a:pt x="1304981" y="437429"/>
                  <a:pt x="1316182" y="430708"/>
                </a:cubicBezTo>
                <a:cubicBezTo>
                  <a:pt x="1328705" y="423194"/>
                  <a:pt x="1343891" y="421471"/>
                  <a:pt x="1357745" y="416853"/>
                </a:cubicBezTo>
                <a:cubicBezTo>
                  <a:pt x="1385454" y="421471"/>
                  <a:pt x="1413450" y="424614"/>
                  <a:pt x="1440872" y="430708"/>
                </a:cubicBezTo>
                <a:cubicBezTo>
                  <a:pt x="1455128" y="433876"/>
                  <a:pt x="1467832" y="444562"/>
                  <a:pt x="1482436" y="444562"/>
                </a:cubicBezTo>
                <a:cubicBezTo>
                  <a:pt x="1519669" y="444562"/>
                  <a:pt x="1556327" y="435326"/>
                  <a:pt x="1593272" y="430708"/>
                </a:cubicBezTo>
                <a:cubicBezTo>
                  <a:pt x="1688284" y="399037"/>
                  <a:pt x="1570355" y="436437"/>
                  <a:pt x="1704109" y="402999"/>
                </a:cubicBezTo>
                <a:cubicBezTo>
                  <a:pt x="1718277" y="399457"/>
                  <a:pt x="1731818" y="393762"/>
                  <a:pt x="1745672" y="389144"/>
                </a:cubicBezTo>
                <a:cubicBezTo>
                  <a:pt x="1768763" y="393762"/>
                  <a:pt x="1792896" y="394731"/>
                  <a:pt x="1814945" y="402999"/>
                </a:cubicBezTo>
                <a:cubicBezTo>
                  <a:pt x="1830536" y="408846"/>
                  <a:pt x="1840084" y="427971"/>
                  <a:pt x="1856509" y="430708"/>
                </a:cubicBezTo>
                <a:cubicBezTo>
                  <a:pt x="1870914" y="433109"/>
                  <a:pt x="1884218" y="421471"/>
                  <a:pt x="1898072" y="416853"/>
                </a:cubicBezTo>
                <a:cubicBezTo>
                  <a:pt x="1907309" y="407617"/>
                  <a:pt x="1912753" y="390075"/>
                  <a:pt x="1925782" y="389144"/>
                </a:cubicBezTo>
                <a:cubicBezTo>
                  <a:pt x="2037454" y="381168"/>
                  <a:pt x="2057435" y="391466"/>
                  <a:pt x="2133600" y="416853"/>
                </a:cubicBezTo>
                <a:cubicBezTo>
                  <a:pt x="2156691" y="412235"/>
                  <a:pt x="2180027" y="408710"/>
                  <a:pt x="2202872" y="402999"/>
                </a:cubicBezTo>
                <a:cubicBezTo>
                  <a:pt x="2217040" y="399457"/>
                  <a:pt x="2229832" y="389144"/>
                  <a:pt x="2244436" y="389144"/>
                </a:cubicBezTo>
                <a:cubicBezTo>
                  <a:pt x="2300046" y="389144"/>
                  <a:pt x="2355273" y="398381"/>
                  <a:pt x="2410691" y="402999"/>
                </a:cubicBezTo>
                <a:cubicBezTo>
                  <a:pt x="2424545" y="407617"/>
                  <a:pt x="2437650" y="416853"/>
                  <a:pt x="2452254" y="416853"/>
                </a:cubicBezTo>
                <a:cubicBezTo>
                  <a:pt x="2473194" y="416853"/>
                  <a:pt x="2585962" y="376903"/>
                  <a:pt x="2590800" y="375290"/>
                </a:cubicBezTo>
                <a:lnTo>
                  <a:pt x="2632363" y="361435"/>
                </a:lnTo>
                <a:cubicBezTo>
                  <a:pt x="2664286" y="366756"/>
                  <a:pt x="2722949" y="372092"/>
                  <a:pt x="2757054" y="389144"/>
                </a:cubicBezTo>
                <a:cubicBezTo>
                  <a:pt x="2864489" y="442861"/>
                  <a:pt x="2735706" y="395882"/>
                  <a:pt x="2840182" y="430708"/>
                </a:cubicBezTo>
                <a:cubicBezTo>
                  <a:pt x="2858655" y="426090"/>
                  <a:pt x="2877291" y="422084"/>
                  <a:pt x="2895600" y="416853"/>
                </a:cubicBezTo>
                <a:cubicBezTo>
                  <a:pt x="2909642" y="412841"/>
                  <a:pt x="2922706" y="405064"/>
                  <a:pt x="2937163" y="402999"/>
                </a:cubicBezTo>
                <a:cubicBezTo>
                  <a:pt x="2987660" y="395785"/>
                  <a:pt x="3038763" y="393762"/>
                  <a:pt x="3089563" y="389144"/>
                </a:cubicBezTo>
                <a:cubicBezTo>
                  <a:pt x="3103418" y="375290"/>
                  <a:pt x="3112288" y="352964"/>
                  <a:pt x="3131127" y="347581"/>
                </a:cubicBezTo>
                <a:lnTo>
                  <a:pt x="3228109" y="375290"/>
                </a:lnTo>
                <a:cubicBezTo>
                  <a:pt x="3329300" y="341560"/>
                  <a:pt x="3282900" y="340497"/>
                  <a:pt x="3366654" y="361435"/>
                </a:cubicBezTo>
                <a:cubicBezTo>
                  <a:pt x="3436317" y="338215"/>
                  <a:pt x="3426849" y="334920"/>
                  <a:pt x="3532909" y="361435"/>
                </a:cubicBezTo>
                <a:cubicBezTo>
                  <a:pt x="3549063" y="365473"/>
                  <a:pt x="3560618" y="379908"/>
                  <a:pt x="3574472" y="389144"/>
                </a:cubicBezTo>
                <a:cubicBezTo>
                  <a:pt x="3588327" y="384526"/>
                  <a:pt x="3602974" y="381821"/>
                  <a:pt x="3616036" y="375290"/>
                </a:cubicBezTo>
                <a:cubicBezTo>
                  <a:pt x="3630929" y="367844"/>
                  <a:pt x="3641006" y="348964"/>
                  <a:pt x="3657600" y="347581"/>
                </a:cubicBezTo>
                <a:cubicBezTo>
                  <a:pt x="3699275" y="344108"/>
                  <a:pt x="3740727" y="356817"/>
                  <a:pt x="3782291" y="361435"/>
                </a:cubicBezTo>
                <a:cubicBezTo>
                  <a:pt x="3901398" y="282029"/>
                  <a:pt x="3750703" y="377229"/>
                  <a:pt x="3865418" y="319871"/>
                </a:cubicBezTo>
                <a:cubicBezTo>
                  <a:pt x="3880311" y="312424"/>
                  <a:pt x="3891067" y="297059"/>
                  <a:pt x="3906982" y="292162"/>
                </a:cubicBezTo>
                <a:cubicBezTo>
                  <a:pt x="3951996" y="278312"/>
                  <a:pt x="4045527" y="264453"/>
                  <a:pt x="4045527" y="264453"/>
                </a:cubicBezTo>
                <a:cubicBezTo>
                  <a:pt x="4056334" y="232035"/>
                  <a:pt x="4056710" y="202554"/>
                  <a:pt x="4100945" y="195181"/>
                </a:cubicBezTo>
                <a:cubicBezTo>
                  <a:pt x="4115350" y="192780"/>
                  <a:pt x="4128654" y="204417"/>
                  <a:pt x="4142509" y="209035"/>
                </a:cubicBezTo>
                <a:cubicBezTo>
                  <a:pt x="4170218" y="199799"/>
                  <a:pt x="4216399" y="209035"/>
                  <a:pt x="4225636" y="181326"/>
                </a:cubicBezTo>
                <a:cubicBezTo>
                  <a:pt x="4230254" y="167471"/>
                  <a:pt x="4226811" y="147008"/>
                  <a:pt x="4239491" y="139762"/>
                </a:cubicBezTo>
                <a:cubicBezTo>
                  <a:pt x="4263881" y="125825"/>
                  <a:pt x="4294909" y="130526"/>
                  <a:pt x="4322618" y="125908"/>
                </a:cubicBezTo>
                <a:cubicBezTo>
                  <a:pt x="4341091" y="98199"/>
                  <a:pt x="4346443" y="53312"/>
                  <a:pt x="4378036" y="42781"/>
                </a:cubicBezTo>
                <a:cubicBezTo>
                  <a:pt x="4471597" y="11593"/>
                  <a:pt x="4356438" y="47579"/>
                  <a:pt x="4502727" y="15071"/>
                </a:cubicBezTo>
                <a:cubicBezTo>
                  <a:pt x="4597928" y="-6085"/>
                  <a:pt x="4479517" y="1217"/>
                  <a:pt x="4613563" y="1217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85F2936-51FE-D842-99B7-105AFBC4C4E5}"/>
              </a:ext>
            </a:extLst>
          </p:cNvPr>
          <p:cNvCxnSpPr/>
          <p:nvPr/>
        </p:nvCxnSpPr>
        <p:spPr>
          <a:xfrm>
            <a:off x="5611090" y="1676388"/>
            <a:ext cx="0" cy="3962400"/>
          </a:xfrm>
          <a:prstGeom prst="line">
            <a:avLst/>
          </a:prstGeom>
          <a:ln w="28575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Freeform 15">
            <a:extLst>
              <a:ext uri="{FF2B5EF4-FFF2-40B4-BE49-F238E27FC236}">
                <a16:creationId xmlns:a16="http://schemas.microsoft.com/office/drawing/2014/main" id="{D8CD6B84-80F2-A744-AB17-7D2F22530472}"/>
              </a:ext>
            </a:extLst>
          </p:cNvPr>
          <p:cNvSpPr/>
          <p:nvPr/>
        </p:nvSpPr>
        <p:spPr>
          <a:xfrm>
            <a:off x="5611092" y="900426"/>
            <a:ext cx="2147454" cy="1191598"/>
          </a:xfrm>
          <a:custGeom>
            <a:avLst/>
            <a:gdLst>
              <a:gd name="connsiteX0" fmla="*/ 0 w 2258291"/>
              <a:gd name="connsiteY0" fmla="*/ 1191598 h 1191598"/>
              <a:gd name="connsiteX1" fmla="*/ 96982 w 2258291"/>
              <a:gd name="connsiteY1" fmla="*/ 1136180 h 1191598"/>
              <a:gd name="connsiteX2" fmla="*/ 152400 w 2258291"/>
              <a:gd name="connsiteY2" fmla="*/ 1122325 h 1191598"/>
              <a:gd name="connsiteX3" fmla="*/ 180109 w 2258291"/>
              <a:gd name="connsiteY3" fmla="*/ 1080762 h 1191598"/>
              <a:gd name="connsiteX4" fmla="*/ 263236 w 2258291"/>
              <a:gd name="connsiteY4" fmla="*/ 1039198 h 1191598"/>
              <a:gd name="connsiteX5" fmla="*/ 318654 w 2258291"/>
              <a:gd name="connsiteY5" fmla="*/ 1025344 h 1191598"/>
              <a:gd name="connsiteX6" fmla="*/ 346364 w 2258291"/>
              <a:gd name="connsiteY6" fmla="*/ 997634 h 1191598"/>
              <a:gd name="connsiteX7" fmla="*/ 387927 w 2258291"/>
              <a:gd name="connsiteY7" fmla="*/ 969925 h 1191598"/>
              <a:gd name="connsiteX8" fmla="*/ 415636 w 2258291"/>
              <a:gd name="connsiteY8" fmla="*/ 928362 h 1191598"/>
              <a:gd name="connsiteX9" fmla="*/ 498764 w 2258291"/>
              <a:gd name="connsiteY9" fmla="*/ 914507 h 1191598"/>
              <a:gd name="connsiteX10" fmla="*/ 595745 w 2258291"/>
              <a:gd name="connsiteY10" fmla="*/ 886798 h 1191598"/>
              <a:gd name="connsiteX11" fmla="*/ 609600 w 2258291"/>
              <a:gd name="connsiteY11" fmla="*/ 831380 h 1191598"/>
              <a:gd name="connsiteX12" fmla="*/ 651164 w 2258291"/>
              <a:gd name="connsiteY12" fmla="*/ 803671 h 1191598"/>
              <a:gd name="connsiteX13" fmla="*/ 845127 w 2258291"/>
              <a:gd name="connsiteY13" fmla="*/ 775962 h 1191598"/>
              <a:gd name="connsiteX14" fmla="*/ 886691 w 2258291"/>
              <a:gd name="connsiteY14" fmla="*/ 762107 h 1191598"/>
              <a:gd name="connsiteX15" fmla="*/ 955964 w 2258291"/>
              <a:gd name="connsiteY15" fmla="*/ 706689 h 1191598"/>
              <a:gd name="connsiteX16" fmla="*/ 983673 w 2258291"/>
              <a:gd name="connsiteY16" fmla="*/ 665125 h 1191598"/>
              <a:gd name="connsiteX17" fmla="*/ 1025236 w 2258291"/>
              <a:gd name="connsiteY17" fmla="*/ 637416 h 1191598"/>
              <a:gd name="connsiteX18" fmla="*/ 1149927 w 2258291"/>
              <a:gd name="connsiteY18" fmla="*/ 609707 h 1191598"/>
              <a:gd name="connsiteX19" fmla="*/ 1219200 w 2258291"/>
              <a:gd name="connsiteY19" fmla="*/ 540434 h 1191598"/>
              <a:gd name="connsiteX20" fmla="*/ 1385454 w 2258291"/>
              <a:gd name="connsiteY20" fmla="*/ 498871 h 1191598"/>
              <a:gd name="connsiteX21" fmla="*/ 1413164 w 2258291"/>
              <a:gd name="connsiteY21" fmla="*/ 471162 h 1191598"/>
              <a:gd name="connsiteX22" fmla="*/ 1496291 w 2258291"/>
              <a:gd name="connsiteY22" fmla="*/ 415744 h 1191598"/>
              <a:gd name="connsiteX23" fmla="*/ 1510145 w 2258291"/>
              <a:gd name="connsiteY23" fmla="*/ 374180 h 1191598"/>
              <a:gd name="connsiteX24" fmla="*/ 1662545 w 2258291"/>
              <a:gd name="connsiteY24" fmla="*/ 332616 h 1191598"/>
              <a:gd name="connsiteX25" fmla="*/ 1704109 w 2258291"/>
              <a:gd name="connsiteY25" fmla="*/ 291053 h 1191598"/>
              <a:gd name="connsiteX26" fmla="*/ 1745673 w 2258291"/>
              <a:gd name="connsiteY26" fmla="*/ 277198 h 1191598"/>
              <a:gd name="connsiteX27" fmla="*/ 1856509 w 2258291"/>
              <a:gd name="connsiteY27" fmla="*/ 235634 h 1191598"/>
              <a:gd name="connsiteX28" fmla="*/ 1870364 w 2258291"/>
              <a:gd name="connsiteY28" fmla="*/ 194071 h 1191598"/>
              <a:gd name="connsiteX29" fmla="*/ 1953491 w 2258291"/>
              <a:gd name="connsiteY29" fmla="*/ 152507 h 1191598"/>
              <a:gd name="connsiteX30" fmla="*/ 1995054 w 2258291"/>
              <a:gd name="connsiteY30" fmla="*/ 124798 h 1191598"/>
              <a:gd name="connsiteX31" fmla="*/ 2022764 w 2258291"/>
              <a:gd name="connsiteY31" fmla="*/ 83234 h 1191598"/>
              <a:gd name="connsiteX32" fmla="*/ 2147454 w 2258291"/>
              <a:gd name="connsiteY32" fmla="*/ 55525 h 1191598"/>
              <a:gd name="connsiteX33" fmla="*/ 2258291 w 2258291"/>
              <a:gd name="connsiteY33" fmla="*/ 107 h 119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258291" h="1191598">
                <a:moveTo>
                  <a:pt x="0" y="1191598"/>
                </a:moveTo>
                <a:cubicBezTo>
                  <a:pt x="32327" y="1173125"/>
                  <a:pt x="63086" y="1151587"/>
                  <a:pt x="96982" y="1136180"/>
                </a:cubicBezTo>
                <a:cubicBezTo>
                  <a:pt x="114316" y="1128301"/>
                  <a:pt x="136557" y="1132887"/>
                  <a:pt x="152400" y="1122325"/>
                </a:cubicBezTo>
                <a:cubicBezTo>
                  <a:pt x="166254" y="1113089"/>
                  <a:pt x="168335" y="1092536"/>
                  <a:pt x="180109" y="1080762"/>
                </a:cubicBezTo>
                <a:cubicBezTo>
                  <a:pt x="204396" y="1056476"/>
                  <a:pt x="231687" y="1048212"/>
                  <a:pt x="263236" y="1039198"/>
                </a:cubicBezTo>
                <a:cubicBezTo>
                  <a:pt x="281545" y="1033967"/>
                  <a:pt x="300181" y="1029962"/>
                  <a:pt x="318654" y="1025344"/>
                </a:cubicBezTo>
                <a:cubicBezTo>
                  <a:pt x="327891" y="1016107"/>
                  <a:pt x="336164" y="1005794"/>
                  <a:pt x="346364" y="997634"/>
                </a:cubicBezTo>
                <a:cubicBezTo>
                  <a:pt x="359366" y="987232"/>
                  <a:pt x="376153" y="981699"/>
                  <a:pt x="387927" y="969925"/>
                </a:cubicBezTo>
                <a:cubicBezTo>
                  <a:pt x="399701" y="958151"/>
                  <a:pt x="400743" y="935808"/>
                  <a:pt x="415636" y="928362"/>
                </a:cubicBezTo>
                <a:cubicBezTo>
                  <a:pt x="440762" y="915799"/>
                  <a:pt x="471218" y="920016"/>
                  <a:pt x="498764" y="914507"/>
                </a:cubicBezTo>
                <a:cubicBezTo>
                  <a:pt x="542263" y="905807"/>
                  <a:pt x="556126" y="900005"/>
                  <a:pt x="595745" y="886798"/>
                </a:cubicBezTo>
                <a:cubicBezTo>
                  <a:pt x="600363" y="868325"/>
                  <a:pt x="599038" y="847223"/>
                  <a:pt x="609600" y="831380"/>
                </a:cubicBezTo>
                <a:cubicBezTo>
                  <a:pt x="618837" y="817525"/>
                  <a:pt x="636271" y="811118"/>
                  <a:pt x="651164" y="803671"/>
                </a:cubicBezTo>
                <a:cubicBezTo>
                  <a:pt x="704473" y="777016"/>
                  <a:pt x="806180" y="779502"/>
                  <a:pt x="845127" y="775962"/>
                </a:cubicBezTo>
                <a:cubicBezTo>
                  <a:pt x="858982" y="771344"/>
                  <a:pt x="873629" y="768638"/>
                  <a:pt x="886691" y="762107"/>
                </a:cubicBezTo>
                <a:cubicBezTo>
                  <a:pt x="910692" y="750107"/>
                  <a:pt x="938783" y="728164"/>
                  <a:pt x="955964" y="706689"/>
                </a:cubicBezTo>
                <a:cubicBezTo>
                  <a:pt x="966366" y="693687"/>
                  <a:pt x="971899" y="676899"/>
                  <a:pt x="983673" y="665125"/>
                </a:cubicBezTo>
                <a:cubicBezTo>
                  <a:pt x="995447" y="653351"/>
                  <a:pt x="1010343" y="644862"/>
                  <a:pt x="1025236" y="637416"/>
                </a:cubicBezTo>
                <a:cubicBezTo>
                  <a:pt x="1059340" y="620364"/>
                  <a:pt x="1118007" y="615027"/>
                  <a:pt x="1149927" y="609707"/>
                </a:cubicBezTo>
                <a:cubicBezTo>
                  <a:pt x="1173018" y="586616"/>
                  <a:pt x="1188220" y="550761"/>
                  <a:pt x="1219200" y="540434"/>
                </a:cubicBezTo>
                <a:cubicBezTo>
                  <a:pt x="1328977" y="503842"/>
                  <a:pt x="1273517" y="517527"/>
                  <a:pt x="1385454" y="498871"/>
                </a:cubicBezTo>
                <a:cubicBezTo>
                  <a:pt x="1394691" y="489635"/>
                  <a:pt x="1402714" y="478999"/>
                  <a:pt x="1413164" y="471162"/>
                </a:cubicBezTo>
                <a:cubicBezTo>
                  <a:pt x="1439806" y="451181"/>
                  <a:pt x="1496291" y="415744"/>
                  <a:pt x="1496291" y="415744"/>
                </a:cubicBezTo>
                <a:cubicBezTo>
                  <a:pt x="1500909" y="401889"/>
                  <a:pt x="1501022" y="385584"/>
                  <a:pt x="1510145" y="374180"/>
                </a:cubicBezTo>
                <a:cubicBezTo>
                  <a:pt x="1545073" y="330520"/>
                  <a:pt x="1619298" y="338022"/>
                  <a:pt x="1662545" y="332616"/>
                </a:cubicBezTo>
                <a:cubicBezTo>
                  <a:pt x="1676400" y="318762"/>
                  <a:pt x="1687806" y="301921"/>
                  <a:pt x="1704109" y="291053"/>
                </a:cubicBezTo>
                <a:cubicBezTo>
                  <a:pt x="1716260" y="282952"/>
                  <a:pt x="1732611" y="283729"/>
                  <a:pt x="1745673" y="277198"/>
                </a:cubicBezTo>
                <a:cubicBezTo>
                  <a:pt x="1840805" y="229631"/>
                  <a:pt x="1722858" y="262365"/>
                  <a:pt x="1856509" y="235634"/>
                </a:cubicBezTo>
                <a:cubicBezTo>
                  <a:pt x="1861127" y="221780"/>
                  <a:pt x="1861241" y="205475"/>
                  <a:pt x="1870364" y="194071"/>
                </a:cubicBezTo>
                <a:cubicBezTo>
                  <a:pt x="1896834" y="160983"/>
                  <a:pt x="1920026" y="169240"/>
                  <a:pt x="1953491" y="152507"/>
                </a:cubicBezTo>
                <a:cubicBezTo>
                  <a:pt x="1968384" y="145060"/>
                  <a:pt x="1981200" y="134034"/>
                  <a:pt x="1995054" y="124798"/>
                </a:cubicBezTo>
                <a:cubicBezTo>
                  <a:pt x="2004291" y="110943"/>
                  <a:pt x="2008909" y="92470"/>
                  <a:pt x="2022764" y="83234"/>
                </a:cubicBezTo>
                <a:cubicBezTo>
                  <a:pt x="2031147" y="77646"/>
                  <a:pt x="2145931" y="55830"/>
                  <a:pt x="2147454" y="55525"/>
                </a:cubicBezTo>
                <a:cubicBezTo>
                  <a:pt x="2238267" y="-5016"/>
                  <a:pt x="2197280" y="107"/>
                  <a:pt x="2258291" y="107"/>
                </a:cubicBezTo>
              </a:path>
            </a:pathLst>
          </a:custGeom>
          <a:noFill/>
          <a:ln w="381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8BC75659-39F0-D946-991C-7F9F74BEA0D5}"/>
              </a:ext>
            </a:extLst>
          </p:cNvPr>
          <p:cNvSpPr/>
          <p:nvPr/>
        </p:nvSpPr>
        <p:spPr>
          <a:xfrm>
            <a:off x="5597236" y="2729332"/>
            <a:ext cx="2161310" cy="1440873"/>
          </a:xfrm>
          <a:custGeom>
            <a:avLst/>
            <a:gdLst>
              <a:gd name="connsiteX0" fmla="*/ 0 w 2299854"/>
              <a:gd name="connsiteY0" fmla="*/ 1440873 h 1440873"/>
              <a:gd name="connsiteX1" fmla="*/ 96982 w 2299854"/>
              <a:gd name="connsiteY1" fmla="*/ 1371600 h 1440873"/>
              <a:gd name="connsiteX2" fmla="*/ 138545 w 2299854"/>
              <a:gd name="connsiteY2" fmla="*/ 1357746 h 1440873"/>
              <a:gd name="connsiteX3" fmla="*/ 193964 w 2299854"/>
              <a:gd name="connsiteY3" fmla="*/ 1274618 h 1440873"/>
              <a:gd name="connsiteX4" fmla="*/ 318654 w 2299854"/>
              <a:gd name="connsiteY4" fmla="*/ 1205346 h 1440873"/>
              <a:gd name="connsiteX5" fmla="*/ 374073 w 2299854"/>
              <a:gd name="connsiteY5" fmla="*/ 1136073 h 1440873"/>
              <a:gd name="connsiteX6" fmla="*/ 387927 w 2299854"/>
              <a:gd name="connsiteY6" fmla="*/ 1094509 h 1440873"/>
              <a:gd name="connsiteX7" fmla="*/ 484909 w 2299854"/>
              <a:gd name="connsiteY7" fmla="*/ 1052946 h 1440873"/>
              <a:gd name="connsiteX8" fmla="*/ 609600 w 2299854"/>
              <a:gd name="connsiteY8" fmla="*/ 1025237 h 1440873"/>
              <a:gd name="connsiteX9" fmla="*/ 651164 w 2299854"/>
              <a:gd name="connsiteY9" fmla="*/ 997528 h 1440873"/>
              <a:gd name="connsiteX10" fmla="*/ 678873 w 2299854"/>
              <a:gd name="connsiteY10" fmla="*/ 969818 h 1440873"/>
              <a:gd name="connsiteX11" fmla="*/ 762000 w 2299854"/>
              <a:gd name="connsiteY11" fmla="*/ 942109 h 1440873"/>
              <a:gd name="connsiteX12" fmla="*/ 803564 w 2299854"/>
              <a:gd name="connsiteY12" fmla="*/ 914400 h 1440873"/>
              <a:gd name="connsiteX13" fmla="*/ 886691 w 2299854"/>
              <a:gd name="connsiteY13" fmla="*/ 886691 h 1440873"/>
              <a:gd name="connsiteX14" fmla="*/ 900545 w 2299854"/>
              <a:gd name="connsiteY14" fmla="*/ 845128 h 1440873"/>
              <a:gd name="connsiteX15" fmla="*/ 997527 w 2299854"/>
              <a:gd name="connsiteY15" fmla="*/ 775855 h 1440873"/>
              <a:gd name="connsiteX16" fmla="*/ 1025236 w 2299854"/>
              <a:gd name="connsiteY16" fmla="*/ 734291 h 1440873"/>
              <a:gd name="connsiteX17" fmla="*/ 1066800 w 2299854"/>
              <a:gd name="connsiteY17" fmla="*/ 720437 h 1440873"/>
              <a:gd name="connsiteX18" fmla="*/ 1149927 w 2299854"/>
              <a:gd name="connsiteY18" fmla="*/ 678873 h 1440873"/>
              <a:gd name="connsiteX19" fmla="*/ 1177636 w 2299854"/>
              <a:gd name="connsiteY19" fmla="*/ 637309 h 1440873"/>
              <a:gd name="connsiteX20" fmla="*/ 1260764 w 2299854"/>
              <a:gd name="connsiteY20" fmla="*/ 595746 h 1440873"/>
              <a:gd name="connsiteX21" fmla="*/ 1316182 w 2299854"/>
              <a:gd name="connsiteY21" fmla="*/ 526473 h 1440873"/>
              <a:gd name="connsiteX22" fmla="*/ 1399309 w 2299854"/>
              <a:gd name="connsiteY22" fmla="*/ 498764 h 1440873"/>
              <a:gd name="connsiteX23" fmla="*/ 1440873 w 2299854"/>
              <a:gd name="connsiteY23" fmla="*/ 471055 h 1440873"/>
              <a:gd name="connsiteX24" fmla="*/ 1468582 w 2299854"/>
              <a:gd name="connsiteY24" fmla="*/ 429491 h 1440873"/>
              <a:gd name="connsiteX25" fmla="*/ 1551709 w 2299854"/>
              <a:gd name="connsiteY25" fmla="*/ 401782 h 1440873"/>
              <a:gd name="connsiteX26" fmla="*/ 1579418 w 2299854"/>
              <a:gd name="connsiteY26" fmla="*/ 360218 h 1440873"/>
              <a:gd name="connsiteX27" fmla="*/ 1690254 w 2299854"/>
              <a:gd name="connsiteY27" fmla="*/ 332509 h 1440873"/>
              <a:gd name="connsiteX28" fmla="*/ 1787236 w 2299854"/>
              <a:gd name="connsiteY28" fmla="*/ 290946 h 1440873"/>
              <a:gd name="connsiteX29" fmla="*/ 1801091 w 2299854"/>
              <a:gd name="connsiteY29" fmla="*/ 249382 h 1440873"/>
              <a:gd name="connsiteX30" fmla="*/ 1870364 w 2299854"/>
              <a:gd name="connsiteY30" fmla="*/ 166255 h 1440873"/>
              <a:gd name="connsiteX31" fmla="*/ 2036618 w 2299854"/>
              <a:gd name="connsiteY31" fmla="*/ 152400 h 1440873"/>
              <a:gd name="connsiteX32" fmla="*/ 2064327 w 2299854"/>
              <a:gd name="connsiteY32" fmla="*/ 110837 h 1440873"/>
              <a:gd name="connsiteX33" fmla="*/ 2078182 w 2299854"/>
              <a:gd name="connsiteY33" fmla="*/ 69273 h 1440873"/>
              <a:gd name="connsiteX34" fmla="*/ 2119745 w 2299854"/>
              <a:gd name="connsiteY34" fmla="*/ 55418 h 1440873"/>
              <a:gd name="connsiteX35" fmla="*/ 2244436 w 2299854"/>
              <a:gd name="connsiteY35" fmla="*/ 41564 h 1440873"/>
              <a:gd name="connsiteX36" fmla="*/ 2299854 w 2299854"/>
              <a:gd name="connsiteY36" fmla="*/ 0 h 144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99854" h="1440873">
                <a:moveTo>
                  <a:pt x="0" y="1440873"/>
                </a:moveTo>
                <a:cubicBezTo>
                  <a:pt x="32327" y="1417782"/>
                  <a:pt x="62916" y="1392039"/>
                  <a:pt x="96982" y="1371600"/>
                </a:cubicBezTo>
                <a:cubicBezTo>
                  <a:pt x="109505" y="1364086"/>
                  <a:pt x="128219" y="1368072"/>
                  <a:pt x="138545" y="1357746"/>
                </a:cubicBezTo>
                <a:cubicBezTo>
                  <a:pt x="162093" y="1334198"/>
                  <a:pt x="166255" y="1293091"/>
                  <a:pt x="193964" y="1274618"/>
                </a:cubicBezTo>
                <a:cubicBezTo>
                  <a:pt x="289242" y="1211099"/>
                  <a:pt x="245498" y="1229731"/>
                  <a:pt x="318654" y="1205346"/>
                </a:cubicBezTo>
                <a:cubicBezTo>
                  <a:pt x="344428" y="1179573"/>
                  <a:pt x="356595" y="1171029"/>
                  <a:pt x="374073" y="1136073"/>
                </a:cubicBezTo>
                <a:cubicBezTo>
                  <a:pt x="380604" y="1123011"/>
                  <a:pt x="378804" y="1105913"/>
                  <a:pt x="387927" y="1094509"/>
                </a:cubicBezTo>
                <a:cubicBezTo>
                  <a:pt x="410461" y="1066342"/>
                  <a:pt x="453216" y="1059285"/>
                  <a:pt x="484909" y="1052946"/>
                </a:cubicBezTo>
                <a:cubicBezTo>
                  <a:pt x="606823" y="1028563"/>
                  <a:pt x="528711" y="1052199"/>
                  <a:pt x="609600" y="1025237"/>
                </a:cubicBezTo>
                <a:cubicBezTo>
                  <a:pt x="623455" y="1016001"/>
                  <a:pt x="638162" y="1007930"/>
                  <a:pt x="651164" y="997528"/>
                </a:cubicBezTo>
                <a:cubicBezTo>
                  <a:pt x="661364" y="989368"/>
                  <a:pt x="667190" y="975660"/>
                  <a:pt x="678873" y="969818"/>
                </a:cubicBezTo>
                <a:cubicBezTo>
                  <a:pt x="704997" y="956756"/>
                  <a:pt x="737698" y="958310"/>
                  <a:pt x="762000" y="942109"/>
                </a:cubicBezTo>
                <a:cubicBezTo>
                  <a:pt x="775855" y="932873"/>
                  <a:pt x="788348" y="921163"/>
                  <a:pt x="803564" y="914400"/>
                </a:cubicBezTo>
                <a:cubicBezTo>
                  <a:pt x="830254" y="902538"/>
                  <a:pt x="886691" y="886691"/>
                  <a:pt x="886691" y="886691"/>
                </a:cubicBezTo>
                <a:cubicBezTo>
                  <a:pt x="891309" y="872837"/>
                  <a:pt x="892057" y="857012"/>
                  <a:pt x="900545" y="845128"/>
                </a:cubicBezTo>
                <a:cubicBezTo>
                  <a:pt x="941636" y="787600"/>
                  <a:pt x="944961" y="793376"/>
                  <a:pt x="997527" y="775855"/>
                </a:cubicBezTo>
                <a:cubicBezTo>
                  <a:pt x="1006763" y="762000"/>
                  <a:pt x="1012234" y="744693"/>
                  <a:pt x="1025236" y="734291"/>
                </a:cubicBezTo>
                <a:cubicBezTo>
                  <a:pt x="1036640" y="725168"/>
                  <a:pt x="1053738" y="726968"/>
                  <a:pt x="1066800" y="720437"/>
                </a:cubicBezTo>
                <a:cubicBezTo>
                  <a:pt x="1174241" y="666718"/>
                  <a:pt x="1045448" y="713701"/>
                  <a:pt x="1149927" y="678873"/>
                </a:cubicBezTo>
                <a:cubicBezTo>
                  <a:pt x="1159163" y="665018"/>
                  <a:pt x="1163781" y="646545"/>
                  <a:pt x="1177636" y="637309"/>
                </a:cubicBezTo>
                <a:cubicBezTo>
                  <a:pt x="1330850" y="535166"/>
                  <a:pt x="1161194" y="695313"/>
                  <a:pt x="1260764" y="595746"/>
                </a:cubicBezTo>
                <a:cubicBezTo>
                  <a:pt x="1275787" y="550675"/>
                  <a:pt x="1267137" y="548271"/>
                  <a:pt x="1316182" y="526473"/>
                </a:cubicBezTo>
                <a:cubicBezTo>
                  <a:pt x="1342872" y="514611"/>
                  <a:pt x="1399309" y="498764"/>
                  <a:pt x="1399309" y="498764"/>
                </a:cubicBezTo>
                <a:cubicBezTo>
                  <a:pt x="1413164" y="489528"/>
                  <a:pt x="1429099" y="482829"/>
                  <a:pt x="1440873" y="471055"/>
                </a:cubicBezTo>
                <a:cubicBezTo>
                  <a:pt x="1452647" y="459281"/>
                  <a:pt x="1454462" y="438316"/>
                  <a:pt x="1468582" y="429491"/>
                </a:cubicBezTo>
                <a:cubicBezTo>
                  <a:pt x="1493350" y="414011"/>
                  <a:pt x="1551709" y="401782"/>
                  <a:pt x="1551709" y="401782"/>
                </a:cubicBezTo>
                <a:cubicBezTo>
                  <a:pt x="1560945" y="387927"/>
                  <a:pt x="1566416" y="370620"/>
                  <a:pt x="1579418" y="360218"/>
                </a:cubicBezTo>
                <a:cubicBezTo>
                  <a:pt x="1593617" y="348859"/>
                  <a:pt x="1686808" y="333198"/>
                  <a:pt x="1690254" y="332509"/>
                </a:cubicBezTo>
                <a:cubicBezTo>
                  <a:pt x="1798367" y="224400"/>
                  <a:pt x="1590228" y="422284"/>
                  <a:pt x="1787236" y="290946"/>
                </a:cubicBezTo>
                <a:cubicBezTo>
                  <a:pt x="1799387" y="282845"/>
                  <a:pt x="1794560" y="262444"/>
                  <a:pt x="1801091" y="249382"/>
                </a:cubicBezTo>
                <a:cubicBezTo>
                  <a:pt x="1809363" y="232837"/>
                  <a:pt x="1852685" y="170969"/>
                  <a:pt x="1870364" y="166255"/>
                </a:cubicBezTo>
                <a:cubicBezTo>
                  <a:pt x="1924096" y="151926"/>
                  <a:pt x="1981200" y="157018"/>
                  <a:pt x="2036618" y="152400"/>
                </a:cubicBezTo>
                <a:cubicBezTo>
                  <a:pt x="2045854" y="138546"/>
                  <a:pt x="2056880" y="125730"/>
                  <a:pt x="2064327" y="110837"/>
                </a:cubicBezTo>
                <a:cubicBezTo>
                  <a:pt x="2070858" y="97775"/>
                  <a:pt x="2067855" y="79600"/>
                  <a:pt x="2078182" y="69273"/>
                </a:cubicBezTo>
                <a:cubicBezTo>
                  <a:pt x="2088508" y="58946"/>
                  <a:pt x="2105340" y="57819"/>
                  <a:pt x="2119745" y="55418"/>
                </a:cubicBezTo>
                <a:cubicBezTo>
                  <a:pt x="2160995" y="48543"/>
                  <a:pt x="2202872" y="46182"/>
                  <a:pt x="2244436" y="41564"/>
                </a:cubicBezTo>
                <a:cubicBezTo>
                  <a:pt x="2295797" y="24443"/>
                  <a:pt x="2279469" y="40771"/>
                  <a:pt x="2299854" y="0"/>
                </a:cubicBezTo>
              </a:path>
            </a:pathLst>
          </a:cu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70E6A4-4D73-D541-9DC4-4160F17D4BB5}"/>
              </a:ext>
            </a:extLst>
          </p:cNvPr>
          <p:cNvSpPr txBox="1"/>
          <p:nvPr/>
        </p:nvSpPr>
        <p:spPr>
          <a:xfrm>
            <a:off x="3463635" y="1801079"/>
            <a:ext cx="1898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Cryptography research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549303-6A08-F04A-B56E-7F9E6A5DAA77}"/>
              </a:ext>
            </a:extLst>
          </p:cNvPr>
          <p:cNvSpPr txBox="1"/>
          <p:nvPr/>
        </p:nvSpPr>
        <p:spPr>
          <a:xfrm>
            <a:off x="3857105" y="3738792"/>
            <a:ext cx="1898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Adoption in Practice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3D37244-BB1C-D840-8424-F4D9D8135974}"/>
              </a:ext>
            </a:extLst>
          </p:cNvPr>
          <p:cNvCxnSpPr>
            <a:cxnSpLocks/>
          </p:cNvCxnSpPr>
          <p:nvPr/>
        </p:nvCxnSpPr>
        <p:spPr>
          <a:xfrm>
            <a:off x="1620980" y="4745169"/>
            <a:ext cx="0" cy="893619"/>
          </a:xfrm>
          <a:prstGeom prst="line">
            <a:avLst/>
          </a:prstGeom>
          <a:ln w="28575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30C353B-0FA3-E04F-A957-A74DB89B2943}"/>
              </a:ext>
            </a:extLst>
          </p:cNvPr>
          <p:cNvCxnSpPr>
            <a:cxnSpLocks/>
          </p:cNvCxnSpPr>
          <p:nvPr/>
        </p:nvCxnSpPr>
        <p:spPr>
          <a:xfrm>
            <a:off x="4973780" y="4471541"/>
            <a:ext cx="0" cy="1167247"/>
          </a:xfrm>
          <a:prstGeom prst="line">
            <a:avLst/>
          </a:prstGeom>
          <a:ln w="28575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223BF91-952C-CA4F-8564-C49E386A08D3}"/>
              </a:ext>
            </a:extLst>
          </p:cNvPr>
          <p:cNvSpPr txBox="1"/>
          <p:nvPr/>
        </p:nvSpPr>
        <p:spPr>
          <a:xfrm>
            <a:off x="1288471" y="5644220"/>
            <a:ext cx="1898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80’s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3D543B-1A5F-B249-A219-0D72E574FBE3}"/>
              </a:ext>
            </a:extLst>
          </p:cNvPr>
          <p:cNvSpPr txBox="1"/>
          <p:nvPr/>
        </p:nvSpPr>
        <p:spPr>
          <a:xfrm>
            <a:off x="5306287" y="5654053"/>
            <a:ext cx="1426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2019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64FB0D-ED7A-6F41-8D42-09E79AD14270}"/>
              </a:ext>
            </a:extLst>
          </p:cNvPr>
          <p:cNvSpPr txBox="1"/>
          <p:nvPr/>
        </p:nvSpPr>
        <p:spPr>
          <a:xfrm>
            <a:off x="4412671" y="5657849"/>
            <a:ext cx="1898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~2015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77F940F-8401-3D4E-A9BA-3AEFD56D6429}"/>
              </a:ext>
            </a:extLst>
          </p:cNvPr>
          <p:cNvSpPr txBox="1"/>
          <p:nvPr/>
        </p:nvSpPr>
        <p:spPr>
          <a:xfrm>
            <a:off x="0" y="237537"/>
            <a:ext cx="2202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New Techniques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28AB13A0-90B4-A44D-8359-F9CD4A773BA8}"/>
              </a:ext>
            </a:extLst>
          </p:cNvPr>
          <p:cNvSpPr/>
          <p:nvPr/>
        </p:nvSpPr>
        <p:spPr>
          <a:xfrm rot="5400000">
            <a:off x="3170453" y="3144837"/>
            <a:ext cx="253852" cy="3352799"/>
          </a:xfrm>
          <a:prstGeom prst="rightBrace">
            <a:avLst>
              <a:gd name="adj1" fmla="val 60559"/>
              <a:gd name="adj2" fmla="val 50801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CDD792-392F-9B43-9EFC-36CE0F87BC38}"/>
              </a:ext>
            </a:extLst>
          </p:cNvPr>
          <p:cNvSpPr txBox="1"/>
          <p:nvPr/>
        </p:nvSpPr>
        <p:spPr>
          <a:xfrm>
            <a:off x="1446409" y="6167366"/>
            <a:ext cx="36797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Protect storage and communication:</a:t>
            </a:r>
          </a:p>
          <a:p>
            <a:r>
              <a:rPr lang="en-US" sz="1400" dirty="0"/>
              <a:t>Ubiquitous: e.g. Disk encryption, SSL/TLS </a:t>
            </a:r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id="{8F88EE41-5032-6647-9030-71CFC6EF3AD0}"/>
              </a:ext>
            </a:extLst>
          </p:cNvPr>
          <p:cNvSpPr/>
          <p:nvPr/>
        </p:nvSpPr>
        <p:spPr>
          <a:xfrm rot="5400000">
            <a:off x="5208598" y="4517276"/>
            <a:ext cx="167668" cy="637306"/>
          </a:xfrm>
          <a:prstGeom prst="rightBrace">
            <a:avLst>
              <a:gd name="adj1" fmla="val 60559"/>
              <a:gd name="adj2" fmla="val 50801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220CA54-BCE8-0943-B5AB-4D39533E576B}"/>
              </a:ext>
            </a:extLst>
          </p:cNvPr>
          <p:cNvSpPr txBox="1"/>
          <p:nvPr/>
        </p:nvSpPr>
        <p:spPr>
          <a:xfrm>
            <a:off x="5010216" y="6156152"/>
            <a:ext cx="30822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Protect computation:</a:t>
            </a:r>
          </a:p>
          <a:p>
            <a:r>
              <a:rPr lang="en-US" sz="1400" dirty="0"/>
              <a:t>Big companies, startups (MPC, DP, ZK)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1755B93-D40F-A943-BBCF-80F7B50D3CAB}"/>
              </a:ext>
            </a:extLst>
          </p:cNvPr>
          <p:cNvCxnSpPr>
            <a:cxnSpLocks/>
            <a:endCxn id="32" idx="0"/>
          </p:cNvCxnSpPr>
          <p:nvPr/>
        </p:nvCxnSpPr>
        <p:spPr>
          <a:xfrm>
            <a:off x="3283525" y="4948163"/>
            <a:ext cx="2767" cy="1219203"/>
          </a:xfrm>
          <a:prstGeom prst="line">
            <a:avLst/>
          </a:prstGeom>
          <a:ln w="1905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20E886C-6D85-BA4F-B626-D06560C3B01A}"/>
              </a:ext>
            </a:extLst>
          </p:cNvPr>
          <p:cNvCxnSpPr>
            <a:cxnSpLocks/>
          </p:cNvCxnSpPr>
          <p:nvPr/>
        </p:nvCxnSpPr>
        <p:spPr>
          <a:xfrm>
            <a:off x="5291050" y="4918351"/>
            <a:ext cx="13851" cy="1237801"/>
          </a:xfrm>
          <a:prstGeom prst="line">
            <a:avLst/>
          </a:prstGeom>
          <a:ln w="1905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38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 Privacy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ε</a:t>
            </a:r>
            <a:r>
              <a:rPr lang="en-US" dirty="0"/>
              <a:t>-differential privacy definition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AA5E1-BE22-BA4F-B055-B5006647A730}" type="slidenum">
              <a:rPr lang="en-US" smtClean="0"/>
              <a:t>30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171700" y="2610463"/>
            <a:ext cx="8039100" cy="24629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/>
              <a:t>A randomized algorithm M : </a:t>
            </a:r>
            <a:r>
              <a:rPr lang="en-US" sz="2000" dirty="0" err="1"/>
              <a:t>X</a:t>
            </a:r>
            <a:r>
              <a:rPr lang="en-US" sz="2000" baseline="30000" dirty="0" err="1"/>
              <a:t>n</a:t>
            </a:r>
            <a:r>
              <a:rPr lang="en-US" sz="2000" dirty="0"/>
              <a:t> ➝ T is </a:t>
            </a:r>
            <a:r>
              <a:rPr lang="en-US" sz="2000" b="1" dirty="0" err="1">
                <a:solidFill>
                  <a:srgbClr val="C00000"/>
                </a:solidFill>
              </a:rPr>
              <a:t>ε</a:t>
            </a:r>
            <a:r>
              <a:rPr lang="en-US" sz="2000" b="1" dirty="0">
                <a:solidFill>
                  <a:srgbClr val="C00000"/>
                </a:solidFill>
              </a:rPr>
              <a:t> – differentially private</a:t>
            </a:r>
            <a:r>
              <a:rPr lang="en-US" sz="2000" dirty="0"/>
              <a:t>, if for every </a:t>
            </a:r>
            <a:r>
              <a:rPr lang="en-US" sz="2000" b="1" dirty="0"/>
              <a:t>two neighboring databases </a:t>
            </a:r>
            <a:r>
              <a:rPr lang="en-US" sz="2000" dirty="0"/>
              <a:t>X, X’ (which differ on a single entry) and every subset S of the set of all possible outputs T</a:t>
            </a:r>
          </a:p>
          <a:p>
            <a:endParaRPr lang="en-US" sz="2000" dirty="0"/>
          </a:p>
          <a:p>
            <a:pPr algn="ctr"/>
            <a:r>
              <a:rPr lang="en-US" sz="2000" b="1" dirty="0" err="1"/>
              <a:t>Pr</a:t>
            </a:r>
            <a:r>
              <a:rPr lang="en-US" sz="2000" b="1" dirty="0"/>
              <a:t> [ M(</a:t>
            </a:r>
            <a:r>
              <a:rPr lang="en-US" sz="2000" b="1" dirty="0">
                <a:solidFill>
                  <a:srgbClr val="C00000"/>
                </a:solidFill>
              </a:rPr>
              <a:t>X</a:t>
            </a:r>
            <a:r>
              <a:rPr lang="en-US" sz="2000" b="1" dirty="0"/>
              <a:t>) ∈ S ] ≤ </a:t>
            </a:r>
            <a:r>
              <a:rPr lang="en-US" sz="2000" b="1" dirty="0" err="1"/>
              <a:t>e</a:t>
            </a:r>
            <a:r>
              <a:rPr lang="en-US" sz="2000" b="1" baseline="30000" dirty="0" err="1">
                <a:solidFill>
                  <a:srgbClr val="C00000"/>
                </a:solidFill>
              </a:rPr>
              <a:t>ε</a:t>
            </a:r>
            <a:r>
              <a:rPr lang="en-US" sz="2000" b="1" dirty="0"/>
              <a:t> </a:t>
            </a:r>
            <a:r>
              <a:rPr lang="en-US" sz="2000" b="1" dirty="0" err="1"/>
              <a:t>Pr</a:t>
            </a:r>
            <a:r>
              <a:rPr lang="en-US" sz="2000" b="1" dirty="0"/>
              <a:t> [ M(</a:t>
            </a:r>
            <a:r>
              <a:rPr lang="en-US" sz="2000" b="1" dirty="0">
                <a:solidFill>
                  <a:srgbClr val="C00000"/>
                </a:solidFill>
              </a:rPr>
              <a:t>X’</a:t>
            </a:r>
            <a:r>
              <a:rPr lang="en-US" sz="2000" b="1" dirty="0"/>
              <a:t>) ∈ S ] </a:t>
            </a:r>
          </a:p>
          <a:p>
            <a:endParaRPr lang="en-US" sz="2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Cryptography &amp; Computer Security, CPSC 467/567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6245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C211428C-C0F3-034E-8745-06075270EF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/>
          <a:lstStyle/>
          <a:p>
            <a:r>
              <a:rPr lang="en-US" dirty="0"/>
              <a:t>Central Model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3D8DD2C3-29B3-EA43-B718-1D0256F3E7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Local Model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1D3C5D3-5A0F-424B-83BD-7EEE03735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Scenarios for differential privacy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096A1CD-0699-0741-9911-DC39B725ED54}"/>
              </a:ext>
            </a:extLst>
          </p:cNvPr>
          <p:cNvSpPr/>
          <p:nvPr/>
        </p:nvSpPr>
        <p:spPr>
          <a:xfrm>
            <a:off x="1066800" y="3234979"/>
            <a:ext cx="886691" cy="8451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F5D1B2A-C9B7-E64C-A04F-38C0F0F15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71" y="4542904"/>
            <a:ext cx="383458" cy="4572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B2AB4AE-2142-514C-ABC9-08E31CC7D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71" y="3851506"/>
            <a:ext cx="324464" cy="4572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27594F-2CA7-1445-B075-731E3CA634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695" y="3061407"/>
            <a:ext cx="375557" cy="4572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B93E340-829A-2D41-AF60-2169A4F3D5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695" y="2520888"/>
            <a:ext cx="375557" cy="45720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88C9B72-E37D-F540-9A3F-ADA70BD28D73}"/>
              </a:ext>
            </a:extLst>
          </p:cNvPr>
          <p:cNvCxnSpPr>
            <a:cxnSpLocks/>
          </p:cNvCxnSpPr>
          <p:nvPr/>
        </p:nvCxnSpPr>
        <p:spPr>
          <a:xfrm>
            <a:off x="275403" y="3588103"/>
            <a:ext cx="0" cy="182880"/>
          </a:xfrm>
          <a:prstGeom prst="line">
            <a:avLst/>
          </a:prstGeom>
          <a:ln w="28575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0E4BC9E-E6C5-3A42-90B7-75BFC4637EAC}"/>
              </a:ext>
            </a:extLst>
          </p:cNvPr>
          <p:cNvCxnSpPr>
            <a:cxnSpLocks/>
          </p:cNvCxnSpPr>
          <p:nvPr/>
        </p:nvCxnSpPr>
        <p:spPr>
          <a:xfrm flipV="1">
            <a:off x="552246" y="4080107"/>
            <a:ext cx="417572" cy="588876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D6B70FD-0655-6E40-9C4E-6D678452D2F3}"/>
              </a:ext>
            </a:extLst>
          </p:cNvPr>
          <p:cNvCxnSpPr>
            <a:cxnSpLocks/>
          </p:cNvCxnSpPr>
          <p:nvPr/>
        </p:nvCxnSpPr>
        <p:spPr>
          <a:xfrm flipV="1">
            <a:off x="493252" y="3851506"/>
            <a:ext cx="476566" cy="294439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071C515-BFB1-0945-B65C-85AE8AB52951}"/>
              </a:ext>
            </a:extLst>
          </p:cNvPr>
          <p:cNvCxnSpPr>
            <a:cxnSpLocks/>
          </p:cNvCxnSpPr>
          <p:nvPr/>
        </p:nvCxnSpPr>
        <p:spPr>
          <a:xfrm>
            <a:off x="541984" y="3272527"/>
            <a:ext cx="427834" cy="385015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34C6800-837C-CE43-863E-B845FA607953}"/>
              </a:ext>
            </a:extLst>
          </p:cNvPr>
          <p:cNvCxnSpPr>
            <a:cxnSpLocks/>
          </p:cNvCxnSpPr>
          <p:nvPr/>
        </p:nvCxnSpPr>
        <p:spPr>
          <a:xfrm>
            <a:off x="517618" y="2837275"/>
            <a:ext cx="452200" cy="617272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F151B7D-3B2A-1C42-BC7C-6D946898EF05}"/>
              </a:ext>
            </a:extLst>
          </p:cNvPr>
          <p:cNvCxnSpPr>
            <a:cxnSpLocks/>
          </p:cNvCxnSpPr>
          <p:nvPr/>
        </p:nvCxnSpPr>
        <p:spPr>
          <a:xfrm>
            <a:off x="1953491" y="3679543"/>
            <a:ext cx="629165" cy="0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6515552A-E5ED-E147-B6BE-6CACDEC0825C}"/>
              </a:ext>
            </a:extLst>
          </p:cNvPr>
          <p:cNvSpPr txBox="1"/>
          <p:nvPr/>
        </p:nvSpPr>
        <p:spPr>
          <a:xfrm>
            <a:off x="2032541" y="3262297"/>
            <a:ext cx="738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A(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X</a:t>
            </a:r>
            <a:r>
              <a:rPr lang="en-US" dirty="0"/>
              <a:t>)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A496E0D-3A95-FC40-B9A4-FDF18B567996}"/>
              </a:ext>
            </a:extLst>
          </p:cNvPr>
          <p:cNvSpPr/>
          <p:nvPr/>
        </p:nvSpPr>
        <p:spPr>
          <a:xfrm>
            <a:off x="4031545" y="3234979"/>
            <a:ext cx="886691" cy="8451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0A4AF2E6-32C0-E049-9961-759990321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7916" y="3851506"/>
            <a:ext cx="324464" cy="4572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BA9F536-74EF-9B4A-ACA3-186561BA46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2440" y="3061407"/>
            <a:ext cx="375557" cy="4572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014627BA-7450-4D49-826F-86380D4AD6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2440" y="2520888"/>
            <a:ext cx="375557" cy="4572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5F8B50D-8602-614C-85C2-4E52392A36F9}"/>
              </a:ext>
            </a:extLst>
          </p:cNvPr>
          <p:cNvCxnSpPr>
            <a:cxnSpLocks/>
          </p:cNvCxnSpPr>
          <p:nvPr/>
        </p:nvCxnSpPr>
        <p:spPr>
          <a:xfrm>
            <a:off x="3240148" y="3588103"/>
            <a:ext cx="0" cy="182880"/>
          </a:xfrm>
          <a:prstGeom prst="line">
            <a:avLst/>
          </a:prstGeom>
          <a:ln w="28575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AFEC1E3-8A52-014E-A854-331843465170}"/>
              </a:ext>
            </a:extLst>
          </p:cNvPr>
          <p:cNvCxnSpPr>
            <a:cxnSpLocks/>
          </p:cNvCxnSpPr>
          <p:nvPr/>
        </p:nvCxnSpPr>
        <p:spPr>
          <a:xfrm flipV="1">
            <a:off x="3457997" y="4080106"/>
            <a:ext cx="476566" cy="588877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9C53891-571D-6C48-A42C-836EA4EFD30D}"/>
              </a:ext>
            </a:extLst>
          </p:cNvPr>
          <p:cNvCxnSpPr>
            <a:cxnSpLocks/>
          </p:cNvCxnSpPr>
          <p:nvPr/>
        </p:nvCxnSpPr>
        <p:spPr>
          <a:xfrm flipV="1">
            <a:off x="3457997" y="3851506"/>
            <a:ext cx="476566" cy="294439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334EFA93-60A8-324A-9721-89F9514C0BCB}"/>
              </a:ext>
            </a:extLst>
          </p:cNvPr>
          <p:cNvCxnSpPr>
            <a:cxnSpLocks/>
          </p:cNvCxnSpPr>
          <p:nvPr/>
        </p:nvCxnSpPr>
        <p:spPr>
          <a:xfrm>
            <a:off x="3506729" y="3272527"/>
            <a:ext cx="427834" cy="385015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41A35B1-1084-EA45-925B-1C3561CC878B}"/>
              </a:ext>
            </a:extLst>
          </p:cNvPr>
          <p:cNvCxnSpPr>
            <a:cxnSpLocks/>
          </p:cNvCxnSpPr>
          <p:nvPr/>
        </p:nvCxnSpPr>
        <p:spPr>
          <a:xfrm>
            <a:off x="3482363" y="2837275"/>
            <a:ext cx="452200" cy="617272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205EC77-C340-6E4B-A68E-4B97F81F9E7B}"/>
              </a:ext>
            </a:extLst>
          </p:cNvPr>
          <p:cNvCxnSpPr>
            <a:cxnSpLocks/>
          </p:cNvCxnSpPr>
          <p:nvPr/>
        </p:nvCxnSpPr>
        <p:spPr>
          <a:xfrm>
            <a:off x="4918236" y="3679543"/>
            <a:ext cx="629165" cy="0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938A092E-40EA-B141-A411-F8B07A5BA9F7}"/>
              </a:ext>
            </a:extLst>
          </p:cNvPr>
          <p:cNvSpPr txBox="1"/>
          <p:nvPr/>
        </p:nvSpPr>
        <p:spPr>
          <a:xfrm>
            <a:off x="4997286" y="3262297"/>
            <a:ext cx="807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A(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X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’</a:t>
            </a:r>
            <a:r>
              <a:rPr lang="en-US" dirty="0"/>
              <a:t>)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2465D82C-73D1-1B4D-B1C6-2A116EE645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3151" y="4512306"/>
            <a:ext cx="359229" cy="457200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F73A2BD6-0F5D-EF44-843E-1CD0480B2038}"/>
              </a:ext>
            </a:extLst>
          </p:cNvPr>
          <p:cNvSpPr/>
          <p:nvPr/>
        </p:nvSpPr>
        <p:spPr>
          <a:xfrm>
            <a:off x="62761" y="4553019"/>
            <a:ext cx="466344" cy="466344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07E3530-3474-FB43-8A7F-6D108F98E498}"/>
              </a:ext>
            </a:extLst>
          </p:cNvPr>
          <p:cNvSpPr/>
          <p:nvPr/>
        </p:nvSpPr>
        <p:spPr>
          <a:xfrm>
            <a:off x="2985934" y="4499096"/>
            <a:ext cx="466344" cy="466344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3C7F04A-BC85-1D40-A83A-70B8987E31C1}"/>
              </a:ext>
            </a:extLst>
          </p:cNvPr>
          <p:cNvSpPr txBox="1"/>
          <p:nvPr/>
        </p:nvSpPr>
        <p:spPr>
          <a:xfrm>
            <a:off x="437635" y="5360460"/>
            <a:ext cx="48963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(𝜺,𝛅)-differential privacy</a:t>
            </a:r>
          </a:p>
          <a:p>
            <a:r>
              <a:rPr lang="en-US" sz="1600" dirty="0"/>
              <a:t>∀ neighboring 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X</a:t>
            </a:r>
            <a:r>
              <a:rPr lang="en-US" sz="1600" dirty="0"/>
              <a:t>,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</a:rPr>
              <a:t>X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’</a:t>
            </a:r>
            <a:r>
              <a:rPr lang="en-US" sz="1600" dirty="0"/>
              <a:t>, and ∀ sets of output T</a:t>
            </a:r>
          </a:p>
          <a:p>
            <a:endParaRPr lang="en-US" sz="1600" dirty="0"/>
          </a:p>
          <a:p>
            <a:r>
              <a:rPr lang="en-US" sz="1600" dirty="0" err="1"/>
              <a:t>Pr</a:t>
            </a:r>
            <a:r>
              <a:rPr lang="en-US" sz="1600" baseline="-25000" dirty="0" err="1"/>
              <a:t>coins</a:t>
            </a:r>
            <a:r>
              <a:rPr lang="en-US" sz="1600" baseline="-25000" dirty="0"/>
              <a:t> of A</a:t>
            </a:r>
            <a:r>
              <a:rPr lang="en-US" sz="1600" dirty="0"/>
              <a:t>[A(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X</a:t>
            </a:r>
            <a:r>
              <a:rPr lang="en-US" sz="1600" dirty="0"/>
              <a:t>)∊T] ≦ e</a:t>
            </a:r>
            <a:r>
              <a:rPr lang="en-US" sz="1600" baseline="30000" dirty="0"/>
              <a:t>𝜺</a:t>
            </a:r>
            <a:r>
              <a:rPr lang="en-US" sz="1600" b="1" dirty="0"/>
              <a:t> </a:t>
            </a:r>
            <a:r>
              <a:rPr lang="en-US" sz="1600" baseline="30000" dirty="0"/>
              <a:t>.</a:t>
            </a:r>
            <a:r>
              <a:rPr lang="en-US" sz="1600" dirty="0" err="1"/>
              <a:t>Pr</a:t>
            </a:r>
            <a:r>
              <a:rPr lang="en-US" sz="1600" baseline="-25000" dirty="0" err="1"/>
              <a:t>coins</a:t>
            </a:r>
            <a:r>
              <a:rPr lang="en-US" sz="1600" baseline="-25000" dirty="0"/>
              <a:t> of A</a:t>
            </a:r>
            <a:r>
              <a:rPr lang="en-US" sz="1600" dirty="0"/>
              <a:t>[A(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</a:rPr>
              <a:t>X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’</a:t>
            </a:r>
            <a:r>
              <a:rPr lang="en-US" sz="1600" dirty="0"/>
              <a:t>)∊T] + 𝛅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37E4BEB-0C8B-E74B-A11C-281F9F413924}"/>
              </a:ext>
            </a:extLst>
          </p:cNvPr>
          <p:cNvSpPr/>
          <p:nvPr/>
        </p:nvSpPr>
        <p:spPr>
          <a:xfrm>
            <a:off x="7604146" y="2818763"/>
            <a:ext cx="573326" cy="1882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03F3F28E-347C-9A43-921A-48A11F091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544" y="4639497"/>
            <a:ext cx="383458" cy="4572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8768420A-C0E6-5341-8C77-6BB9FB1DC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3544" y="3948099"/>
            <a:ext cx="324464" cy="45720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7DE54D7F-6D4C-924A-A1E0-9FF9FA6211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8068" y="3158000"/>
            <a:ext cx="375557" cy="45720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669C715C-137F-6240-88B2-763EC6CB72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8068" y="2617481"/>
            <a:ext cx="375557" cy="457200"/>
          </a:xfrm>
          <a:prstGeom prst="rect">
            <a:avLst/>
          </a:prstGeom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8603365-5899-294B-B5A8-39542FA1A940}"/>
              </a:ext>
            </a:extLst>
          </p:cNvPr>
          <p:cNvCxnSpPr>
            <a:cxnSpLocks/>
          </p:cNvCxnSpPr>
          <p:nvPr/>
        </p:nvCxnSpPr>
        <p:spPr>
          <a:xfrm>
            <a:off x="6245776" y="3684696"/>
            <a:ext cx="0" cy="182880"/>
          </a:xfrm>
          <a:prstGeom prst="line">
            <a:avLst/>
          </a:prstGeom>
          <a:ln w="28575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1A808E36-8739-EF4A-9AF2-C35425C97405}"/>
              </a:ext>
            </a:extLst>
          </p:cNvPr>
          <p:cNvCxnSpPr>
            <a:cxnSpLocks/>
          </p:cNvCxnSpPr>
          <p:nvPr/>
        </p:nvCxnSpPr>
        <p:spPr>
          <a:xfrm>
            <a:off x="6435915" y="3395375"/>
            <a:ext cx="274320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>
            <a:extLst>
              <a:ext uri="{FF2B5EF4-FFF2-40B4-BE49-F238E27FC236}">
                <a16:creationId xmlns:a16="http://schemas.microsoft.com/office/drawing/2014/main" id="{DB5EEA85-F24D-7646-87CC-06B8DF32CC5A}"/>
              </a:ext>
            </a:extLst>
          </p:cNvPr>
          <p:cNvSpPr/>
          <p:nvPr/>
        </p:nvSpPr>
        <p:spPr>
          <a:xfrm>
            <a:off x="6033134" y="4649612"/>
            <a:ext cx="466344" cy="466344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A8CF5973-B8F2-FE44-998D-87F2A5030E86}"/>
              </a:ext>
            </a:extLst>
          </p:cNvPr>
          <p:cNvSpPr/>
          <p:nvPr/>
        </p:nvSpPr>
        <p:spPr>
          <a:xfrm>
            <a:off x="6730205" y="2743756"/>
            <a:ext cx="498275" cy="27905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Q</a:t>
            </a:r>
            <a:r>
              <a:rPr lang="en-US" sz="1400" baseline="-25000" dirty="0"/>
              <a:t>1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700CC3A9-3455-384E-BCBB-4863A96F3D9F}"/>
              </a:ext>
            </a:extLst>
          </p:cNvPr>
          <p:cNvSpPr/>
          <p:nvPr/>
        </p:nvSpPr>
        <p:spPr>
          <a:xfrm>
            <a:off x="6730205" y="3214210"/>
            <a:ext cx="498275" cy="27905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Q</a:t>
            </a:r>
            <a:r>
              <a:rPr lang="en-US" sz="1400" baseline="-25000" dirty="0"/>
              <a:t>2</a:t>
            </a:r>
          </a:p>
        </p:txBody>
      </p: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9BF12A79-BA3D-0048-9A3C-289C407F19E9}"/>
              </a:ext>
            </a:extLst>
          </p:cNvPr>
          <p:cNvCxnSpPr>
            <a:cxnSpLocks/>
          </p:cNvCxnSpPr>
          <p:nvPr/>
        </p:nvCxnSpPr>
        <p:spPr>
          <a:xfrm>
            <a:off x="6455885" y="2883285"/>
            <a:ext cx="274320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55DA848E-9B4E-E94F-8C8B-A907E42BEFEB}"/>
              </a:ext>
            </a:extLst>
          </p:cNvPr>
          <p:cNvCxnSpPr>
            <a:cxnSpLocks/>
          </p:cNvCxnSpPr>
          <p:nvPr/>
        </p:nvCxnSpPr>
        <p:spPr>
          <a:xfrm>
            <a:off x="6424216" y="4191017"/>
            <a:ext cx="274320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ctangle 102">
            <a:extLst>
              <a:ext uri="{FF2B5EF4-FFF2-40B4-BE49-F238E27FC236}">
                <a16:creationId xmlns:a16="http://schemas.microsoft.com/office/drawing/2014/main" id="{E0932080-6F4C-A541-9CF3-BF371177619A}"/>
              </a:ext>
            </a:extLst>
          </p:cNvPr>
          <p:cNvSpPr/>
          <p:nvPr/>
        </p:nvSpPr>
        <p:spPr>
          <a:xfrm>
            <a:off x="6718506" y="3948099"/>
            <a:ext cx="541225" cy="34081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Q</a:t>
            </a:r>
            <a:r>
              <a:rPr lang="en-US" sz="1400" baseline="-25000" dirty="0"/>
              <a:t>n-1</a:t>
            </a:r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9472A5C3-FDAB-BB43-B10B-AE31B980B823}"/>
              </a:ext>
            </a:extLst>
          </p:cNvPr>
          <p:cNvCxnSpPr>
            <a:cxnSpLocks/>
          </p:cNvCxnSpPr>
          <p:nvPr/>
        </p:nvCxnSpPr>
        <p:spPr>
          <a:xfrm>
            <a:off x="6483156" y="4864921"/>
            <a:ext cx="274320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angle 104">
            <a:extLst>
              <a:ext uri="{FF2B5EF4-FFF2-40B4-BE49-F238E27FC236}">
                <a16:creationId xmlns:a16="http://schemas.microsoft.com/office/drawing/2014/main" id="{EC996EB4-783E-4943-9EAC-59A04433C0B6}"/>
              </a:ext>
            </a:extLst>
          </p:cNvPr>
          <p:cNvSpPr/>
          <p:nvPr/>
        </p:nvSpPr>
        <p:spPr>
          <a:xfrm>
            <a:off x="6777446" y="4683756"/>
            <a:ext cx="498275" cy="27905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Q</a:t>
            </a:r>
            <a:r>
              <a:rPr lang="en-US" sz="1400" baseline="-25000" dirty="0" err="1"/>
              <a:t>n</a:t>
            </a:r>
            <a:endParaRPr lang="en-US" sz="1400" baseline="-25000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C6749D93-FC58-4648-9A4F-519CC9F66ACE}"/>
              </a:ext>
            </a:extLst>
          </p:cNvPr>
          <p:cNvSpPr txBox="1"/>
          <p:nvPr/>
        </p:nvSpPr>
        <p:spPr>
          <a:xfrm rot="5400000">
            <a:off x="7119431" y="3602425"/>
            <a:ext cx="1550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Untrusted Aggregator</a:t>
            </a:r>
          </a:p>
        </p:txBody>
      </p: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73D079D3-3D7B-4B46-B4EC-DFD515C8F05A}"/>
              </a:ext>
            </a:extLst>
          </p:cNvPr>
          <p:cNvCxnSpPr>
            <a:cxnSpLocks/>
          </p:cNvCxnSpPr>
          <p:nvPr/>
        </p:nvCxnSpPr>
        <p:spPr>
          <a:xfrm>
            <a:off x="7261866" y="2855949"/>
            <a:ext cx="328425" cy="218732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6B387257-10C9-D244-A3E5-9298713A086A}"/>
              </a:ext>
            </a:extLst>
          </p:cNvPr>
          <p:cNvCxnSpPr>
            <a:cxnSpLocks/>
            <a:stCxn id="98" idx="3"/>
          </p:cNvCxnSpPr>
          <p:nvPr/>
        </p:nvCxnSpPr>
        <p:spPr>
          <a:xfrm flipV="1">
            <a:off x="7228480" y="3351971"/>
            <a:ext cx="351300" cy="176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7DFA33F6-5FEB-DC41-885F-7D21C241A854}"/>
              </a:ext>
            </a:extLst>
          </p:cNvPr>
          <p:cNvCxnSpPr>
            <a:cxnSpLocks/>
          </p:cNvCxnSpPr>
          <p:nvPr/>
        </p:nvCxnSpPr>
        <p:spPr>
          <a:xfrm flipV="1">
            <a:off x="7242744" y="4116736"/>
            <a:ext cx="351300" cy="176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823F5212-A93D-5F4E-8E8B-0921A5000799}"/>
              </a:ext>
            </a:extLst>
          </p:cNvPr>
          <p:cNvCxnSpPr>
            <a:cxnSpLocks/>
            <a:stCxn id="105" idx="3"/>
          </p:cNvCxnSpPr>
          <p:nvPr/>
        </p:nvCxnSpPr>
        <p:spPr>
          <a:xfrm flipV="1">
            <a:off x="7275721" y="4433457"/>
            <a:ext cx="301945" cy="38982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>
            <a:extLst>
              <a:ext uri="{FF2B5EF4-FFF2-40B4-BE49-F238E27FC236}">
                <a16:creationId xmlns:a16="http://schemas.microsoft.com/office/drawing/2014/main" id="{365F1982-A773-A343-B4F3-37B6C6484D4E}"/>
              </a:ext>
            </a:extLst>
          </p:cNvPr>
          <p:cNvSpPr/>
          <p:nvPr/>
        </p:nvSpPr>
        <p:spPr>
          <a:xfrm>
            <a:off x="6620316" y="2617481"/>
            <a:ext cx="1664699" cy="2479216"/>
          </a:xfrm>
          <a:prstGeom prst="rect">
            <a:avLst/>
          </a:prstGeom>
          <a:noFill/>
          <a:ln w="28575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CEA3E20E-978B-F149-A228-516E1EF47A6A}"/>
              </a:ext>
            </a:extLst>
          </p:cNvPr>
          <p:cNvCxnSpPr>
            <a:cxnSpLocks/>
          </p:cNvCxnSpPr>
          <p:nvPr/>
        </p:nvCxnSpPr>
        <p:spPr>
          <a:xfrm>
            <a:off x="8300419" y="3735581"/>
            <a:ext cx="629165" cy="0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40372997-EC17-9D42-A42B-26A13089DB36}"/>
              </a:ext>
            </a:extLst>
          </p:cNvPr>
          <p:cNvSpPr txBox="1"/>
          <p:nvPr/>
        </p:nvSpPr>
        <p:spPr>
          <a:xfrm>
            <a:off x="8227065" y="3318335"/>
            <a:ext cx="1091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A(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x</a:t>
            </a:r>
            <a:r>
              <a:rPr lang="en-US" dirty="0" err="1"/>
              <a:t>,B</a:t>
            </a:r>
            <a:r>
              <a:rPr lang="en-US" dirty="0"/>
              <a:t>)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D026BBC7-5443-7D41-86A0-E33D62939335}"/>
              </a:ext>
            </a:extLst>
          </p:cNvPr>
          <p:cNvSpPr/>
          <p:nvPr/>
        </p:nvSpPr>
        <p:spPr>
          <a:xfrm>
            <a:off x="10695706" y="2741429"/>
            <a:ext cx="573326" cy="1882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10369199-8456-9249-98F4-7D678510BE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5104" y="3870765"/>
            <a:ext cx="324464" cy="457200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0934FECB-283E-3B4F-9068-32E0808F91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9628" y="3080666"/>
            <a:ext cx="375557" cy="457200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D3D8C3A0-1C95-3B4E-8FF9-5046D4C8F4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9628" y="2540147"/>
            <a:ext cx="375557" cy="457200"/>
          </a:xfrm>
          <a:prstGeom prst="rect">
            <a:avLst/>
          </a:prstGeom>
        </p:spPr>
      </p:pic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A2DA4CEC-BC64-3C41-897D-E2E3D70B3FA1}"/>
              </a:ext>
            </a:extLst>
          </p:cNvPr>
          <p:cNvCxnSpPr>
            <a:cxnSpLocks/>
          </p:cNvCxnSpPr>
          <p:nvPr/>
        </p:nvCxnSpPr>
        <p:spPr>
          <a:xfrm>
            <a:off x="9337336" y="3607362"/>
            <a:ext cx="0" cy="182880"/>
          </a:xfrm>
          <a:prstGeom prst="line">
            <a:avLst/>
          </a:prstGeom>
          <a:ln w="28575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693F61FA-F979-1A4B-AD6B-34253EE335C3}"/>
              </a:ext>
            </a:extLst>
          </p:cNvPr>
          <p:cNvCxnSpPr>
            <a:cxnSpLocks/>
          </p:cNvCxnSpPr>
          <p:nvPr/>
        </p:nvCxnSpPr>
        <p:spPr>
          <a:xfrm>
            <a:off x="9527475" y="3318041"/>
            <a:ext cx="274320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Rectangle 126">
            <a:extLst>
              <a:ext uri="{FF2B5EF4-FFF2-40B4-BE49-F238E27FC236}">
                <a16:creationId xmlns:a16="http://schemas.microsoft.com/office/drawing/2014/main" id="{593B57B7-ADBD-E948-9347-DABD959A771E}"/>
              </a:ext>
            </a:extLst>
          </p:cNvPr>
          <p:cNvSpPr/>
          <p:nvPr/>
        </p:nvSpPr>
        <p:spPr>
          <a:xfrm>
            <a:off x="9124694" y="4572278"/>
            <a:ext cx="466344" cy="466344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2362964F-0B62-4745-B602-E033B1067113}"/>
              </a:ext>
            </a:extLst>
          </p:cNvPr>
          <p:cNvSpPr/>
          <p:nvPr/>
        </p:nvSpPr>
        <p:spPr>
          <a:xfrm>
            <a:off x="9821765" y="2666422"/>
            <a:ext cx="498275" cy="27905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Q</a:t>
            </a:r>
            <a:r>
              <a:rPr lang="en-US" sz="1400" baseline="-25000" dirty="0"/>
              <a:t>1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039FDCAE-13F9-F748-A91E-6571A35F02D3}"/>
              </a:ext>
            </a:extLst>
          </p:cNvPr>
          <p:cNvSpPr/>
          <p:nvPr/>
        </p:nvSpPr>
        <p:spPr>
          <a:xfrm>
            <a:off x="9821765" y="3136876"/>
            <a:ext cx="498275" cy="27905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Q</a:t>
            </a:r>
            <a:r>
              <a:rPr lang="en-US" sz="1400" baseline="-25000" dirty="0"/>
              <a:t>2</a:t>
            </a:r>
          </a:p>
        </p:txBody>
      </p: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9F3441DB-152F-2343-9087-6FEAD9F0BF77}"/>
              </a:ext>
            </a:extLst>
          </p:cNvPr>
          <p:cNvCxnSpPr>
            <a:cxnSpLocks/>
          </p:cNvCxnSpPr>
          <p:nvPr/>
        </p:nvCxnSpPr>
        <p:spPr>
          <a:xfrm>
            <a:off x="9547445" y="2805951"/>
            <a:ext cx="274320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89CD5DF2-801B-F141-BD72-85FB0F9FF69E}"/>
              </a:ext>
            </a:extLst>
          </p:cNvPr>
          <p:cNvCxnSpPr>
            <a:cxnSpLocks/>
          </p:cNvCxnSpPr>
          <p:nvPr/>
        </p:nvCxnSpPr>
        <p:spPr>
          <a:xfrm>
            <a:off x="9515776" y="4113683"/>
            <a:ext cx="274320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Rectangle 131">
            <a:extLst>
              <a:ext uri="{FF2B5EF4-FFF2-40B4-BE49-F238E27FC236}">
                <a16:creationId xmlns:a16="http://schemas.microsoft.com/office/drawing/2014/main" id="{D90BAAEE-FBAC-7441-9F5A-3FADC5DD7A66}"/>
              </a:ext>
            </a:extLst>
          </p:cNvPr>
          <p:cNvSpPr/>
          <p:nvPr/>
        </p:nvSpPr>
        <p:spPr>
          <a:xfrm>
            <a:off x="9810066" y="3870765"/>
            <a:ext cx="541225" cy="34081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Q</a:t>
            </a:r>
            <a:r>
              <a:rPr lang="en-US" sz="1400" baseline="-25000" dirty="0"/>
              <a:t>n-1</a:t>
            </a:r>
          </a:p>
        </p:txBody>
      </p: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261605DE-48EB-AE40-9B35-434DEC4F1F10}"/>
              </a:ext>
            </a:extLst>
          </p:cNvPr>
          <p:cNvCxnSpPr>
            <a:cxnSpLocks/>
          </p:cNvCxnSpPr>
          <p:nvPr/>
        </p:nvCxnSpPr>
        <p:spPr>
          <a:xfrm>
            <a:off x="9574716" y="4787587"/>
            <a:ext cx="274320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Rectangle 133">
            <a:extLst>
              <a:ext uri="{FF2B5EF4-FFF2-40B4-BE49-F238E27FC236}">
                <a16:creationId xmlns:a16="http://schemas.microsoft.com/office/drawing/2014/main" id="{4454AEA7-C471-FC4B-8063-CF0966D4E604}"/>
              </a:ext>
            </a:extLst>
          </p:cNvPr>
          <p:cNvSpPr/>
          <p:nvPr/>
        </p:nvSpPr>
        <p:spPr>
          <a:xfrm>
            <a:off x="9869006" y="4606422"/>
            <a:ext cx="498275" cy="27905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Q</a:t>
            </a:r>
            <a:r>
              <a:rPr lang="en-US" sz="1400" baseline="-25000" dirty="0" err="1"/>
              <a:t>n</a:t>
            </a:r>
            <a:endParaRPr lang="en-US" sz="1400" baseline="-25000" dirty="0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B3584CCC-D486-8E45-8241-92A8727E8986}"/>
              </a:ext>
            </a:extLst>
          </p:cNvPr>
          <p:cNvSpPr txBox="1"/>
          <p:nvPr/>
        </p:nvSpPr>
        <p:spPr>
          <a:xfrm rot="5400000">
            <a:off x="10210991" y="3525091"/>
            <a:ext cx="1550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Untrusted Aggregator</a:t>
            </a:r>
          </a:p>
        </p:txBody>
      </p: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FEA2D7C2-3B0B-814E-8602-953994507960}"/>
              </a:ext>
            </a:extLst>
          </p:cNvPr>
          <p:cNvCxnSpPr>
            <a:cxnSpLocks/>
          </p:cNvCxnSpPr>
          <p:nvPr/>
        </p:nvCxnSpPr>
        <p:spPr>
          <a:xfrm>
            <a:off x="10353426" y="2778615"/>
            <a:ext cx="328425" cy="218732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73671E9D-99BA-DD44-9CFC-62654ECA0B75}"/>
              </a:ext>
            </a:extLst>
          </p:cNvPr>
          <p:cNvCxnSpPr>
            <a:cxnSpLocks/>
          </p:cNvCxnSpPr>
          <p:nvPr/>
        </p:nvCxnSpPr>
        <p:spPr>
          <a:xfrm flipV="1">
            <a:off x="10320040" y="3274637"/>
            <a:ext cx="351300" cy="176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04E6E4A3-F486-954B-B8A8-CFFE562B9320}"/>
              </a:ext>
            </a:extLst>
          </p:cNvPr>
          <p:cNvCxnSpPr>
            <a:cxnSpLocks/>
          </p:cNvCxnSpPr>
          <p:nvPr/>
        </p:nvCxnSpPr>
        <p:spPr>
          <a:xfrm flipV="1">
            <a:off x="10334304" y="4039402"/>
            <a:ext cx="351300" cy="176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3F0F7239-C61C-AB4B-B9B8-0BFD4C66C42D}"/>
              </a:ext>
            </a:extLst>
          </p:cNvPr>
          <p:cNvCxnSpPr>
            <a:cxnSpLocks/>
          </p:cNvCxnSpPr>
          <p:nvPr/>
        </p:nvCxnSpPr>
        <p:spPr>
          <a:xfrm flipV="1">
            <a:off x="10367281" y="4356123"/>
            <a:ext cx="301945" cy="38982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Rectangle 139">
            <a:extLst>
              <a:ext uri="{FF2B5EF4-FFF2-40B4-BE49-F238E27FC236}">
                <a16:creationId xmlns:a16="http://schemas.microsoft.com/office/drawing/2014/main" id="{AC417472-971C-D149-8C32-65EBDEDEE87F}"/>
              </a:ext>
            </a:extLst>
          </p:cNvPr>
          <p:cNvSpPr/>
          <p:nvPr/>
        </p:nvSpPr>
        <p:spPr>
          <a:xfrm>
            <a:off x="9711876" y="2540147"/>
            <a:ext cx="1664699" cy="2479216"/>
          </a:xfrm>
          <a:prstGeom prst="rect">
            <a:avLst/>
          </a:prstGeom>
          <a:noFill/>
          <a:ln w="28575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751C59FB-F513-304F-A65E-CBF9B64714C9}"/>
              </a:ext>
            </a:extLst>
          </p:cNvPr>
          <p:cNvCxnSpPr>
            <a:cxnSpLocks/>
          </p:cNvCxnSpPr>
          <p:nvPr/>
        </p:nvCxnSpPr>
        <p:spPr>
          <a:xfrm>
            <a:off x="11391979" y="3658247"/>
            <a:ext cx="629165" cy="0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2" name="TextBox 141">
            <a:extLst>
              <a:ext uri="{FF2B5EF4-FFF2-40B4-BE49-F238E27FC236}">
                <a16:creationId xmlns:a16="http://schemas.microsoft.com/office/drawing/2014/main" id="{32FC86F2-6491-7F47-A332-2A678855CFD5}"/>
              </a:ext>
            </a:extLst>
          </p:cNvPr>
          <p:cNvSpPr txBox="1"/>
          <p:nvPr/>
        </p:nvSpPr>
        <p:spPr>
          <a:xfrm>
            <a:off x="11318625" y="3241001"/>
            <a:ext cx="1041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A(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</a:rPr>
              <a:t>x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’</a:t>
            </a:r>
            <a:r>
              <a:rPr lang="en-US" dirty="0" err="1"/>
              <a:t>,B</a:t>
            </a:r>
            <a:r>
              <a:rPr lang="en-US" dirty="0"/>
              <a:t>)</a:t>
            </a:r>
          </a:p>
        </p:txBody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id="{D0615749-F5E6-0B49-982C-70A781849B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0977" y="4581422"/>
            <a:ext cx="359229" cy="457200"/>
          </a:xfrm>
          <a:prstGeom prst="rect">
            <a:avLst/>
          </a:prstGeom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id="{094381A3-BFAA-AA4C-9CB6-D6C43E023D1C}"/>
              </a:ext>
            </a:extLst>
          </p:cNvPr>
          <p:cNvSpPr txBox="1"/>
          <p:nvPr/>
        </p:nvSpPr>
        <p:spPr>
          <a:xfrm>
            <a:off x="6040459" y="5286720"/>
            <a:ext cx="52781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(𝜺,𝛅)-local differential privacy</a:t>
            </a:r>
          </a:p>
          <a:p>
            <a:r>
              <a:rPr lang="en-US" sz="1600" dirty="0"/>
              <a:t>∀ neighboring </a:t>
            </a:r>
            <a:r>
              <a:rPr lang="en-US" sz="1600" b="1" dirty="0" err="1">
                <a:solidFill>
                  <a:schemeClr val="accent2">
                    <a:lumMod val="75000"/>
                  </a:schemeClr>
                </a:solidFill>
              </a:rPr>
              <a:t>x</a:t>
            </a:r>
            <a:r>
              <a:rPr lang="en-US" sz="1600" dirty="0" err="1"/>
              <a:t>,</a:t>
            </a:r>
            <a:r>
              <a:rPr lang="en-US" sz="1600" b="1" dirty="0" err="1">
                <a:solidFill>
                  <a:schemeClr val="accent3">
                    <a:lumMod val="75000"/>
                  </a:schemeClr>
                </a:solidFill>
              </a:rPr>
              <a:t>x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’</a:t>
            </a:r>
            <a:r>
              <a:rPr lang="en-US" sz="1600" dirty="0"/>
              <a:t>, ∀ behavior B of other parties, and ∀ sets of output T</a:t>
            </a:r>
          </a:p>
          <a:p>
            <a:endParaRPr lang="en-US" sz="1600" dirty="0"/>
          </a:p>
          <a:p>
            <a:r>
              <a:rPr lang="en-US" sz="1600" dirty="0" err="1"/>
              <a:t>Pr</a:t>
            </a:r>
            <a:r>
              <a:rPr lang="en-US" sz="1600" baseline="-25000" dirty="0" err="1"/>
              <a:t>coins</a:t>
            </a:r>
            <a:r>
              <a:rPr lang="en-US" sz="1600" baseline="-25000" dirty="0"/>
              <a:t> of Q</a:t>
            </a:r>
            <a:r>
              <a:rPr lang="en-US" sz="1600" baseline="-45000" dirty="0"/>
              <a:t>i</a:t>
            </a:r>
            <a:r>
              <a:rPr lang="en-US" sz="1600" dirty="0"/>
              <a:t>[A(</a:t>
            </a:r>
            <a:r>
              <a:rPr lang="en-US" sz="1600" b="1" dirty="0" err="1">
                <a:solidFill>
                  <a:schemeClr val="accent2">
                    <a:lumMod val="75000"/>
                  </a:schemeClr>
                </a:solidFill>
              </a:rPr>
              <a:t>x</a:t>
            </a:r>
            <a:r>
              <a:rPr lang="en-US" sz="1600" dirty="0" err="1"/>
              <a:t>,B</a:t>
            </a:r>
            <a:r>
              <a:rPr lang="en-US" sz="1600" dirty="0"/>
              <a:t>)∊T] ≦ e</a:t>
            </a:r>
            <a:r>
              <a:rPr lang="en-US" sz="1600" baseline="30000" dirty="0"/>
              <a:t>𝜺</a:t>
            </a:r>
            <a:r>
              <a:rPr lang="en-US" sz="1600" b="1" dirty="0"/>
              <a:t> </a:t>
            </a:r>
            <a:r>
              <a:rPr lang="en-US" sz="1600" baseline="30000" dirty="0"/>
              <a:t>.</a:t>
            </a:r>
            <a:r>
              <a:rPr lang="en-US" sz="1600" dirty="0" err="1"/>
              <a:t>Pr</a:t>
            </a:r>
            <a:r>
              <a:rPr lang="en-US" sz="1600" baseline="-25000" dirty="0" err="1"/>
              <a:t>coins</a:t>
            </a:r>
            <a:r>
              <a:rPr lang="en-US" sz="1600" baseline="-25000" dirty="0"/>
              <a:t> of Q</a:t>
            </a:r>
            <a:r>
              <a:rPr lang="en-US" sz="1600" baseline="-45000" dirty="0"/>
              <a:t>i</a:t>
            </a:r>
            <a:r>
              <a:rPr lang="en-US" sz="1600" dirty="0"/>
              <a:t>[A(</a:t>
            </a:r>
            <a:r>
              <a:rPr lang="en-US" sz="1600" b="1" dirty="0" err="1">
                <a:solidFill>
                  <a:schemeClr val="accent3">
                    <a:lumMod val="75000"/>
                  </a:schemeClr>
                </a:solidFill>
              </a:rPr>
              <a:t>x</a:t>
            </a:r>
            <a:r>
              <a:rPr lang="en-US" sz="1600" dirty="0" err="1">
                <a:solidFill>
                  <a:schemeClr val="accent3">
                    <a:lumMod val="75000"/>
                  </a:schemeClr>
                </a:solidFill>
              </a:rPr>
              <a:t>’</a:t>
            </a:r>
            <a:r>
              <a:rPr lang="en-US" sz="1600" dirty="0" err="1"/>
              <a:t>,B</a:t>
            </a:r>
            <a:r>
              <a:rPr lang="en-US" sz="1600" dirty="0"/>
              <a:t>)∊T] + 𝛅</a:t>
            </a: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2DEDA9C3-74F7-BE4C-B171-534235A9235C}"/>
              </a:ext>
            </a:extLst>
          </p:cNvPr>
          <p:cNvCxnSpPr/>
          <p:nvPr/>
        </p:nvCxnSpPr>
        <p:spPr>
          <a:xfrm>
            <a:off x="5932518" y="2093976"/>
            <a:ext cx="0" cy="4764024"/>
          </a:xfrm>
          <a:prstGeom prst="line">
            <a:avLst/>
          </a:prstGeom>
          <a:ln w="28575">
            <a:prstDash val="soli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666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28" grpId="0" build="p"/>
      <p:bldP spid="30" grpId="0" animBg="1"/>
      <p:bldP spid="49" grpId="0"/>
      <p:bldP spid="50" grpId="0" animBg="1"/>
      <p:bldP spid="61" grpId="0"/>
      <p:bldP spid="63" grpId="0" animBg="1"/>
      <p:bldP spid="65" grpId="0" animBg="1"/>
      <p:bldP spid="66" grpId="0"/>
      <p:bldP spid="67" grpId="0" animBg="1"/>
      <p:bldP spid="91" grpId="0" animBg="1"/>
      <p:bldP spid="96" grpId="0" animBg="1"/>
      <p:bldP spid="98" grpId="0" animBg="1"/>
      <p:bldP spid="103" grpId="0" animBg="1"/>
      <p:bldP spid="105" grpId="0" animBg="1"/>
      <p:bldP spid="106" grpId="0"/>
      <p:bldP spid="117" grpId="0" animBg="1"/>
      <p:bldP spid="119" grpId="0"/>
      <p:bldP spid="120" grpId="0" animBg="1"/>
      <p:bldP spid="127" grpId="0" animBg="1"/>
      <p:bldP spid="128" grpId="0" animBg="1"/>
      <p:bldP spid="129" grpId="0" animBg="1"/>
      <p:bldP spid="132" grpId="0" animBg="1"/>
      <p:bldP spid="134" grpId="0" animBg="1"/>
      <p:bldP spid="135" grpId="0"/>
      <p:bldP spid="140" grpId="0" animBg="1"/>
      <p:bldP spid="142" grpId="0"/>
      <p:bldP spid="14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FA9DA9-3BE2-8F4A-9CDC-407394F14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Constructions and efficiency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D66188-A8B7-5B42-BB92-38C94F30F3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642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4D8FC19-5AD1-074B-B35C-90FAE98BDC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Few Input Parties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35684EA-DAEE-2E43-97A0-09FFE1F3AB6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endParaRPr lang="en-US" sz="1900" dirty="0"/>
          </a:p>
          <a:p>
            <a:r>
              <a:rPr lang="en-US" dirty="0"/>
              <a:t>Equal computational power</a:t>
            </a:r>
          </a:p>
          <a:p>
            <a:r>
              <a:rPr lang="en-US" dirty="0"/>
              <a:t>Connected parties</a:t>
            </a:r>
          </a:p>
          <a:p>
            <a:r>
              <a:rPr lang="en-US" dirty="0"/>
              <a:t>Availability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926CE0-2DCD-304F-BA10-160820A6F5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Federated Learning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6A35690-2877-7343-B2AB-F97672DA31F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Weak devices</a:t>
            </a:r>
          </a:p>
          <a:p>
            <a:r>
              <a:rPr lang="en-US" dirty="0"/>
              <a:t>Star communication</a:t>
            </a:r>
          </a:p>
          <a:p>
            <a:r>
              <a:rPr lang="en-US" dirty="0"/>
              <a:t>Devices may drop out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0CC3573-C8DE-224D-A497-F515C75A1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Privacy preserving computation: </a:t>
            </a:r>
            <a:br>
              <a:rPr lang="en-US" dirty="0"/>
            </a:br>
            <a:r>
              <a:rPr lang="en-US" dirty="0"/>
              <a:t>two scenarios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41596E-810F-974D-9702-B11D3DA5B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955" y="3835572"/>
            <a:ext cx="1159728" cy="8105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91B595-21B2-F741-88C8-E4155DCF1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683" y="2811139"/>
            <a:ext cx="1640778" cy="8366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89B6B4-FA7A-AC49-814D-28DC328E4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803" y="3896834"/>
            <a:ext cx="1524000" cy="74930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28F1F4D-EFDF-CC47-AD03-FC807E9FCF84}"/>
              </a:ext>
            </a:extLst>
          </p:cNvPr>
          <p:cNvCxnSpPr>
            <a:cxnSpLocks/>
          </p:cNvCxnSpPr>
          <p:nvPr/>
        </p:nvCxnSpPr>
        <p:spPr>
          <a:xfrm>
            <a:off x="3818461" y="3229483"/>
            <a:ext cx="539496" cy="60608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A4CF2DB-8242-1649-A0F4-FE8C23C113C6}"/>
              </a:ext>
            </a:extLst>
          </p:cNvPr>
          <p:cNvCxnSpPr>
            <a:cxnSpLocks/>
          </p:cNvCxnSpPr>
          <p:nvPr/>
        </p:nvCxnSpPr>
        <p:spPr>
          <a:xfrm>
            <a:off x="2282856" y="4297051"/>
            <a:ext cx="130394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9AB1BED-782E-124E-B927-23D306E43ED5}"/>
              </a:ext>
            </a:extLst>
          </p:cNvPr>
          <p:cNvCxnSpPr>
            <a:cxnSpLocks/>
          </p:cNvCxnSpPr>
          <p:nvPr/>
        </p:nvCxnSpPr>
        <p:spPr>
          <a:xfrm flipH="1">
            <a:off x="1482436" y="3186348"/>
            <a:ext cx="695247" cy="52941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AA2B17D9-43EC-5E49-A6A5-CEF0B169A8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03" y="3178020"/>
            <a:ext cx="1600200" cy="127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AFE7916-758B-7F4A-B39B-CC2CA9CB0F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764" y="2686199"/>
            <a:ext cx="491821" cy="4918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B185DF4-59A7-BE4E-B24F-5EC1F80AF9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311" y="3015923"/>
            <a:ext cx="491821" cy="49182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075581A-67C5-844E-8FE7-9BD789DAD4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654" y="3562608"/>
            <a:ext cx="491821" cy="49182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AC3734B-4C68-1E4C-8B0F-A465238313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572" y="4114615"/>
            <a:ext cx="491821" cy="49182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CED39A9-85F2-924B-8DF4-ABD15BB13E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524" y="4531834"/>
            <a:ext cx="491821" cy="49182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043F2C8-C3BA-F843-9C2A-696A7AF2CA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891" y="4662125"/>
            <a:ext cx="491821" cy="49182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5985580-C766-B349-A85C-5C4AC8B23F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968" y="4522124"/>
            <a:ext cx="491821" cy="491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3FA6721-9284-264E-A768-F0271025E2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363" y="2784909"/>
            <a:ext cx="491821" cy="491821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46E1C61-C264-6549-9B59-060973E09961}"/>
              </a:ext>
            </a:extLst>
          </p:cNvPr>
          <p:cNvCxnSpPr>
            <a:cxnSpLocks/>
          </p:cNvCxnSpPr>
          <p:nvPr/>
        </p:nvCxnSpPr>
        <p:spPr>
          <a:xfrm>
            <a:off x="9423273" y="3331594"/>
            <a:ext cx="245911" cy="23170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996BAC4-D809-404B-A424-F67CE6F3D38B}"/>
              </a:ext>
            </a:extLst>
          </p:cNvPr>
          <p:cNvCxnSpPr>
            <a:cxnSpLocks/>
          </p:cNvCxnSpPr>
          <p:nvPr/>
        </p:nvCxnSpPr>
        <p:spPr>
          <a:xfrm>
            <a:off x="8883777" y="3203696"/>
            <a:ext cx="733721" cy="43998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60D9079-1122-D748-A46A-9D832919163F}"/>
              </a:ext>
            </a:extLst>
          </p:cNvPr>
          <p:cNvCxnSpPr>
            <a:cxnSpLocks/>
          </p:cNvCxnSpPr>
          <p:nvPr/>
        </p:nvCxnSpPr>
        <p:spPr>
          <a:xfrm>
            <a:off x="8522473" y="3415877"/>
            <a:ext cx="1036247" cy="29483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48EDAEA-624A-CC43-8A2B-D0137E8D433C}"/>
              </a:ext>
            </a:extLst>
          </p:cNvPr>
          <p:cNvCxnSpPr>
            <a:cxnSpLocks/>
          </p:cNvCxnSpPr>
          <p:nvPr/>
        </p:nvCxnSpPr>
        <p:spPr>
          <a:xfrm>
            <a:off x="8181418" y="3835572"/>
            <a:ext cx="128208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EFED122-30F2-4949-A034-CB8E5E1E6E93}"/>
              </a:ext>
            </a:extLst>
          </p:cNvPr>
          <p:cNvCxnSpPr>
            <a:cxnSpLocks/>
          </p:cNvCxnSpPr>
          <p:nvPr/>
        </p:nvCxnSpPr>
        <p:spPr>
          <a:xfrm flipV="1">
            <a:off x="8432997" y="3943716"/>
            <a:ext cx="1030505" cy="38083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D411919-5DBF-A24E-BFD3-E0BE8600BE04}"/>
              </a:ext>
            </a:extLst>
          </p:cNvPr>
          <p:cNvCxnSpPr>
            <a:cxnSpLocks/>
          </p:cNvCxnSpPr>
          <p:nvPr/>
        </p:nvCxnSpPr>
        <p:spPr>
          <a:xfrm flipV="1">
            <a:off x="8756915" y="4102039"/>
            <a:ext cx="691343" cy="34223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18BAB4F-8818-E44D-AC82-74063EB61238}"/>
              </a:ext>
            </a:extLst>
          </p:cNvPr>
          <p:cNvCxnSpPr>
            <a:cxnSpLocks/>
          </p:cNvCxnSpPr>
          <p:nvPr/>
        </p:nvCxnSpPr>
        <p:spPr>
          <a:xfrm flipV="1">
            <a:off x="9177363" y="4196405"/>
            <a:ext cx="354069" cy="44972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BD11C5B-0A57-F94E-8261-8315D3EB4EA5}"/>
              </a:ext>
            </a:extLst>
          </p:cNvPr>
          <p:cNvCxnSpPr>
            <a:cxnSpLocks/>
          </p:cNvCxnSpPr>
          <p:nvPr/>
        </p:nvCxnSpPr>
        <p:spPr>
          <a:xfrm flipH="1" flipV="1">
            <a:off x="9617499" y="4224917"/>
            <a:ext cx="76670" cy="25564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E9EECD5-5982-3040-8244-B339499749EF}"/>
              </a:ext>
            </a:extLst>
          </p:cNvPr>
          <p:cNvCxnSpPr>
            <a:cxnSpLocks/>
          </p:cNvCxnSpPr>
          <p:nvPr/>
        </p:nvCxnSpPr>
        <p:spPr>
          <a:xfrm>
            <a:off x="7761261" y="3662451"/>
            <a:ext cx="348673" cy="32600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586DD3B-3551-3B4F-8ABC-3F401453AF76}"/>
              </a:ext>
            </a:extLst>
          </p:cNvPr>
          <p:cNvCxnSpPr>
            <a:cxnSpLocks/>
          </p:cNvCxnSpPr>
          <p:nvPr/>
        </p:nvCxnSpPr>
        <p:spPr>
          <a:xfrm flipV="1">
            <a:off x="7802941" y="3673968"/>
            <a:ext cx="265910" cy="30114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D576848-FACA-0E4D-ADDF-D2433BCC1CB2}"/>
              </a:ext>
            </a:extLst>
          </p:cNvPr>
          <p:cNvCxnSpPr>
            <a:cxnSpLocks/>
          </p:cNvCxnSpPr>
          <p:nvPr/>
        </p:nvCxnSpPr>
        <p:spPr>
          <a:xfrm>
            <a:off x="9545443" y="4604311"/>
            <a:ext cx="348673" cy="32600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4043262-BA3E-1A40-BE0D-DF419F56BC48}"/>
              </a:ext>
            </a:extLst>
          </p:cNvPr>
          <p:cNvCxnSpPr>
            <a:cxnSpLocks/>
          </p:cNvCxnSpPr>
          <p:nvPr/>
        </p:nvCxnSpPr>
        <p:spPr>
          <a:xfrm flipV="1">
            <a:off x="9587123" y="4615828"/>
            <a:ext cx="265910" cy="30114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002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9" grpId="0" uiExpand="1" build="p"/>
      <p:bldP spid="4" grpId="0" build="p"/>
      <p:bldP spid="10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10EF50E-9DB6-8B46-9AE2-EBF466FC9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Few Input parties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1CC786E-8FE1-0740-A7FE-4769C3A83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Equal computational power</a:t>
            </a:r>
          </a:p>
          <a:p>
            <a:r>
              <a:rPr lang="en-US" dirty="0"/>
              <a:t>Connected parties</a:t>
            </a:r>
          </a:p>
          <a:p>
            <a:r>
              <a:rPr lang="en-US" dirty="0"/>
              <a:t>Availability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97971C-09D8-D340-87C2-B83A60EF3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790" y="2172162"/>
            <a:ext cx="5206229" cy="234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057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AD940-C56D-B047-BF8B-08EC64D10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party computation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E5AAAF-6082-C04F-9D5B-1427E21727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Yao’s Garbled Circuits</a:t>
            </a:r>
          </a:p>
        </p:txBody>
      </p:sp>
    </p:spTree>
    <p:extLst>
      <p:ext uri="{BB962C8B-B14F-4D97-AF65-F5344CB8AC3E}">
        <p14:creationId xmlns:p14="http://schemas.microsoft.com/office/powerpoint/2010/main" val="3127699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Circuit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03BD2-28FC-244D-BEEB-0BC7614AB6EE}" type="slidenum">
              <a:rPr lang="en-US" smtClean="0"/>
              <a:t>36</a:t>
            </a:fld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rot="5400000">
            <a:off x="5524501" y="2585881"/>
            <a:ext cx="304800" cy="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6365082" y="2586675"/>
            <a:ext cx="304800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>
            <a:off x="7200901" y="2585881"/>
            <a:ext cx="304800" cy="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Delay 35"/>
          <p:cNvSpPr/>
          <p:nvPr/>
        </p:nvSpPr>
        <p:spPr>
          <a:xfrm rot="5400000">
            <a:off x="4305300" y="2890680"/>
            <a:ext cx="762000" cy="457200"/>
          </a:xfrm>
          <a:prstGeom prst="flowChartDelay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Delay 36"/>
          <p:cNvSpPr/>
          <p:nvPr/>
        </p:nvSpPr>
        <p:spPr>
          <a:xfrm rot="5400000">
            <a:off x="5143500" y="2890680"/>
            <a:ext cx="762000" cy="457200"/>
          </a:xfrm>
          <a:prstGeom prst="flowChartDelay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Delay 37"/>
          <p:cNvSpPr/>
          <p:nvPr/>
        </p:nvSpPr>
        <p:spPr>
          <a:xfrm rot="5400000">
            <a:off x="5981700" y="2890680"/>
            <a:ext cx="762000" cy="457200"/>
          </a:xfrm>
          <a:prstGeom prst="flowChartDelay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Delay 38"/>
          <p:cNvSpPr/>
          <p:nvPr/>
        </p:nvSpPr>
        <p:spPr>
          <a:xfrm rot="5400000">
            <a:off x="6819900" y="2890680"/>
            <a:ext cx="762000" cy="457200"/>
          </a:xfrm>
          <a:prstGeom prst="flowChartDelay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Delay 39"/>
          <p:cNvSpPr/>
          <p:nvPr/>
        </p:nvSpPr>
        <p:spPr>
          <a:xfrm rot="5400000">
            <a:off x="4762500" y="4033680"/>
            <a:ext cx="762000" cy="457200"/>
          </a:xfrm>
          <a:prstGeom prst="flowChartDelay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Delay 40"/>
          <p:cNvSpPr/>
          <p:nvPr/>
        </p:nvSpPr>
        <p:spPr>
          <a:xfrm rot="5400000">
            <a:off x="6438900" y="4033680"/>
            <a:ext cx="762000" cy="457200"/>
          </a:xfrm>
          <a:prstGeom prst="flowChartDelay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Delay 41"/>
          <p:cNvSpPr/>
          <p:nvPr/>
        </p:nvSpPr>
        <p:spPr>
          <a:xfrm rot="5400000">
            <a:off x="5600700" y="5481480"/>
            <a:ext cx="762000" cy="457200"/>
          </a:xfrm>
          <a:prstGeom prst="flowChartDelay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3" name="Elbow Connector 42"/>
          <p:cNvCxnSpPr/>
          <p:nvPr/>
        </p:nvCxnSpPr>
        <p:spPr>
          <a:xfrm rot="16200000" flipH="1">
            <a:off x="4648200" y="3538380"/>
            <a:ext cx="381000" cy="3048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37" idx="3"/>
          </p:cNvCxnSpPr>
          <p:nvPr/>
        </p:nvCxnSpPr>
        <p:spPr>
          <a:xfrm rot="5400000">
            <a:off x="5219700" y="3576480"/>
            <a:ext cx="381000" cy="2286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/>
          <p:nvPr/>
        </p:nvCxnSpPr>
        <p:spPr>
          <a:xfrm rot="16200000" flipH="1">
            <a:off x="6324600" y="3538380"/>
            <a:ext cx="381000" cy="3048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45"/>
          <p:cNvCxnSpPr/>
          <p:nvPr/>
        </p:nvCxnSpPr>
        <p:spPr>
          <a:xfrm rot="5400000">
            <a:off x="6896100" y="3576480"/>
            <a:ext cx="381000" cy="2286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rot="5400000">
            <a:off x="4381501" y="2585881"/>
            <a:ext cx="304800" cy="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>
            <a:off x="4685507" y="2585087"/>
            <a:ext cx="304800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5400000">
            <a:off x="5222082" y="2586675"/>
            <a:ext cx="304800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rot="5400000">
            <a:off x="5525294" y="2585086"/>
            <a:ext cx="304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rot="5400000">
            <a:off x="6057901" y="2585881"/>
            <a:ext cx="304800" cy="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rot="5400000">
            <a:off x="6361907" y="2585087"/>
            <a:ext cx="304800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rot="5400000">
            <a:off x="6898482" y="2586675"/>
            <a:ext cx="304800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rot="5400000">
            <a:off x="7201694" y="2585086"/>
            <a:ext cx="304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hape 50"/>
          <p:cNvCxnSpPr>
            <a:stCxn id="40" idx="3"/>
          </p:cNvCxnSpPr>
          <p:nvPr/>
        </p:nvCxnSpPr>
        <p:spPr>
          <a:xfrm rot="16200000" flipH="1">
            <a:off x="5143500" y="4643280"/>
            <a:ext cx="685800" cy="6858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55"/>
          <p:cNvCxnSpPr>
            <a:stCxn id="41" idx="3"/>
          </p:cNvCxnSpPr>
          <p:nvPr/>
        </p:nvCxnSpPr>
        <p:spPr>
          <a:xfrm rot="5400000">
            <a:off x="6134100" y="4643280"/>
            <a:ext cx="685800" cy="6858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rot="5400000">
            <a:off x="5829301" y="6241893"/>
            <a:ext cx="304800" cy="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5753100" y="4033680"/>
            <a:ext cx="6858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200"/>
              <a:t>F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434734" y="2883814"/>
            <a:ext cx="51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AND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562840" y="4033680"/>
            <a:ext cx="51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AND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735753" y="5474614"/>
            <a:ext cx="51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AND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943840" y="2864248"/>
            <a:ext cx="51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AND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320359" y="2883814"/>
            <a:ext cx="408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OR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158558" y="2883814"/>
            <a:ext cx="408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OR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927305" y="4033680"/>
            <a:ext cx="408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22870387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Circuit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03BD2-28FC-244D-BEEB-0BC7614AB6EE}" type="slidenum">
              <a:rPr lang="en-US" smtClean="0"/>
              <a:t>37</a:t>
            </a:fld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rot="5400000">
            <a:off x="5524501" y="2585881"/>
            <a:ext cx="304800" cy="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6365082" y="2586675"/>
            <a:ext cx="304800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>
            <a:off x="7200901" y="2585881"/>
            <a:ext cx="304800" cy="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Delay 35"/>
          <p:cNvSpPr/>
          <p:nvPr/>
        </p:nvSpPr>
        <p:spPr>
          <a:xfrm rot="5400000">
            <a:off x="4305300" y="2890680"/>
            <a:ext cx="762000" cy="457200"/>
          </a:xfrm>
          <a:prstGeom prst="flowChartDelay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Delay 36"/>
          <p:cNvSpPr/>
          <p:nvPr/>
        </p:nvSpPr>
        <p:spPr>
          <a:xfrm rot="5400000">
            <a:off x="5143500" y="2890680"/>
            <a:ext cx="762000" cy="457200"/>
          </a:xfrm>
          <a:prstGeom prst="flowChartDelay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Delay 37"/>
          <p:cNvSpPr/>
          <p:nvPr/>
        </p:nvSpPr>
        <p:spPr>
          <a:xfrm rot="5400000">
            <a:off x="5981700" y="2890680"/>
            <a:ext cx="762000" cy="457200"/>
          </a:xfrm>
          <a:prstGeom prst="flowChartDelay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Delay 38"/>
          <p:cNvSpPr/>
          <p:nvPr/>
        </p:nvSpPr>
        <p:spPr>
          <a:xfrm rot="5400000">
            <a:off x="6819900" y="2890680"/>
            <a:ext cx="762000" cy="457200"/>
          </a:xfrm>
          <a:prstGeom prst="flowChartDelay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Delay 39"/>
          <p:cNvSpPr/>
          <p:nvPr/>
        </p:nvSpPr>
        <p:spPr>
          <a:xfrm rot="5400000">
            <a:off x="4762500" y="4033680"/>
            <a:ext cx="762000" cy="457200"/>
          </a:xfrm>
          <a:prstGeom prst="flowChartDelay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Delay 40"/>
          <p:cNvSpPr/>
          <p:nvPr/>
        </p:nvSpPr>
        <p:spPr>
          <a:xfrm rot="5400000">
            <a:off x="6438900" y="4033680"/>
            <a:ext cx="762000" cy="457200"/>
          </a:xfrm>
          <a:prstGeom prst="flowChartDelay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Delay 41"/>
          <p:cNvSpPr/>
          <p:nvPr/>
        </p:nvSpPr>
        <p:spPr>
          <a:xfrm rot="5400000">
            <a:off x="5600700" y="5481480"/>
            <a:ext cx="762000" cy="457200"/>
          </a:xfrm>
          <a:prstGeom prst="flowChartDelay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3" name="Elbow Connector 42"/>
          <p:cNvCxnSpPr/>
          <p:nvPr/>
        </p:nvCxnSpPr>
        <p:spPr>
          <a:xfrm rot="16200000" flipH="1">
            <a:off x="4648200" y="3538380"/>
            <a:ext cx="381000" cy="3048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37" idx="3"/>
          </p:cNvCxnSpPr>
          <p:nvPr/>
        </p:nvCxnSpPr>
        <p:spPr>
          <a:xfrm rot="5400000">
            <a:off x="5219700" y="3576480"/>
            <a:ext cx="381000" cy="2286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/>
          <p:nvPr/>
        </p:nvCxnSpPr>
        <p:spPr>
          <a:xfrm rot="16200000" flipH="1">
            <a:off x="6324600" y="3538380"/>
            <a:ext cx="381000" cy="3048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45"/>
          <p:cNvCxnSpPr/>
          <p:nvPr/>
        </p:nvCxnSpPr>
        <p:spPr>
          <a:xfrm rot="5400000">
            <a:off x="6896100" y="3576480"/>
            <a:ext cx="381000" cy="2286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rot="5400000">
            <a:off x="4381501" y="2585881"/>
            <a:ext cx="304800" cy="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>
            <a:off x="4685507" y="2585087"/>
            <a:ext cx="304800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5400000">
            <a:off x="5222082" y="2586675"/>
            <a:ext cx="304800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rot="5400000">
            <a:off x="5525294" y="2585086"/>
            <a:ext cx="304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rot="5400000">
            <a:off x="6057901" y="2585881"/>
            <a:ext cx="304800" cy="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rot="5400000">
            <a:off x="6361907" y="2585087"/>
            <a:ext cx="304800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rot="5400000">
            <a:off x="6898482" y="2586675"/>
            <a:ext cx="304800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rot="5400000">
            <a:off x="7201694" y="2585086"/>
            <a:ext cx="304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hape 50"/>
          <p:cNvCxnSpPr>
            <a:stCxn id="40" idx="3"/>
          </p:cNvCxnSpPr>
          <p:nvPr/>
        </p:nvCxnSpPr>
        <p:spPr>
          <a:xfrm rot="16200000" flipH="1">
            <a:off x="5143500" y="4643280"/>
            <a:ext cx="685800" cy="6858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55"/>
          <p:cNvCxnSpPr>
            <a:stCxn id="41" idx="3"/>
          </p:cNvCxnSpPr>
          <p:nvPr/>
        </p:nvCxnSpPr>
        <p:spPr>
          <a:xfrm rot="5400000">
            <a:off x="6134100" y="4643280"/>
            <a:ext cx="685800" cy="6858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rot="5400000">
            <a:off x="5829301" y="6241893"/>
            <a:ext cx="304800" cy="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5753100" y="4033680"/>
            <a:ext cx="6858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200"/>
              <a:t>F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434734" y="2883814"/>
            <a:ext cx="51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AND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562840" y="4033680"/>
            <a:ext cx="51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AND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735753" y="5474614"/>
            <a:ext cx="51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AND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943840" y="2864248"/>
            <a:ext cx="51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AND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320359" y="2883814"/>
            <a:ext cx="408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OR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158558" y="2883814"/>
            <a:ext cx="408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OR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927305" y="4033680"/>
            <a:ext cx="408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OR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387062" y="2064147"/>
            <a:ext cx="290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1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677564" y="2064147"/>
            <a:ext cx="290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0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190338" y="2065735"/>
            <a:ext cx="290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0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538798" y="2069981"/>
            <a:ext cx="290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0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6061864" y="2069981"/>
            <a:ext cx="290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0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475298" y="3404514"/>
            <a:ext cx="290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0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447433" y="3404514"/>
            <a:ext cx="290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0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4899836" y="4587202"/>
            <a:ext cx="290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0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357149" y="2069981"/>
            <a:ext cx="290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1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6897698" y="2089547"/>
            <a:ext cx="290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1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7200900" y="2089547"/>
            <a:ext cx="290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1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150764" y="3404513"/>
            <a:ext cx="290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1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146138" y="3391813"/>
            <a:ext cx="290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1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776249" y="4574502"/>
            <a:ext cx="290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1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5985664" y="6042591"/>
            <a:ext cx="290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74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3" grpId="0"/>
      <p:bldP spid="74" grpId="0"/>
      <p:bldP spid="78" grpId="0"/>
      <p:bldP spid="79" grpId="0"/>
      <p:bldP spid="80" grpId="0"/>
      <p:bldP spid="8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03BD2-28FC-244D-BEEB-0BC7614AB6EE}" type="slidenum">
              <a:rPr lang="en-US" smtClean="0"/>
              <a:t>38</a:t>
            </a:fld>
            <a:endParaRPr lang="en-US"/>
          </a:p>
        </p:txBody>
      </p:sp>
      <p:sp>
        <p:nvSpPr>
          <p:cNvPr id="5" name="Delay 4"/>
          <p:cNvSpPr/>
          <p:nvPr/>
        </p:nvSpPr>
        <p:spPr>
          <a:xfrm rot="5400000">
            <a:off x="4349750" y="2909730"/>
            <a:ext cx="2921000" cy="2578100"/>
          </a:xfrm>
          <a:prstGeom prst="flowChartDelay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132389" y="2115980"/>
            <a:ext cx="15610" cy="622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6489702" y="2115980"/>
            <a:ext cx="7803" cy="622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514234" y="2902346"/>
            <a:ext cx="835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AND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829302" y="5659280"/>
            <a:ext cx="7803" cy="622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757548" y="3816746"/>
            <a:ext cx="23810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0	0	0</a:t>
            </a:r>
          </a:p>
          <a:p>
            <a:r>
              <a:rPr lang="en-US" dirty="0">
                <a:latin typeface="Abadi MT Condensed Light"/>
                <a:cs typeface="Abadi MT Condensed Light"/>
              </a:rPr>
              <a:t>0	1	0</a:t>
            </a:r>
          </a:p>
          <a:p>
            <a:r>
              <a:rPr lang="en-US" dirty="0">
                <a:latin typeface="Abadi MT Condensed Light"/>
                <a:cs typeface="Abadi MT Condensed Light"/>
              </a:rPr>
              <a:t>1	0	0</a:t>
            </a:r>
          </a:p>
          <a:p>
            <a:r>
              <a:rPr lang="en-US" dirty="0">
                <a:latin typeface="Abadi MT Condensed Light"/>
                <a:cs typeface="Abadi MT Condensed Light"/>
              </a:rPr>
              <a:t>1	1	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98144" y="3474878"/>
            <a:ext cx="2381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In1	In2	Out	</a:t>
            </a:r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>
          <a:xfrm flipV="1">
            <a:off x="4780489" y="3816746"/>
            <a:ext cx="2121757" cy="14764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867749" y="214137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25435" y="2154076"/>
            <a:ext cx="302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1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185249" y="4147978"/>
            <a:ext cx="1164751" cy="292102"/>
          </a:xfrm>
          <a:prstGeom prst="rect">
            <a:avLst/>
          </a:prstGeom>
          <a:blipFill dpi="0" rotWithShape="1">
            <a:blip r:embed="rId2">
              <a:alphaModFix amt="0"/>
              <a:duotone>
                <a:schemeClr val="accent1">
                  <a:shade val="30000"/>
                  <a:satMod val="150000"/>
                </a:schemeClr>
                <a:schemeClr val="accent1">
                  <a:alpha val="10000"/>
                  <a:satMod val="120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882534" y="5741314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07435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 animBg="1"/>
      <p:bldP spid="2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Yao Garbled </a:t>
            </a:r>
            <a:r>
              <a:rPr lang="en-US" dirty="0"/>
              <a:t>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03BD2-28FC-244D-BEEB-0BC7614AB6EE}" type="slidenum">
              <a:rPr lang="en-US" smtClean="0"/>
              <a:t>39</a:t>
            </a:fld>
            <a:endParaRPr lang="en-US"/>
          </a:p>
        </p:txBody>
      </p:sp>
      <p:sp>
        <p:nvSpPr>
          <p:cNvPr id="5" name="Delay 4"/>
          <p:cNvSpPr/>
          <p:nvPr/>
        </p:nvSpPr>
        <p:spPr>
          <a:xfrm rot="5400000">
            <a:off x="7118350" y="3065400"/>
            <a:ext cx="2921000" cy="2578100"/>
          </a:xfrm>
          <a:prstGeom prst="flowChartDelay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900989" y="2271650"/>
            <a:ext cx="15610" cy="622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9258302" y="2271650"/>
            <a:ext cx="7803" cy="622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282834" y="3058016"/>
            <a:ext cx="835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AND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8597902" y="5814950"/>
            <a:ext cx="7803" cy="622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433343" y="3972416"/>
            <a:ext cx="24490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0	0	0</a:t>
            </a:r>
          </a:p>
          <a:p>
            <a:r>
              <a:rPr lang="en-US" dirty="0">
                <a:latin typeface="Abadi MT Condensed Light"/>
                <a:cs typeface="Abadi MT Condensed Light"/>
              </a:rPr>
              <a:t>0	1	0</a:t>
            </a:r>
          </a:p>
          <a:p>
            <a:r>
              <a:rPr lang="en-US" dirty="0">
                <a:latin typeface="Abadi MT Condensed Light"/>
                <a:cs typeface="Abadi MT Condensed Light"/>
              </a:rPr>
              <a:t>1	0	0</a:t>
            </a:r>
          </a:p>
          <a:p>
            <a:r>
              <a:rPr lang="en-US" dirty="0">
                <a:latin typeface="Abadi MT Condensed Light"/>
                <a:cs typeface="Abadi MT Condensed Light"/>
              </a:rPr>
              <a:t>1	1	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30374" y="3630548"/>
            <a:ext cx="3079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In1	In2	Out	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7903049" y="3987180"/>
            <a:ext cx="1304452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467601" y="2297048"/>
            <a:ext cx="549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0/1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839201" y="2309746"/>
            <a:ext cx="520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0/1</a:t>
            </a:r>
          </a:p>
        </p:txBody>
      </p:sp>
      <p:sp>
        <p:nvSpPr>
          <p:cNvPr id="17" name="Delay 16"/>
          <p:cNvSpPr/>
          <p:nvPr/>
        </p:nvSpPr>
        <p:spPr>
          <a:xfrm rot="5400000">
            <a:off x="2908300" y="2531484"/>
            <a:ext cx="2921000" cy="3987800"/>
          </a:xfrm>
          <a:prstGeom prst="flowChartDelay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671889" y="2442584"/>
            <a:ext cx="15610" cy="622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029202" y="2442584"/>
            <a:ext cx="7803" cy="622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368802" y="5985884"/>
            <a:ext cx="7803" cy="622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578850" y="5902816"/>
            <a:ext cx="520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0/1</a:t>
            </a:r>
          </a:p>
        </p:txBody>
      </p:sp>
      <p:pic>
        <p:nvPicPr>
          <p:cNvPr id="3" name="Picture 2" descr="blue_key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200" y="2398654"/>
            <a:ext cx="563880" cy="556393"/>
          </a:xfrm>
          <a:prstGeom prst="rect">
            <a:avLst/>
          </a:prstGeom>
        </p:spPr>
      </p:pic>
      <p:pic>
        <p:nvPicPr>
          <p:cNvPr id="9" name="Picture 8" descr="red_key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209" y="2424049"/>
            <a:ext cx="561847" cy="554389"/>
          </a:xfrm>
          <a:prstGeom prst="rect">
            <a:avLst/>
          </a:prstGeom>
        </p:spPr>
      </p:pic>
      <p:pic>
        <p:nvPicPr>
          <p:cNvPr id="27" name="Picture 26" descr="blue_key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996" y="2398654"/>
            <a:ext cx="563880" cy="556393"/>
          </a:xfrm>
          <a:prstGeom prst="rect">
            <a:avLst/>
          </a:prstGeom>
        </p:spPr>
      </p:pic>
      <p:pic>
        <p:nvPicPr>
          <p:cNvPr id="28" name="Picture 27" descr="red_key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005" y="2424049"/>
            <a:ext cx="561847" cy="554389"/>
          </a:xfrm>
          <a:prstGeom prst="rect">
            <a:avLst/>
          </a:prstGeom>
        </p:spPr>
      </p:pic>
      <p:pic>
        <p:nvPicPr>
          <p:cNvPr id="29" name="Picture 28" descr="blue_key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8EB0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425" y="6051792"/>
            <a:ext cx="563880" cy="556393"/>
          </a:xfrm>
          <a:prstGeom prst="rect">
            <a:avLst/>
          </a:prstGeom>
        </p:spPr>
      </p:pic>
      <p:pic>
        <p:nvPicPr>
          <p:cNvPr id="30" name="Picture 29" descr="red_key.jpg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071B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434" y="6077187"/>
            <a:ext cx="561847" cy="554389"/>
          </a:xfrm>
          <a:prstGeom prst="rect">
            <a:avLst/>
          </a:prstGeom>
        </p:spPr>
      </p:pic>
      <p:pic>
        <p:nvPicPr>
          <p:cNvPr id="10" name="Picture 9" descr="box.jpg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111" y="3160632"/>
            <a:ext cx="884123" cy="674144"/>
          </a:xfrm>
          <a:prstGeom prst="rect">
            <a:avLst/>
          </a:prstGeom>
        </p:spPr>
      </p:pic>
      <p:pic>
        <p:nvPicPr>
          <p:cNvPr id="31" name="Picture 30" descr="box.jpg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881" y="3860180"/>
            <a:ext cx="884123" cy="674144"/>
          </a:xfrm>
          <a:prstGeom prst="rect">
            <a:avLst/>
          </a:prstGeom>
        </p:spPr>
      </p:pic>
      <p:pic>
        <p:nvPicPr>
          <p:cNvPr id="32" name="Picture 31" descr="box.jpg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81" y="4534324"/>
            <a:ext cx="884123" cy="674144"/>
          </a:xfrm>
          <a:prstGeom prst="rect">
            <a:avLst/>
          </a:prstGeom>
        </p:spPr>
      </p:pic>
      <p:pic>
        <p:nvPicPr>
          <p:cNvPr id="33" name="Picture 32" descr="box.jpg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184" y="5208468"/>
            <a:ext cx="884123" cy="674144"/>
          </a:xfrm>
          <a:prstGeom prst="rect">
            <a:avLst/>
          </a:prstGeom>
        </p:spPr>
      </p:pic>
      <p:pic>
        <p:nvPicPr>
          <p:cNvPr id="34" name="Picture 33" descr="blue_key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080" y="3254012"/>
            <a:ext cx="563880" cy="556393"/>
          </a:xfrm>
          <a:prstGeom prst="rect">
            <a:avLst/>
          </a:prstGeom>
        </p:spPr>
      </p:pic>
      <p:pic>
        <p:nvPicPr>
          <p:cNvPr id="35" name="Picture 34" descr="red_key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456" y="4595751"/>
            <a:ext cx="561847" cy="554389"/>
          </a:xfrm>
          <a:prstGeom prst="rect">
            <a:avLst/>
          </a:prstGeom>
        </p:spPr>
      </p:pic>
      <p:pic>
        <p:nvPicPr>
          <p:cNvPr id="36" name="Picture 35" descr="blue_key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475" y="3248222"/>
            <a:ext cx="563880" cy="556393"/>
          </a:xfrm>
          <a:prstGeom prst="rect">
            <a:avLst/>
          </a:prstGeom>
        </p:spPr>
      </p:pic>
      <p:pic>
        <p:nvPicPr>
          <p:cNvPr id="37" name="Picture 36" descr="red_key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276" y="3911602"/>
            <a:ext cx="561847" cy="554389"/>
          </a:xfrm>
          <a:prstGeom prst="rect">
            <a:avLst/>
          </a:prstGeom>
        </p:spPr>
      </p:pic>
      <p:pic>
        <p:nvPicPr>
          <p:cNvPr id="38" name="Picture 37" descr="blue_key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8EB0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464" y="3200805"/>
            <a:ext cx="563880" cy="556393"/>
          </a:xfrm>
          <a:prstGeom prst="rect">
            <a:avLst/>
          </a:prstGeom>
        </p:spPr>
      </p:pic>
      <p:pic>
        <p:nvPicPr>
          <p:cNvPr id="39" name="Picture 38" descr="red_key.jpg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071B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013" y="5260562"/>
            <a:ext cx="561847" cy="554389"/>
          </a:xfrm>
          <a:prstGeom prst="rect">
            <a:avLst/>
          </a:prstGeom>
        </p:spPr>
      </p:pic>
      <p:pic>
        <p:nvPicPr>
          <p:cNvPr id="40" name="Picture 39" descr="blue_key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8EB0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085" y="3909598"/>
            <a:ext cx="563880" cy="556393"/>
          </a:xfrm>
          <a:prstGeom prst="rect">
            <a:avLst/>
          </a:prstGeom>
        </p:spPr>
      </p:pic>
      <p:pic>
        <p:nvPicPr>
          <p:cNvPr id="41" name="Picture 40" descr="blue_key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8EB0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829" y="4595751"/>
            <a:ext cx="563880" cy="556393"/>
          </a:xfrm>
          <a:prstGeom prst="rect">
            <a:avLst/>
          </a:prstGeom>
        </p:spPr>
      </p:pic>
      <p:pic>
        <p:nvPicPr>
          <p:cNvPr id="42" name="Picture 41" descr="blue_key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455" y="3898273"/>
            <a:ext cx="563880" cy="556393"/>
          </a:xfrm>
          <a:prstGeom prst="rect">
            <a:avLst/>
          </a:prstGeom>
        </p:spPr>
      </p:pic>
      <p:pic>
        <p:nvPicPr>
          <p:cNvPr id="43" name="Picture 42" descr="blue_key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642" y="4616353"/>
            <a:ext cx="563880" cy="556393"/>
          </a:xfrm>
          <a:prstGeom prst="rect">
            <a:avLst/>
          </a:prstGeom>
        </p:spPr>
      </p:pic>
      <p:pic>
        <p:nvPicPr>
          <p:cNvPr id="44" name="Picture 43" descr="red_key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31" y="5172746"/>
            <a:ext cx="561847" cy="554389"/>
          </a:xfrm>
          <a:prstGeom prst="rect">
            <a:avLst/>
          </a:prstGeom>
        </p:spPr>
      </p:pic>
      <p:pic>
        <p:nvPicPr>
          <p:cNvPr id="45" name="Picture 44" descr="red_key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034" y="5260562"/>
            <a:ext cx="561847" cy="554389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2759215" y="2067552"/>
            <a:ext cx="587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k00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263778" y="2068505"/>
            <a:ext cx="587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k01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278327" y="2067552"/>
            <a:ext cx="587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k10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812986" y="2063371"/>
            <a:ext cx="587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k11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399487" y="6556376"/>
            <a:ext cx="587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k20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934146" y="6552195"/>
            <a:ext cx="587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k21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891293" y="3209166"/>
            <a:ext cx="1804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ENC</a:t>
            </a:r>
            <a:r>
              <a:rPr lang="en-US" baseline="-25000" dirty="0">
                <a:latin typeface="Abadi MT Condensed Light"/>
                <a:cs typeface="Abadi MT Condensed Light"/>
              </a:rPr>
              <a:t>k00</a:t>
            </a:r>
            <a:r>
              <a:rPr lang="en-US" dirty="0">
                <a:latin typeface="Abadi MT Condensed Light"/>
                <a:cs typeface="Abadi MT Condensed Light"/>
              </a:rPr>
              <a:t> ENC</a:t>
            </a:r>
            <a:r>
              <a:rPr lang="en-US" baseline="-25000" dirty="0">
                <a:latin typeface="Abadi MT Condensed Light"/>
                <a:cs typeface="Abadi MT Condensed Light"/>
              </a:rPr>
              <a:t>k10 </a:t>
            </a:r>
            <a:r>
              <a:rPr lang="en-US" dirty="0">
                <a:latin typeface="Abadi MT Condensed Light"/>
                <a:cs typeface="Abadi MT Condensed Light"/>
              </a:rPr>
              <a:t>(k20)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923904" y="3907800"/>
            <a:ext cx="1804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ENC</a:t>
            </a:r>
            <a:r>
              <a:rPr lang="en-US" baseline="-25000" dirty="0">
                <a:latin typeface="Abadi MT Condensed Light"/>
                <a:cs typeface="Abadi MT Condensed Light"/>
              </a:rPr>
              <a:t>k00</a:t>
            </a:r>
            <a:r>
              <a:rPr lang="en-US" dirty="0">
                <a:latin typeface="Abadi MT Condensed Light"/>
                <a:cs typeface="Abadi MT Condensed Light"/>
              </a:rPr>
              <a:t> ENC</a:t>
            </a:r>
            <a:r>
              <a:rPr lang="en-US" baseline="-25000" dirty="0">
                <a:latin typeface="Abadi MT Condensed Light"/>
                <a:cs typeface="Abadi MT Condensed Light"/>
              </a:rPr>
              <a:t>k11 </a:t>
            </a:r>
            <a:r>
              <a:rPr lang="en-US" dirty="0">
                <a:latin typeface="Abadi MT Condensed Light"/>
                <a:cs typeface="Abadi MT Condensed Light"/>
              </a:rPr>
              <a:t>(k20)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949833" y="4566778"/>
            <a:ext cx="1804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ENC</a:t>
            </a:r>
            <a:r>
              <a:rPr lang="en-US" baseline="-25000" dirty="0">
                <a:latin typeface="Abadi MT Condensed Light"/>
                <a:cs typeface="Abadi MT Condensed Light"/>
              </a:rPr>
              <a:t>k01</a:t>
            </a:r>
            <a:r>
              <a:rPr lang="en-US" dirty="0">
                <a:latin typeface="Abadi MT Condensed Light"/>
                <a:cs typeface="Abadi MT Condensed Light"/>
              </a:rPr>
              <a:t> ENC</a:t>
            </a:r>
            <a:r>
              <a:rPr lang="en-US" baseline="-25000" dirty="0">
                <a:latin typeface="Abadi MT Condensed Light"/>
                <a:cs typeface="Abadi MT Condensed Light"/>
              </a:rPr>
              <a:t>k10 </a:t>
            </a:r>
            <a:r>
              <a:rPr lang="en-US" dirty="0">
                <a:latin typeface="Abadi MT Condensed Light"/>
                <a:cs typeface="Abadi MT Condensed Light"/>
              </a:rPr>
              <a:t>(k20)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924641" y="5277136"/>
            <a:ext cx="1804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ENC</a:t>
            </a:r>
            <a:r>
              <a:rPr lang="en-US" baseline="-25000" dirty="0">
                <a:latin typeface="Abadi MT Condensed Light"/>
                <a:cs typeface="Abadi MT Condensed Light"/>
              </a:rPr>
              <a:t>k01</a:t>
            </a:r>
            <a:r>
              <a:rPr lang="en-US" dirty="0">
                <a:latin typeface="Abadi MT Condensed Light"/>
                <a:cs typeface="Abadi MT Condensed Light"/>
              </a:rPr>
              <a:t> ENC</a:t>
            </a:r>
            <a:r>
              <a:rPr lang="en-US" baseline="-25000" dirty="0">
                <a:latin typeface="Abadi MT Condensed Light"/>
                <a:cs typeface="Abadi MT Condensed Light"/>
              </a:rPr>
              <a:t>k11 </a:t>
            </a:r>
            <a:r>
              <a:rPr lang="en-US" dirty="0">
                <a:latin typeface="Abadi MT Condensed Light"/>
                <a:cs typeface="Abadi MT Condensed Light"/>
              </a:rPr>
              <a:t>(k21)</a:t>
            </a:r>
          </a:p>
        </p:txBody>
      </p:sp>
      <p:sp>
        <p:nvSpPr>
          <p:cNvPr id="57" name="Rounded Rectangular Callout 56"/>
          <p:cNvSpPr/>
          <p:nvPr/>
        </p:nvSpPr>
        <p:spPr>
          <a:xfrm>
            <a:off x="5790799" y="5924774"/>
            <a:ext cx="2492034" cy="512477"/>
          </a:xfrm>
          <a:prstGeom prst="wedgeRoundRectCallout">
            <a:avLst>
              <a:gd name="adj1" fmla="val -29293"/>
              <a:gd name="adj2" fmla="val -75919"/>
              <a:gd name="adj3" fmla="val 1666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/>
              <a:t>ENC</a:t>
            </a:r>
            <a:r>
              <a:rPr lang="en-US" baseline="-25000" dirty="0" err="1"/>
              <a:t>k</a:t>
            </a:r>
            <a:r>
              <a:rPr lang="en-US" baseline="-25000" dirty="0"/>
              <a:t> </a:t>
            </a:r>
            <a:r>
              <a:rPr lang="en-US" dirty="0"/>
              <a:t>(m) = m XOR k</a:t>
            </a:r>
          </a:p>
        </p:txBody>
      </p:sp>
    </p:spTree>
    <p:extLst>
      <p:ext uri="{BB962C8B-B14F-4D97-AF65-F5344CB8AC3E}">
        <p14:creationId xmlns:p14="http://schemas.microsoft.com/office/powerpoint/2010/main" val="36643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50" grpId="0"/>
      <p:bldP spid="51" grpId="0"/>
      <p:bldP spid="52" grpId="0"/>
      <p:bldP spid="54" grpId="0"/>
      <p:bldP spid="55" grpId="0"/>
      <p:bldP spid="56" grpId="0"/>
      <p:bldP spid="5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8D5810-3FC1-BC40-9BA5-836EF87D0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7"/>
            <a:ext cx="10058400" cy="415470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“Advanced Crypto is </a:t>
            </a:r>
          </a:p>
          <a:p>
            <a:pPr lvl="1"/>
            <a:r>
              <a:rPr lang="en-US" b="1" dirty="0"/>
              <a:t>Needed</a:t>
            </a:r>
          </a:p>
          <a:p>
            <a:pPr lvl="1"/>
            <a:r>
              <a:rPr lang="en-US" b="1" dirty="0"/>
              <a:t>Fast enough to be useful</a:t>
            </a:r>
          </a:p>
          <a:p>
            <a:pPr lvl="1"/>
            <a:r>
              <a:rPr lang="en-US" b="1" dirty="0"/>
              <a:t>Not </a:t>
            </a:r>
            <a:r>
              <a:rPr lang="bg-BG" b="1" dirty="0"/>
              <a:t>``</a:t>
            </a:r>
            <a:r>
              <a:rPr lang="en-US" b="1" dirty="0"/>
              <a:t>generally usable</a:t>
            </a:r>
            <a:r>
              <a:rPr lang="bg-BG" b="1" dirty="0"/>
              <a:t>´´</a:t>
            </a:r>
            <a:r>
              <a:rPr lang="en-US" b="1" dirty="0"/>
              <a:t> yet</a:t>
            </a:r>
            <a:r>
              <a:rPr lang="en-US" dirty="0"/>
              <a:t>”</a:t>
            </a:r>
          </a:p>
          <a:p>
            <a:pPr marL="0" indent="0">
              <a:buNone/>
            </a:pPr>
            <a:r>
              <a:rPr lang="en-US" i="1" dirty="0"/>
              <a:t>					Shai </a:t>
            </a:r>
            <a:r>
              <a:rPr lang="en-US" i="1" dirty="0" err="1"/>
              <a:t>Halevi</a:t>
            </a:r>
            <a:r>
              <a:rPr lang="en-US" i="1" dirty="0"/>
              <a:t>, Invited Talk, ACM CCS 2018</a:t>
            </a:r>
            <a:endParaRPr lang="en-US" dirty="0"/>
          </a:p>
          <a:p>
            <a:r>
              <a:rPr lang="en-US" dirty="0"/>
              <a:t>Efficiency/utility</a:t>
            </a:r>
          </a:p>
          <a:p>
            <a:pPr lvl="1"/>
            <a:r>
              <a:rPr lang="en-US" dirty="0"/>
              <a:t>Different efficiency measures</a:t>
            </a:r>
          </a:p>
          <a:p>
            <a:pPr lvl="2"/>
            <a:r>
              <a:rPr lang="en-US" dirty="0">
                <a:solidFill>
                  <a:schemeClr val="accent2"/>
                </a:solidFill>
              </a:rPr>
              <a:t>Speed is important </a:t>
            </a:r>
          </a:p>
          <a:p>
            <a:pPr lvl="2"/>
            <a:r>
              <a:rPr lang="en-US" dirty="0">
                <a:solidFill>
                  <a:schemeClr val="accent2"/>
                </a:solidFill>
              </a:rPr>
              <a:t>Communication might be more limiting resource </a:t>
            </a:r>
            <a:r>
              <a:rPr lang="en-US" dirty="0"/>
              <a:t>-  shared bandwidth</a:t>
            </a:r>
          </a:p>
          <a:p>
            <a:pPr lvl="2"/>
            <a:r>
              <a:rPr lang="en-US" dirty="0">
                <a:solidFill>
                  <a:schemeClr val="accent2"/>
                </a:solidFill>
              </a:rPr>
              <a:t>Online/offline efficiency </a:t>
            </a:r>
            <a:r>
              <a:rPr lang="en-US" dirty="0"/>
              <a:t>- precomputation may or may not be acceptable</a:t>
            </a:r>
          </a:p>
          <a:p>
            <a:pPr lvl="2"/>
            <a:r>
              <a:rPr lang="en-US" dirty="0">
                <a:solidFill>
                  <a:schemeClr val="accent2"/>
                </a:solidFill>
              </a:rPr>
              <a:t>Asymmetric resources </a:t>
            </a:r>
            <a:r>
              <a:rPr lang="en-US" dirty="0"/>
              <a:t>– computation, communication</a:t>
            </a:r>
          </a:p>
          <a:p>
            <a:pPr lvl="1"/>
            <a:r>
              <a:rPr lang="en-US" b="1" dirty="0"/>
              <a:t>Trade-offs</a:t>
            </a:r>
            <a:r>
              <a:rPr lang="en-US" dirty="0"/>
              <a:t> between efficiency and utility</a:t>
            </a:r>
          </a:p>
          <a:p>
            <a:pPr lvl="1"/>
            <a:endParaRPr lang="en-US" dirty="0"/>
          </a:p>
          <a:p>
            <a:r>
              <a:rPr lang="en-US" dirty="0"/>
              <a:t>Insights from Privacy Preserving Machine Learning Workshop, </a:t>
            </a:r>
            <a:r>
              <a:rPr lang="en-US" dirty="0" err="1"/>
              <a:t>NeurIPS</a:t>
            </a:r>
            <a:r>
              <a:rPr lang="en-US" dirty="0"/>
              <a:t>, 2018</a:t>
            </a:r>
          </a:p>
          <a:p>
            <a:pPr lvl="1"/>
            <a:r>
              <a:rPr lang="en-US" dirty="0"/>
              <a:t>PPML’19 co-hosted with CCS, </a:t>
            </a:r>
            <a:r>
              <a:rPr lang="en-US" i="1" dirty="0">
                <a:hlinkClick r:id="rId2"/>
              </a:rPr>
              <a:t>https://ppml-workshop.github.io/ppml/</a:t>
            </a:r>
            <a:r>
              <a:rPr lang="en-US" i="1" dirty="0"/>
              <a:t>, </a:t>
            </a:r>
            <a:r>
              <a:rPr lang="en-US" b="1" dirty="0"/>
              <a:t>Deadline: June 21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734CCC-3932-794E-9457-843946932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NEED, Efficiency/utility, Accessibility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6C13E0-4E05-CF48-8633-90C48D267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152" y="2313707"/>
            <a:ext cx="1563657" cy="7772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0B0F06-A493-9A48-8CA7-5E7972FC7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8148" y="2317912"/>
            <a:ext cx="1241997" cy="7730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AF189E-2AB0-5043-8717-A69D8BE898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3167" y="2313707"/>
            <a:ext cx="803914" cy="77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41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502" end="58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Garbled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03BD2-28FC-244D-BEEB-0BC7614AB6EE}" type="slidenum">
              <a:rPr lang="en-US" smtClean="0"/>
              <a:t>40</a:t>
            </a:fld>
            <a:endParaRPr lang="en-US"/>
          </a:p>
        </p:txBody>
      </p:sp>
      <p:sp>
        <p:nvSpPr>
          <p:cNvPr id="5" name="Delay 4"/>
          <p:cNvSpPr/>
          <p:nvPr/>
        </p:nvSpPr>
        <p:spPr>
          <a:xfrm rot="5400000">
            <a:off x="7118350" y="3050664"/>
            <a:ext cx="2921000" cy="2578100"/>
          </a:xfrm>
          <a:prstGeom prst="flowChartDelay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900989" y="2256914"/>
            <a:ext cx="15610" cy="622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9258302" y="2256914"/>
            <a:ext cx="7803" cy="622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282834" y="3043280"/>
            <a:ext cx="835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AND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8597902" y="5800214"/>
            <a:ext cx="7803" cy="622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555644" y="3957680"/>
            <a:ext cx="22667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0	0	0</a:t>
            </a:r>
          </a:p>
          <a:p>
            <a:r>
              <a:rPr lang="en-US" dirty="0">
                <a:latin typeface="Abadi MT Condensed Light"/>
                <a:cs typeface="Abadi MT Condensed Light"/>
              </a:rPr>
              <a:t>0	1	0</a:t>
            </a:r>
          </a:p>
          <a:p>
            <a:r>
              <a:rPr lang="en-US" dirty="0">
                <a:latin typeface="Abadi MT Condensed Light"/>
                <a:cs typeface="Abadi MT Condensed Light"/>
              </a:rPr>
              <a:t>1	0	0</a:t>
            </a:r>
          </a:p>
          <a:p>
            <a:r>
              <a:rPr lang="en-US" dirty="0">
                <a:latin typeface="Abadi MT Condensed Light"/>
                <a:cs typeface="Abadi MT Condensed Light"/>
              </a:rPr>
              <a:t>1	1	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25738" y="3615812"/>
            <a:ext cx="2858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In1	In2	Out	</a:t>
            </a:r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7608083" y="3972444"/>
            <a:ext cx="2125854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467601" y="2282312"/>
            <a:ext cx="549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839201" y="2295010"/>
            <a:ext cx="520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1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953849" y="4288912"/>
            <a:ext cx="1164751" cy="292102"/>
          </a:xfrm>
          <a:prstGeom prst="rect">
            <a:avLst/>
          </a:prstGeom>
          <a:blipFill dpi="0" rotWithShape="1">
            <a:blip r:embed="rId2">
              <a:alphaModFix amt="0"/>
              <a:duotone>
                <a:schemeClr val="accent1">
                  <a:shade val="30000"/>
                  <a:satMod val="150000"/>
                </a:schemeClr>
                <a:schemeClr val="accent1">
                  <a:alpha val="10000"/>
                  <a:satMod val="120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elay 16"/>
          <p:cNvSpPr/>
          <p:nvPr/>
        </p:nvSpPr>
        <p:spPr>
          <a:xfrm rot="5400000">
            <a:off x="2908300" y="2516748"/>
            <a:ext cx="2921000" cy="3987800"/>
          </a:xfrm>
          <a:prstGeom prst="flowChartDelay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671889" y="2427848"/>
            <a:ext cx="15610" cy="622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029202" y="2427848"/>
            <a:ext cx="7803" cy="622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368802" y="5971148"/>
            <a:ext cx="7803" cy="622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578850" y="5888080"/>
            <a:ext cx="520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0</a:t>
            </a:r>
          </a:p>
        </p:txBody>
      </p:sp>
      <p:pic>
        <p:nvPicPr>
          <p:cNvPr id="3" name="Picture 2" descr="blue_key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080" y="2409313"/>
            <a:ext cx="563880" cy="556393"/>
          </a:xfrm>
          <a:prstGeom prst="rect">
            <a:avLst/>
          </a:prstGeom>
        </p:spPr>
      </p:pic>
      <p:pic>
        <p:nvPicPr>
          <p:cNvPr id="28" name="Picture 27" descr="red_key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306" y="2427849"/>
            <a:ext cx="561847" cy="554389"/>
          </a:xfrm>
          <a:prstGeom prst="rect">
            <a:avLst/>
          </a:prstGeom>
        </p:spPr>
      </p:pic>
      <p:pic>
        <p:nvPicPr>
          <p:cNvPr id="29" name="Picture 28" descr="blue_key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8EB0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425" y="6037056"/>
            <a:ext cx="563880" cy="556393"/>
          </a:xfrm>
          <a:prstGeom prst="rect">
            <a:avLst/>
          </a:prstGeom>
        </p:spPr>
      </p:pic>
      <p:pic>
        <p:nvPicPr>
          <p:cNvPr id="10" name="Picture 9" descr="box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111" y="3145896"/>
            <a:ext cx="884123" cy="674144"/>
          </a:xfrm>
          <a:prstGeom prst="rect">
            <a:avLst/>
          </a:prstGeom>
        </p:spPr>
      </p:pic>
      <p:pic>
        <p:nvPicPr>
          <p:cNvPr id="31" name="Picture 30" descr="box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881" y="3845444"/>
            <a:ext cx="884123" cy="674144"/>
          </a:xfrm>
          <a:prstGeom prst="rect">
            <a:avLst/>
          </a:prstGeom>
        </p:spPr>
      </p:pic>
      <p:pic>
        <p:nvPicPr>
          <p:cNvPr id="32" name="Picture 31" descr="box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81" y="4519588"/>
            <a:ext cx="884123" cy="674144"/>
          </a:xfrm>
          <a:prstGeom prst="rect">
            <a:avLst/>
          </a:prstGeom>
        </p:spPr>
      </p:pic>
      <p:pic>
        <p:nvPicPr>
          <p:cNvPr id="33" name="Picture 32" descr="box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184" y="5193732"/>
            <a:ext cx="884123" cy="674144"/>
          </a:xfrm>
          <a:prstGeom prst="rect">
            <a:avLst/>
          </a:prstGeom>
        </p:spPr>
      </p:pic>
      <p:pic>
        <p:nvPicPr>
          <p:cNvPr id="34" name="Picture 33" descr="blue_key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080" y="3239276"/>
            <a:ext cx="563880" cy="556393"/>
          </a:xfrm>
          <a:prstGeom prst="rect">
            <a:avLst/>
          </a:prstGeom>
        </p:spPr>
      </p:pic>
      <p:pic>
        <p:nvPicPr>
          <p:cNvPr id="35" name="Picture 34" descr="red_key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456" y="4581015"/>
            <a:ext cx="561847" cy="554389"/>
          </a:xfrm>
          <a:prstGeom prst="rect">
            <a:avLst/>
          </a:prstGeom>
        </p:spPr>
      </p:pic>
      <p:pic>
        <p:nvPicPr>
          <p:cNvPr id="36" name="Picture 35" descr="blue_key.jpg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475" y="3233486"/>
            <a:ext cx="563880" cy="556393"/>
          </a:xfrm>
          <a:prstGeom prst="rect">
            <a:avLst/>
          </a:prstGeom>
        </p:spPr>
      </p:pic>
      <p:pic>
        <p:nvPicPr>
          <p:cNvPr id="37" name="Picture 36" descr="red_key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276" y="3896866"/>
            <a:ext cx="561847" cy="554389"/>
          </a:xfrm>
          <a:prstGeom prst="rect">
            <a:avLst/>
          </a:prstGeom>
        </p:spPr>
      </p:pic>
      <p:pic>
        <p:nvPicPr>
          <p:cNvPr id="38" name="Picture 37" descr="blue_key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8EB0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464" y="3186069"/>
            <a:ext cx="563880" cy="556393"/>
          </a:xfrm>
          <a:prstGeom prst="rect">
            <a:avLst/>
          </a:prstGeom>
        </p:spPr>
      </p:pic>
      <p:pic>
        <p:nvPicPr>
          <p:cNvPr id="39" name="Picture 38" descr="red_key.jpg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071B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013" y="5245826"/>
            <a:ext cx="561847" cy="554389"/>
          </a:xfrm>
          <a:prstGeom prst="rect">
            <a:avLst/>
          </a:prstGeom>
        </p:spPr>
      </p:pic>
      <p:pic>
        <p:nvPicPr>
          <p:cNvPr id="40" name="Picture 39" descr="blue_key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8EB0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085" y="3894862"/>
            <a:ext cx="563880" cy="556393"/>
          </a:xfrm>
          <a:prstGeom prst="rect">
            <a:avLst/>
          </a:prstGeom>
        </p:spPr>
      </p:pic>
      <p:pic>
        <p:nvPicPr>
          <p:cNvPr id="41" name="Picture 40" descr="blue_key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8EB0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829" y="4581015"/>
            <a:ext cx="563880" cy="556393"/>
          </a:xfrm>
          <a:prstGeom prst="rect">
            <a:avLst/>
          </a:prstGeom>
        </p:spPr>
      </p:pic>
      <p:pic>
        <p:nvPicPr>
          <p:cNvPr id="42" name="Picture 41" descr="blue_key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455" y="3883537"/>
            <a:ext cx="563880" cy="556393"/>
          </a:xfrm>
          <a:prstGeom prst="rect">
            <a:avLst/>
          </a:prstGeom>
        </p:spPr>
      </p:pic>
      <p:pic>
        <p:nvPicPr>
          <p:cNvPr id="43" name="Picture 42" descr="blue_key.jpg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642" y="4601617"/>
            <a:ext cx="563880" cy="556393"/>
          </a:xfrm>
          <a:prstGeom prst="rect">
            <a:avLst/>
          </a:prstGeom>
        </p:spPr>
      </p:pic>
      <p:pic>
        <p:nvPicPr>
          <p:cNvPr id="44" name="Picture 43" descr="red_key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31" y="5158010"/>
            <a:ext cx="561847" cy="554389"/>
          </a:xfrm>
          <a:prstGeom prst="rect">
            <a:avLst/>
          </a:prstGeom>
        </p:spPr>
      </p:pic>
      <p:pic>
        <p:nvPicPr>
          <p:cNvPr id="45" name="Picture 44" descr="red_key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034" y="5245826"/>
            <a:ext cx="561847" cy="554389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3053081" y="3845444"/>
            <a:ext cx="1904353" cy="674144"/>
          </a:xfrm>
          <a:prstGeom prst="rect">
            <a:avLst/>
          </a:prstGeom>
          <a:blipFill dpi="0" rotWithShape="1">
            <a:blip r:embed="rId2">
              <a:alphaModFix amt="0"/>
              <a:duotone>
                <a:schemeClr val="accent1">
                  <a:shade val="30000"/>
                  <a:satMod val="150000"/>
                </a:schemeClr>
                <a:schemeClr val="accent1">
                  <a:alpha val="10000"/>
                  <a:satMod val="120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6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Secure Computation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03BD2-28FC-244D-BEEB-0BC7614AB6EE}" type="slidenum">
              <a:rPr lang="en-US" smtClean="0"/>
              <a:t>41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1" y="2814889"/>
            <a:ext cx="849312" cy="15872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94200" y="2814889"/>
            <a:ext cx="849312" cy="1587239"/>
          </a:xfrm>
          <a:prstGeom prst="rect">
            <a:avLst/>
          </a:prstGeom>
        </p:spPr>
      </p:pic>
      <p:pic>
        <p:nvPicPr>
          <p:cNvPr id="7" name="Picture 4" descr="boy.jp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99" y="3009085"/>
            <a:ext cx="1219200" cy="2238375"/>
          </a:xfrm>
          <a:prstGeom prst="rect">
            <a:avLst/>
          </a:prstGeom>
        </p:spPr>
      </p:pic>
      <p:pic>
        <p:nvPicPr>
          <p:cNvPr id="8" name="Picture 7" descr="alice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261" y="2986079"/>
            <a:ext cx="1744878" cy="17841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3350" y="4350895"/>
            <a:ext cx="850900" cy="1333761"/>
          </a:xfrm>
          <a:prstGeom prst="rect">
            <a:avLst/>
          </a:prstGeom>
        </p:spPr>
      </p:pic>
      <p:pic>
        <p:nvPicPr>
          <p:cNvPr id="21" name="Picture 20" descr="blue_key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8EB0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462" y="5841267"/>
            <a:ext cx="377777" cy="372761"/>
          </a:xfrm>
          <a:prstGeom prst="rect">
            <a:avLst/>
          </a:prstGeom>
        </p:spPr>
      </p:pic>
      <p:pic>
        <p:nvPicPr>
          <p:cNvPr id="22" name="Picture 21" descr="red_key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071B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239" y="5885170"/>
            <a:ext cx="376415" cy="37141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757376" y="6129588"/>
            <a:ext cx="549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216638" y="6122722"/>
            <a:ext cx="549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Light"/>
                <a:cs typeface="Abadi MT Condensed Light"/>
              </a:rPr>
              <a:t>1</a:t>
            </a:r>
          </a:p>
        </p:txBody>
      </p:sp>
      <p:pic>
        <p:nvPicPr>
          <p:cNvPr id="25" name="Picture 24" descr="blue_key.jpg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291" y="2489102"/>
            <a:ext cx="330171" cy="325787"/>
          </a:xfrm>
          <a:prstGeom prst="rect">
            <a:avLst/>
          </a:prstGeom>
        </p:spPr>
      </p:pic>
      <p:pic>
        <p:nvPicPr>
          <p:cNvPr id="26" name="Picture 25" descr="red_key.jpg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657" y="2490274"/>
            <a:ext cx="328981" cy="324614"/>
          </a:xfrm>
          <a:prstGeom prst="rect">
            <a:avLst/>
          </a:prstGeom>
        </p:spPr>
      </p:pic>
      <p:pic>
        <p:nvPicPr>
          <p:cNvPr id="27" name="Picture 26" descr="blue_key.jpg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201" y="2490275"/>
            <a:ext cx="330171" cy="325787"/>
          </a:xfrm>
          <a:prstGeom prst="rect">
            <a:avLst/>
          </a:prstGeom>
        </p:spPr>
      </p:pic>
      <p:pic>
        <p:nvPicPr>
          <p:cNvPr id="28" name="Picture 27" descr="red_key.jpg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602" y="2491447"/>
            <a:ext cx="328981" cy="324614"/>
          </a:xfrm>
          <a:prstGeom prst="rect">
            <a:avLst/>
          </a:prstGeom>
        </p:spPr>
      </p:pic>
      <p:sp>
        <p:nvSpPr>
          <p:cNvPr id="29" name="9 CuadroTexto"/>
          <p:cNvSpPr txBox="1"/>
          <p:nvPr/>
        </p:nvSpPr>
        <p:spPr>
          <a:xfrm>
            <a:off x="5519935" y="2190440"/>
            <a:ext cx="1913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/>
              <a:t>F </a:t>
            </a:r>
            <a:r>
              <a:rPr lang="es-CL" dirty="0"/>
              <a:t>(X</a:t>
            </a:r>
            <a:r>
              <a:rPr lang="es-CL" baseline="-25000" dirty="0"/>
              <a:t>alice</a:t>
            </a:r>
            <a:r>
              <a:rPr lang="es-CL" dirty="0"/>
              <a:t>,Y</a:t>
            </a:r>
            <a:r>
              <a:rPr lang="es-CL" baseline="-25000" dirty="0"/>
              <a:t>bob</a:t>
            </a:r>
            <a:r>
              <a:rPr lang="es-CL" dirty="0"/>
              <a:t>)</a:t>
            </a:r>
          </a:p>
        </p:txBody>
      </p:sp>
      <p:pic>
        <p:nvPicPr>
          <p:cNvPr id="18" name="Picture 17" descr="blue_key.jpg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738" y="4068095"/>
            <a:ext cx="330171" cy="325787"/>
          </a:xfrm>
          <a:prstGeom prst="rect">
            <a:avLst/>
          </a:prstGeom>
        </p:spPr>
      </p:pic>
      <p:pic>
        <p:nvPicPr>
          <p:cNvPr id="19" name="Picture 18" descr="red_key.jpg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098" y="4077513"/>
            <a:ext cx="328981" cy="324614"/>
          </a:xfrm>
          <a:prstGeom prst="rect">
            <a:avLst/>
          </a:prstGeom>
        </p:spPr>
      </p:pic>
      <p:pic>
        <p:nvPicPr>
          <p:cNvPr id="30" name="Picture 29" descr="blue_key.jpg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868" y="5336631"/>
            <a:ext cx="330171" cy="32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8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59259E-6 L 0.34166 -0.001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-9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34167 -0.0018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-9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34167 -0.0018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34179 -0.0018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-9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0.34179 -0.0018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-9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3418 -0.0018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-9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07407E-6 L 0.3418 -0.0018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07407E-6 L 0.3418 0.0018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9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0.3418 0.0018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9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0.3418 0.0018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9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3418 0.0018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4" grpId="0"/>
      <p:bldP spid="24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Oblivious Transfer (OT)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AA5E1-BE22-BA4F-B055-B5006647A730}" type="slidenum">
              <a:rPr lang="en-US" smtClean="0"/>
              <a:t>42</a:t>
            </a:fld>
            <a:endParaRPr lang="en-US"/>
          </a:p>
        </p:txBody>
      </p:sp>
      <p:pic>
        <p:nvPicPr>
          <p:cNvPr id="7" name="Picture 4" descr="boy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99" y="2891101"/>
            <a:ext cx="1219200" cy="2238375"/>
          </a:xfrm>
          <a:prstGeom prst="rect">
            <a:avLst/>
          </a:prstGeom>
        </p:spPr>
      </p:pic>
      <p:pic>
        <p:nvPicPr>
          <p:cNvPr id="8" name="Picture 7" descr="alice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440" y="2868095"/>
            <a:ext cx="1744878" cy="17841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09676" y="2465543"/>
            <a:ext cx="1745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Sender</a:t>
            </a:r>
          </a:p>
          <a:p>
            <a:r>
              <a:rPr lang="en-US" dirty="0"/>
              <a:t>Inputs: m</a:t>
            </a:r>
            <a:r>
              <a:rPr lang="en-US" baseline="-25000" dirty="0"/>
              <a:t>0</a:t>
            </a:r>
            <a:r>
              <a:rPr lang="en-US" dirty="0"/>
              <a:t>, m</a:t>
            </a:r>
            <a:r>
              <a:rPr lang="en-US" baseline="-25000" dirty="0"/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09960" y="2429428"/>
            <a:ext cx="1486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Receiver</a:t>
            </a:r>
          </a:p>
          <a:p>
            <a:r>
              <a:rPr lang="en-US" dirty="0"/>
              <a:t>Inputs: b</a:t>
            </a:r>
            <a:endParaRPr lang="en-US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3734928" y="4609414"/>
            <a:ext cx="1486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Output: ⊥</a:t>
            </a:r>
            <a:endParaRPr lang="en-US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7592636" y="4609414"/>
            <a:ext cx="1486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Output: </a:t>
            </a:r>
            <a:r>
              <a:rPr lang="en-US" dirty="0" err="1"/>
              <a:t>m</a:t>
            </a:r>
            <a:r>
              <a:rPr lang="en-US" baseline="-25000" dirty="0" err="1"/>
              <a:t>b</a:t>
            </a:r>
            <a:endParaRPr lang="en-US" baseline="-250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358494" y="3895265"/>
            <a:ext cx="1777696" cy="1514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431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Oblivious Transfer Protocol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AA5E1-BE22-BA4F-B055-B5006647A730}" type="slidenum">
              <a:rPr lang="en-US" smtClean="0"/>
              <a:t>43</a:t>
            </a:fld>
            <a:endParaRPr lang="en-US"/>
          </a:p>
        </p:txBody>
      </p:sp>
      <p:pic>
        <p:nvPicPr>
          <p:cNvPr id="7" name="Picture 4" descr="boy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128" y="3089797"/>
            <a:ext cx="1219200" cy="2238375"/>
          </a:xfrm>
          <a:prstGeom prst="rect">
            <a:avLst/>
          </a:prstGeom>
        </p:spPr>
      </p:pic>
      <p:pic>
        <p:nvPicPr>
          <p:cNvPr id="8" name="Picture 7" descr="alice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400" y="3085552"/>
            <a:ext cx="1744878" cy="17841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90309" y="5472293"/>
            <a:ext cx="1989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Sender: m</a:t>
            </a:r>
            <a:r>
              <a:rPr lang="en-US" baseline="-25000" dirty="0"/>
              <a:t>0</a:t>
            </a:r>
            <a:r>
              <a:rPr lang="en-US" dirty="0"/>
              <a:t>, m</a:t>
            </a:r>
            <a:r>
              <a:rPr lang="en-US" baseline="-25000" dirty="0"/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20673" y="4989698"/>
            <a:ext cx="1899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Receiver: b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660900" y="2236018"/>
            <a:ext cx="3136900" cy="901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G, g, q</a:t>
            </a:r>
          </a:p>
          <a:p>
            <a:pPr algn="ctr"/>
            <a:r>
              <a:rPr lang="en-US" dirty="0"/>
              <a:t>The sender published a random value C ∈ G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283200" y="4089400"/>
            <a:ext cx="1930400" cy="1270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5283200" y="5177056"/>
            <a:ext cx="1930400" cy="127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473700" y="3443070"/>
            <a:ext cx="252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PK</a:t>
            </a:r>
            <a:r>
              <a:rPr lang="en-US" baseline="-25000" dirty="0" err="1"/>
              <a:t>b</a:t>
            </a:r>
            <a:r>
              <a:rPr lang="en-US" dirty="0"/>
              <a:t> = </a:t>
            </a:r>
            <a:r>
              <a:rPr lang="en-US" dirty="0" err="1"/>
              <a:t>g</a:t>
            </a:r>
            <a:r>
              <a:rPr lang="en-US" baseline="30000" dirty="0" err="1"/>
              <a:t>k</a:t>
            </a:r>
            <a:r>
              <a:rPr lang="en-US" dirty="0"/>
              <a:t>, </a:t>
            </a:r>
          </a:p>
          <a:p>
            <a:r>
              <a:rPr lang="en-US" dirty="0"/>
              <a:t>PK</a:t>
            </a:r>
            <a:r>
              <a:rPr lang="en-US" baseline="-25000" dirty="0"/>
              <a:t>1-b</a:t>
            </a:r>
            <a:r>
              <a:rPr lang="en-US" dirty="0"/>
              <a:t> = C/</a:t>
            </a:r>
            <a:r>
              <a:rPr lang="en-US" dirty="0" err="1"/>
              <a:t>PK</a:t>
            </a:r>
            <a:r>
              <a:rPr lang="en-US" baseline="-25000" dirty="0" err="1"/>
              <a:t>b</a:t>
            </a:r>
            <a:r>
              <a:rPr lang="en-US" dirty="0"/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26000" y="4497170"/>
            <a:ext cx="283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CT</a:t>
            </a:r>
            <a:r>
              <a:rPr lang="en-US" baseline="-25000" dirty="0"/>
              <a:t>0</a:t>
            </a:r>
            <a:r>
              <a:rPr lang="en-US" dirty="0"/>
              <a:t> = (g</a:t>
            </a:r>
            <a:r>
              <a:rPr lang="en-US" baseline="30000" dirty="0"/>
              <a:t>r</a:t>
            </a:r>
            <a:r>
              <a:rPr lang="en-US" dirty="0"/>
              <a:t>, H(PK</a:t>
            </a:r>
            <a:r>
              <a:rPr lang="en-US" baseline="-25000" dirty="0"/>
              <a:t>0</a:t>
            </a:r>
            <a:r>
              <a:rPr lang="en-US" baseline="30000" dirty="0"/>
              <a:t>r</a:t>
            </a:r>
            <a:r>
              <a:rPr lang="en-US" dirty="0"/>
              <a:t>,0)⨁m</a:t>
            </a:r>
            <a:r>
              <a:rPr lang="en-US" baseline="-25000" dirty="0"/>
              <a:t>0</a:t>
            </a:r>
            <a:r>
              <a:rPr lang="en-US" dirty="0"/>
              <a:t>) </a:t>
            </a:r>
          </a:p>
          <a:p>
            <a:r>
              <a:rPr lang="en-US" dirty="0"/>
              <a:t>CT</a:t>
            </a:r>
            <a:r>
              <a:rPr lang="en-US" baseline="-25000" dirty="0"/>
              <a:t>1</a:t>
            </a:r>
            <a:r>
              <a:rPr lang="en-US" dirty="0"/>
              <a:t> = (g</a:t>
            </a:r>
            <a:r>
              <a:rPr lang="en-US" baseline="30000" dirty="0"/>
              <a:t>r</a:t>
            </a:r>
            <a:r>
              <a:rPr lang="en-US" dirty="0"/>
              <a:t>, H(PK</a:t>
            </a:r>
            <a:r>
              <a:rPr lang="en-US" baseline="-25000" dirty="0"/>
              <a:t>1</a:t>
            </a:r>
            <a:r>
              <a:rPr lang="en-US" baseline="30000" dirty="0"/>
              <a:t>r</a:t>
            </a:r>
            <a:r>
              <a:rPr lang="en-US" dirty="0"/>
              <a:t>, 1)⨁m</a:t>
            </a:r>
            <a:r>
              <a:rPr lang="en-US" baseline="-25000" dirty="0"/>
              <a:t>1</a:t>
            </a:r>
            <a:r>
              <a:rPr lang="en-US" dirty="0"/>
              <a:t>) 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518400" y="5636030"/>
            <a:ext cx="3035378" cy="7190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(g</a:t>
            </a:r>
            <a:r>
              <a:rPr lang="en-US" baseline="30000" dirty="0"/>
              <a:t>r</a:t>
            </a:r>
            <a:r>
              <a:rPr lang="en-US" dirty="0"/>
              <a:t>)</a:t>
            </a:r>
            <a:r>
              <a:rPr lang="en-US" baseline="30000" dirty="0"/>
              <a:t>k</a:t>
            </a:r>
            <a:r>
              <a:rPr lang="en-US" dirty="0"/>
              <a:t> = </a:t>
            </a:r>
            <a:r>
              <a:rPr lang="en-US" dirty="0" err="1"/>
              <a:t>PK</a:t>
            </a:r>
            <a:r>
              <a:rPr lang="en-US" baseline="-25000" dirty="0" err="1"/>
              <a:t>b</a:t>
            </a:r>
            <a:r>
              <a:rPr lang="en-US" baseline="30000" dirty="0" err="1"/>
              <a:t>r</a:t>
            </a:r>
            <a:endParaRPr lang="en-US" baseline="30000" dirty="0"/>
          </a:p>
          <a:p>
            <a:pPr algn="ctr"/>
            <a:r>
              <a:rPr lang="en-US" dirty="0" err="1"/>
              <a:t>m</a:t>
            </a:r>
            <a:r>
              <a:rPr lang="en-US" baseline="-25000" dirty="0" err="1"/>
              <a:t>b</a:t>
            </a:r>
            <a:r>
              <a:rPr lang="en-US" dirty="0"/>
              <a:t> = </a:t>
            </a:r>
            <a:r>
              <a:rPr lang="en-US" dirty="0" err="1"/>
              <a:t>CT</a:t>
            </a:r>
            <a:r>
              <a:rPr lang="en-US" baseline="-25000" dirty="0" err="1"/>
              <a:t>b</a:t>
            </a:r>
            <a:r>
              <a:rPr lang="en-US" dirty="0"/>
              <a:t>[2] ⨁H(</a:t>
            </a:r>
            <a:r>
              <a:rPr lang="en-US" dirty="0" err="1"/>
              <a:t>PK</a:t>
            </a:r>
            <a:r>
              <a:rPr lang="en-US" baseline="-25000" dirty="0" err="1"/>
              <a:t>b</a:t>
            </a:r>
            <a:r>
              <a:rPr lang="en-US" baseline="30000" dirty="0" err="1"/>
              <a:t>r</a:t>
            </a:r>
            <a:r>
              <a:rPr lang="en-US" dirty="0"/>
              <a:t>, b)</a:t>
            </a:r>
          </a:p>
        </p:txBody>
      </p:sp>
    </p:spTree>
    <p:extLst>
      <p:ext uri="{BB962C8B-B14F-4D97-AF65-F5344CB8AC3E}">
        <p14:creationId xmlns:p14="http://schemas.microsoft.com/office/powerpoint/2010/main" val="61195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E641B0-258B-E842-8BC3-C0FD7607B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r>
              <a:rPr lang="en-US" dirty="0"/>
              <a:t>General two party computation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3454DC-7B72-B444-8E9A-35145E58A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02" y="4265845"/>
            <a:ext cx="454250" cy="640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2D3981-4664-1F43-BC9F-D49AD9A9A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2660" y="4238135"/>
            <a:ext cx="525780" cy="64008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5141ACC-4A67-C044-901B-6EE0DEC1C48C}"/>
              </a:ext>
            </a:extLst>
          </p:cNvPr>
          <p:cNvCxnSpPr/>
          <p:nvPr/>
        </p:nvCxnSpPr>
        <p:spPr>
          <a:xfrm>
            <a:off x="1723413" y="4064523"/>
            <a:ext cx="8950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D4CA44B-11D8-BF46-A890-28D945528C52}"/>
              </a:ext>
            </a:extLst>
          </p:cNvPr>
          <p:cNvCxnSpPr/>
          <p:nvPr/>
        </p:nvCxnSpPr>
        <p:spPr>
          <a:xfrm>
            <a:off x="1723413" y="4331475"/>
            <a:ext cx="895098" cy="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5FCD8BB-9E2B-9246-B6CC-FB74456EC043}"/>
              </a:ext>
            </a:extLst>
          </p:cNvPr>
          <p:cNvCxnSpPr/>
          <p:nvPr/>
        </p:nvCxnSpPr>
        <p:spPr>
          <a:xfrm>
            <a:off x="1723413" y="4841782"/>
            <a:ext cx="8950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9B926A1-79B6-B649-B69A-8DF9D5FB86EB}"/>
              </a:ext>
            </a:extLst>
          </p:cNvPr>
          <p:cNvCxnSpPr/>
          <p:nvPr/>
        </p:nvCxnSpPr>
        <p:spPr>
          <a:xfrm>
            <a:off x="1723413" y="5108734"/>
            <a:ext cx="895098" cy="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670036-F708-BB4B-BA20-45F18CBADE5E}"/>
              </a:ext>
            </a:extLst>
          </p:cNvPr>
          <p:cNvCxnSpPr>
            <a:cxnSpLocks/>
          </p:cNvCxnSpPr>
          <p:nvPr/>
        </p:nvCxnSpPr>
        <p:spPr>
          <a:xfrm>
            <a:off x="2189024" y="4502738"/>
            <a:ext cx="0" cy="207818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49D7053-D7A0-E545-9A81-AE653098F00A}"/>
              </a:ext>
            </a:extLst>
          </p:cNvPr>
          <p:cNvSpPr txBox="1"/>
          <p:nvPr/>
        </p:nvSpPr>
        <p:spPr>
          <a:xfrm>
            <a:off x="823418" y="4997896"/>
            <a:ext cx="454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D40C10-5CFC-794D-B1C5-82A203792EE3}"/>
              </a:ext>
            </a:extLst>
          </p:cNvPr>
          <p:cNvSpPr txBox="1"/>
          <p:nvPr/>
        </p:nvSpPr>
        <p:spPr>
          <a:xfrm>
            <a:off x="3094190" y="4956834"/>
            <a:ext cx="454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C4ED08-6912-5F45-8420-EE302A78AC06}"/>
              </a:ext>
            </a:extLst>
          </p:cNvPr>
          <p:cNvSpPr txBox="1"/>
          <p:nvPr/>
        </p:nvSpPr>
        <p:spPr>
          <a:xfrm>
            <a:off x="1739492" y="5229685"/>
            <a:ext cx="1031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F(X,Y)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3692FD-D176-A24A-A3B6-C0182D14B3A1}"/>
              </a:ext>
            </a:extLst>
          </p:cNvPr>
          <p:cNvSpPr txBox="1"/>
          <p:nvPr/>
        </p:nvSpPr>
        <p:spPr>
          <a:xfrm>
            <a:off x="591187" y="3285797"/>
            <a:ext cx="4862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</a:rPr>
              <a:t>Compute F(X, Y) without revealing anything more about X and Y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ABD23D66-DFD1-7048-8951-C4766ADE65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7382662"/>
              </p:ext>
            </p:extLst>
          </p:nvPr>
        </p:nvGraphicFramePr>
        <p:xfrm>
          <a:off x="5625006" y="2093977"/>
          <a:ext cx="5826519" cy="3281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BE931D5B-F01C-FB4E-8A11-09CFD06E3271}"/>
              </a:ext>
            </a:extLst>
          </p:cNvPr>
          <p:cNvSpPr txBox="1"/>
          <p:nvPr/>
        </p:nvSpPr>
        <p:spPr>
          <a:xfrm>
            <a:off x="6539344" y="2636051"/>
            <a:ext cx="11360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[PSSW09]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4E4C00-9028-E54D-9707-2E762BC279D6}"/>
              </a:ext>
            </a:extLst>
          </p:cNvPr>
          <p:cNvSpPr txBox="1"/>
          <p:nvPr/>
        </p:nvSpPr>
        <p:spPr>
          <a:xfrm>
            <a:off x="6539344" y="3383615"/>
            <a:ext cx="11360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[PSSW09]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23F339-AEDB-914B-AF6E-4A035D0A6B3E}"/>
              </a:ext>
            </a:extLst>
          </p:cNvPr>
          <p:cNvSpPr txBox="1"/>
          <p:nvPr/>
        </p:nvSpPr>
        <p:spPr>
          <a:xfrm>
            <a:off x="6848762" y="3703874"/>
            <a:ext cx="11360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[HKSSW10]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5C0705-516F-F14A-8817-A06D3B7D56F4}"/>
              </a:ext>
            </a:extLst>
          </p:cNvPr>
          <p:cNvSpPr txBox="1"/>
          <p:nvPr/>
        </p:nvSpPr>
        <p:spPr>
          <a:xfrm>
            <a:off x="7535561" y="4180654"/>
            <a:ext cx="11360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[HEKM11]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A4E5E8-4382-9947-BC3A-7B627D2ED943}"/>
              </a:ext>
            </a:extLst>
          </p:cNvPr>
          <p:cNvSpPr txBox="1"/>
          <p:nvPr/>
        </p:nvSpPr>
        <p:spPr>
          <a:xfrm>
            <a:off x="8214437" y="4407354"/>
            <a:ext cx="11360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[ZSB13]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A7E35C-80E8-FA41-88F2-7D9F43628BC5}"/>
              </a:ext>
            </a:extLst>
          </p:cNvPr>
          <p:cNvSpPr txBox="1"/>
          <p:nvPr/>
        </p:nvSpPr>
        <p:spPr>
          <a:xfrm>
            <a:off x="8657778" y="4894776"/>
            <a:ext cx="11360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[BHKR13]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E183E2-BB37-974A-B305-D1953BA5F847}"/>
              </a:ext>
            </a:extLst>
          </p:cNvPr>
          <p:cNvSpPr txBox="1"/>
          <p:nvPr/>
        </p:nvSpPr>
        <p:spPr>
          <a:xfrm>
            <a:off x="9410542" y="4997896"/>
            <a:ext cx="11360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[GLNP15]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A110C4E-1360-C743-A60F-0B57E7724DC7}"/>
              </a:ext>
            </a:extLst>
          </p:cNvPr>
          <p:cNvSpPr txBox="1"/>
          <p:nvPr/>
        </p:nvSpPr>
        <p:spPr>
          <a:xfrm>
            <a:off x="7347521" y="2725616"/>
            <a:ext cx="11360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[SS11]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F1D9E3E-4F56-D448-A662-E6C9D3392DE0}"/>
              </a:ext>
            </a:extLst>
          </p:cNvPr>
          <p:cNvSpPr/>
          <p:nvPr/>
        </p:nvSpPr>
        <p:spPr>
          <a:xfrm>
            <a:off x="6220691" y="5791200"/>
            <a:ext cx="4807527" cy="8035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D2388CD-8B7B-5142-B44D-881D2BEC8F8B}"/>
              </a:ext>
            </a:extLst>
          </p:cNvPr>
          <p:cNvSpPr/>
          <p:nvPr/>
        </p:nvSpPr>
        <p:spPr>
          <a:xfrm>
            <a:off x="6179127" y="5478591"/>
            <a:ext cx="4849091" cy="1230884"/>
          </a:xfrm>
          <a:prstGeom prst="rect">
            <a:avLst/>
          </a:prstGeom>
          <a:blipFill dpi="0" rotWithShape="1">
            <a:blip r:embed="rId6">
              <a:alphaModFix amt="65000"/>
              <a:duotone>
                <a:schemeClr val="accent3">
                  <a:tint val="70000"/>
                  <a:shade val="63000"/>
                </a:schemeClr>
                <a:schemeClr val="accent3">
                  <a:tint val="10000"/>
                  <a:satMod val="150000"/>
                </a:schemeClr>
              </a:duotone>
            </a:blip>
            <a:srcRect/>
            <a:tile tx="0" ty="0" sx="60000" sy="59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/>
              <a:t>Caveats: single vs amortized, different assumptions</a:t>
            </a:r>
          </a:p>
          <a:p>
            <a:pPr algn="ctr"/>
            <a:endParaRPr lang="en-US" sz="1400" dirty="0"/>
          </a:p>
          <a:p>
            <a:r>
              <a:rPr lang="en-US" sz="1400" dirty="0"/>
              <a:t>Fastest malicious single execution [WRK17]: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LAN=6.6ms/online=1.23ms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WAN=113.5ms/online=76ms</a:t>
            </a:r>
          </a:p>
        </p:txBody>
      </p:sp>
    </p:spTree>
    <p:extLst>
      <p:ext uri="{BB962C8B-B14F-4D97-AF65-F5344CB8AC3E}">
        <p14:creationId xmlns:p14="http://schemas.microsoft.com/office/powerpoint/2010/main" val="344625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3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0B405C-4B08-A449-BAF5-6FEB11594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Private set intersection (PSI)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42818F-C87A-A441-845F-2CBAA126B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3629" y="3879111"/>
            <a:ext cx="1450774" cy="10139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885775-5F20-464B-9C4A-9E33ACFF4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9996" y="3982604"/>
            <a:ext cx="1972391" cy="96975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2D76F18-019B-554F-8B72-B88E6740907D}"/>
              </a:ext>
            </a:extLst>
          </p:cNvPr>
          <p:cNvSpPr/>
          <p:nvPr/>
        </p:nvSpPr>
        <p:spPr>
          <a:xfrm>
            <a:off x="4874403" y="3849045"/>
            <a:ext cx="1097280" cy="1097280"/>
          </a:xfrm>
          <a:prstGeom prst="ellipse">
            <a:avLst/>
          </a:prstGeom>
          <a:solidFill>
            <a:schemeClr val="accent1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5573241-8464-AA4C-BB53-3E297EAF95B2}"/>
              </a:ext>
            </a:extLst>
          </p:cNvPr>
          <p:cNvSpPr/>
          <p:nvPr/>
        </p:nvSpPr>
        <p:spPr>
          <a:xfrm>
            <a:off x="5438396" y="3711885"/>
            <a:ext cx="1371600" cy="1371600"/>
          </a:xfrm>
          <a:prstGeom prst="ellipse">
            <a:avLst/>
          </a:prstGeom>
          <a:solidFill>
            <a:schemeClr val="accent3">
              <a:alpha val="6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3A2326-FE4D-944B-B4EA-2A2740B38C76}"/>
              </a:ext>
            </a:extLst>
          </p:cNvPr>
          <p:cNvSpPr txBox="1"/>
          <p:nvPr/>
        </p:nvSpPr>
        <p:spPr>
          <a:xfrm rot="19225769">
            <a:off x="4765563" y="4005969"/>
            <a:ext cx="969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Patients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2CA791-571B-8144-8958-2CA2BFD46120}"/>
              </a:ext>
            </a:extLst>
          </p:cNvPr>
          <p:cNvSpPr txBox="1"/>
          <p:nvPr/>
        </p:nvSpPr>
        <p:spPr>
          <a:xfrm rot="1586920">
            <a:off x="5850922" y="3959837"/>
            <a:ext cx="969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Patients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414682-2CED-E944-A29D-B2501E3345EA}"/>
              </a:ext>
            </a:extLst>
          </p:cNvPr>
          <p:cNvSpPr txBox="1"/>
          <p:nvPr/>
        </p:nvSpPr>
        <p:spPr>
          <a:xfrm>
            <a:off x="5154910" y="5103933"/>
            <a:ext cx="1130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Common Patients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F18B1F2-4F7E-1B49-AB9E-6C90E12B921B}"/>
              </a:ext>
            </a:extLst>
          </p:cNvPr>
          <p:cNvCxnSpPr>
            <a:cxnSpLocks/>
          </p:cNvCxnSpPr>
          <p:nvPr/>
        </p:nvCxnSpPr>
        <p:spPr>
          <a:xfrm flipH="1">
            <a:off x="5683016" y="4533707"/>
            <a:ext cx="1990" cy="658638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01E7C93-C01F-2349-88D6-F83EC5D3803D}"/>
              </a:ext>
            </a:extLst>
          </p:cNvPr>
          <p:cNvSpPr txBox="1"/>
          <p:nvPr/>
        </p:nvSpPr>
        <p:spPr>
          <a:xfrm>
            <a:off x="4080741" y="3126859"/>
            <a:ext cx="4862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</a:rPr>
              <a:t>Compute intersection without revealing anything more about the input sets.</a:t>
            </a:r>
          </a:p>
        </p:txBody>
      </p:sp>
    </p:spTree>
    <p:extLst>
      <p:ext uri="{BB962C8B-B14F-4D97-AF65-F5344CB8AC3E}">
        <p14:creationId xmlns:p14="http://schemas.microsoft.com/office/powerpoint/2010/main" val="16302520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Secure Set Intersection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F4B7B-2CDA-A846-90A0-B8F67D841467}" type="datetime1">
              <a:rPr lang="en-US" smtClean="0"/>
              <a:t>6/16/19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Cryptography &amp; Computer Security, CPSC 467/567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AA5E1-BE22-BA4F-B055-B5006647A730}" type="slidenum">
              <a:rPr lang="en-US" smtClean="0"/>
              <a:t>46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73300" y="5080000"/>
            <a:ext cx="203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 = {x</a:t>
            </a:r>
            <a:r>
              <a:rPr lang="en-US" baseline="-25000" dirty="0"/>
              <a:t>1</a:t>
            </a:r>
            <a:r>
              <a:rPr lang="en-US" dirty="0"/>
              <a:t>,</a:t>
            </a:r>
            <a:r>
              <a:rPr lang="is-IS" dirty="0"/>
              <a:t>…, x</a:t>
            </a:r>
            <a:r>
              <a:rPr lang="is-IS" baseline="-25000" dirty="0"/>
              <a:t>n</a:t>
            </a:r>
            <a:r>
              <a:rPr lang="is-IS" dirty="0"/>
              <a:t>}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941322" y="5030318"/>
            <a:ext cx="203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Y </a:t>
            </a:r>
            <a:r>
              <a:rPr lang="en-US" dirty="0"/>
              <a:t>= {y</a:t>
            </a:r>
            <a:r>
              <a:rPr lang="en-US" baseline="-25000" dirty="0"/>
              <a:t>1</a:t>
            </a:r>
            <a:r>
              <a:rPr lang="en-US" dirty="0"/>
              <a:t>,</a:t>
            </a:r>
            <a:r>
              <a:rPr lang="is-IS" dirty="0"/>
              <a:t>…, y</a:t>
            </a:r>
            <a:r>
              <a:rPr lang="is-IS" baseline="-25000" dirty="0"/>
              <a:t>m</a:t>
            </a:r>
            <a:r>
              <a:rPr lang="is-IS" dirty="0"/>
              <a:t>}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06703" y="2233847"/>
            <a:ext cx="3162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Compute the intersection</a:t>
            </a:r>
          </a:p>
          <a:p>
            <a:pPr algn="ctr"/>
            <a:r>
              <a:rPr lang="en-US" b="1" dirty="0"/>
              <a:t>Z = X∩Y = {z</a:t>
            </a:r>
            <a:r>
              <a:rPr lang="en-US" b="1" baseline="-25000" dirty="0"/>
              <a:t>1</a:t>
            </a:r>
            <a:r>
              <a:rPr lang="en-US" b="1" dirty="0"/>
              <a:t>,</a:t>
            </a:r>
            <a:r>
              <a:rPr lang="is-IS" b="1" dirty="0"/>
              <a:t>…, z</a:t>
            </a:r>
            <a:r>
              <a:rPr lang="is-IS" b="1" baseline="-25000" dirty="0"/>
              <a:t>k</a:t>
            </a:r>
            <a:r>
              <a:rPr lang="is-IS" b="1" dirty="0"/>
              <a:t>}</a:t>
            </a:r>
            <a:endParaRPr lang="en-US" b="1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150028" y="3645438"/>
            <a:ext cx="1930400" cy="1270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455944" y="3238073"/>
            <a:ext cx="252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H(x</a:t>
            </a:r>
            <a:r>
              <a:rPr lang="en-US" baseline="-25000" dirty="0"/>
              <a:t>1</a:t>
            </a:r>
            <a:r>
              <a:rPr lang="en-US" dirty="0"/>
              <a:t>),</a:t>
            </a:r>
            <a:r>
              <a:rPr lang="is-IS" dirty="0"/>
              <a:t>…, </a:t>
            </a:r>
            <a:r>
              <a:rPr lang="en-US" dirty="0"/>
              <a:t>H(</a:t>
            </a:r>
            <a:r>
              <a:rPr lang="en-US" dirty="0" err="1"/>
              <a:t>x</a:t>
            </a:r>
            <a:r>
              <a:rPr lang="en-US" baseline="-25000" dirty="0" err="1"/>
              <a:t>n</a:t>
            </a:r>
            <a:r>
              <a:rPr lang="en-US" dirty="0"/>
              <a:t>)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222964" y="4163521"/>
            <a:ext cx="1930400" cy="12700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455945" y="3800539"/>
            <a:ext cx="2892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H(y</a:t>
            </a:r>
            <a:r>
              <a:rPr lang="en-US" baseline="-25000" dirty="0"/>
              <a:t>1</a:t>
            </a:r>
            <a:r>
              <a:rPr lang="en-US" dirty="0"/>
              <a:t>),</a:t>
            </a:r>
            <a:r>
              <a:rPr lang="is-IS" dirty="0"/>
              <a:t>…, </a:t>
            </a:r>
            <a:r>
              <a:rPr lang="en-US" dirty="0"/>
              <a:t>H(</a:t>
            </a:r>
            <a:r>
              <a:rPr lang="en-US" dirty="0" err="1"/>
              <a:t>y</a:t>
            </a:r>
            <a:r>
              <a:rPr lang="en-US" baseline="-25000" dirty="0" err="1"/>
              <a:t>m</a:t>
            </a:r>
            <a:r>
              <a:rPr lang="en-US" dirty="0"/>
              <a:t>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32223E7-8EB9-DE4F-99A1-71F8760C8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8240" y="3196639"/>
            <a:ext cx="1450774" cy="10139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6A9183-5A04-2240-B6E2-51B811794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8178" y="3362151"/>
            <a:ext cx="1972391" cy="969759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E05EBAD-3E90-494D-9342-B731181E061A}"/>
              </a:ext>
            </a:extLst>
          </p:cNvPr>
          <p:cNvSpPr/>
          <p:nvPr/>
        </p:nvSpPr>
        <p:spPr>
          <a:xfrm>
            <a:off x="4399729" y="3994150"/>
            <a:ext cx="4144645" cy="21717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Not secure since each party can at a later time test whether another element is in the set</a:t>
            </a:r>
          </a:p>
        </p:txBody>
      </p:sp>
    </p:spTree>
    <p:extLst>
      <p:ext uri="{BB962C8B-B14F-4D97-AF65-F5344CB8AC3E}">
        <p14:creationId xmlns:p14="http://schemas.microsoft.com/office/powerpoint/2010/main" val="129171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5" grpId="0"/>
      <p:bldP spid="1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Secure Set Intersection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AA5E1-BE22-BA4F-B055-B5006647A730}" type="slidenum">
              <a:rPr lang="en-US" smtClean="0"/>
              <a:t>47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73300" y="5080001"/>
            <a:ext cx="203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 = {x</a:t>
            </a:r>
            <a:r>
              <a:rPr lang="en-US" baseline="-25000" dirty="0"/>
              <a:t>1</a:t>
            </a:r>
            <a:r>
              <a:rPr lang="en-US" dirty="0"/>
              <a:t>,</a:t>
            </a:r>
            <a:r>
              <a:rPr lang="is-IS" dirty="0"/>
              <a:t>…, x</a:t>
            </a:r>
            <a:r>
              <a:rPr lang="is-IS" baseline="-25000" dirty="0"/>
              <a:t>n</a:t>
            </a:r>
            <a:r>
              <a:rPr lang="is-IS" dirty="0"/>
              <a:t>}</a:t>
            </a:r>
          </a:p>
          <a:p>
            <a:r>
              <a:rPr lang="en-US" dirty="0"/>
              <a:t>K</a:t>
            </a:r>
            <a:r>
              <a:rPr lang="is-IS" dirty="0"/>
              <a:t>ey 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941322" y="5030319"/>
            <a:ext cx="203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 = {y</a:t>
            </a:r>
            <a:r>
              <a:rPr lang="en-US" baseline="-25000" dirty="0"/>
              <a:t>1</a:t>
            </a:r>
            <a:r>
              <a:rPr lang="en-US" dirty="0"/>
              <a:t>,</a:t>
            </a:r>
            <a:r>
              <a:rPr lang="is-IS" dirty="0"/>
              <a:t>…, y</a:t>
            </a:r>
            <a:r>
              <a:rPr lang="is-IS" baseline="-25000" dirty="0"/>
              <a:t>m</a:t>
            </a:r>
            <a:r>
              <a:rPr lang="is-IS" dirty="0"/>
              <a:t>}</a:t>
            </a:r>
          </a:p>
          <a:p>
            <a:r>
              <a:rPr lang="en-US" dirty="0"/>
              <a:t>K</a:t>
            </a:r>
            <a:r>
              <a:rPr lang="is-IS" dirty="0"/>
              <a:t>ey b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06703" y="2130607"/>
            <a:ext cx="3162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Compute the intersection</a:t>
            </a:r>
          </a:p>
          <a:p>
            <a:pPr algn="ctr"/>
            <a:r>
              <a:rPr lang="en-US" b="1" dirty="0"/>
              <a:t>Z = X∩Y = {z</a:t>
            </a:r>
            <a:r>
              <a:rPr lang="en-US" b="1" baseline="-25000" dirty="0"/>
              <a:t>1</a:t>
            </a:r>
            <a:r>
              <a:rPr lang="en-US" b="1" dirty="0"/>
              <a:t>,</a:t>
            </a:r>
            <a:r>
              <a:rPr lang="is-IS" b="1" dirty="0"/>
              <a:t>…, z</a:t>
            </a:r>
            <a:r>
              <a:rPr lang="is-IS" b="1" baseline="-25000" dirty="0"/>
              <a:t>k</a:t>
            </a:r>
            <a:r>
              <a:rPr lang="is-IS" b="1" dirty="0"/>
              <a:t>}</a:t>
            </a:r>
            <a:endParaRPr lang="en-US" b="1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150028" y="3645438"/>
            <a:ext cx="1930400" cy="1270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006502" y="3238073"/>
            <a:ext cx="252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(H(x</a:t>
            </a:r>
            <a:r>
              <a:rPr lang="en-US" baseline="-25000" dirty="0"/>
              <a:t>π(1)</a:t>
            </a:r>
            <a:r>
              <a:rPr lang="en-US" dirty="0"/>
              <a:t>)</a:t>
            </a:r>
            <a:r>
              <a:rPr lang="en-US" baseline="30000" dirty="0"/>
              <a:t>a</a:t>
            </a:r>
            <a:r>
              <a:rPr lang="en-US" dirty="0"/>
              <a:t>,</a:t>
            </a:r>
            <a:r>
              <a:rPr lang="is-IS" dirty="0"/>
              <a:t>…, </a:t>
            </a:r>
            <a:r>
              <a:rPr lang="en-US" dirty="0"/>
              <a:t>H(x</a:t>
            </a:r>
            <a:r>
              <a:rPr lang="en-US" baseline="-25000" dirty="0"/>
              <a:t>π(n)</a:t>
            </a:r>
            <a:r>
              <a:rPr lang="en-US" dirty="0"/>
              <a:t>)</a:t>
            </a:r>
            <a:r>
              <a:rPr lang="en-US" baseline="30000" dirty="0"/>
              <a:t> a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222964" y="4938221"/>
            <a:ext cx="1930400" cy="12700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024145" y="4575239"/>
            <a:ext cx="2892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(H(</a:t>
            </a:r>
            <a:r>
              <a:rPr lang="en-US" dirty="0" err="1"/>
              <a:t>y</a:t>
            </a:r>
            <a:r>
              <a:rPr lang="en-US" baseline="-25000" dirty="0" err="1"/>
              <a:t>τ</a:t>
            </a:r>
            <a:r>
              <a:rPr lang="en-US" baseline="-25000" dirty="0"/>
              <a:t>(1)</a:t>
            </a:r>
            <a:r>
              <a:rPr lang="en-US" dirty="0"/>
              <a:t>))</a:t>
            </a:r>
            <a:r>
              <a:rPr lang="en-US" baseline="30000" dirty="0"/>
              <a:t>b</a:t>
            </a:r>
            <a:r>
              <a:rPr lang="en-US" dirty="0"/>
              <a:t>,</a:t>
            </a:r>
            <a:r>
              <a:rPr lang="is-IS" dirty="0"/>
              <a:t>…, (</a:t>
            </a:r>
            <a:r>
              <a:rPr lang="en-US" dirty="0"/>
              <a:t>H(</a:t>
            </a:r>
            <a:r>
              <a:rPr lang="en-US" dirty="0" err="1"/>
              <a:t>y</a:t>
            </a:r>
            <a:r>
              <a:rPr lang="en-US" baseline="-25000" dirty="0" err="1"/>
              <a:t>τ</a:t>
            </a:r>
            <a:r>
              <a:rPr lang="en-US" baseline="-25000" dirty="0"/>
              <a:t>(m)</a:t>
            </a:r>
            <a:r>
              <a:rPr lang="en-US" dirty="0"/>
              <a:t>))</a:t>
            </a:r>
            <a:r>
              <a:rPr lang="en-US" baseline="30000" dirty="0"/>
              <a:t>b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200828" y="4191538"/>
            <a:ext cx="1930400" cy="127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993802" y="3784173"/>
            <a:ext cx="2775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(H(x</a:t>
            </a:r>
            <a:r>
              <a:rPr lang="en-US" baseline="-25000" dirty="0"/>
              <a:t>π’(1)</a:t>
            </a:r>
            <a:r>
              <a:rPr lang="en-US" dirty="0"/>
              <a:t>)</a:t>
            </a:r>
            <a:r>
              <a:rPr lang="en-US" baseline="30000" dirty="0" err="1"/>
              <a:t>ab</a:t>
            </a:r>
            <a:r>
              <a:rPr lang="en-US" dirty="0"/>
              <a:t>,</a:t>
            </a:r>
            <a:r>
              <a:rPr lang="is-IS" dirty="0"/>
              <a:t>…, </a:t>
            </a:r>
            <a:r>
              <a:rPr lang="en-US" dirty="0"/>
              <a:t>H(x</a:t>
            </a:r>
            <a:r>
              <a:rPr lang="en-US" baseline="-25000" dirty="0"/>
              <a:t>π’(n)</a:t>
            </a:r>
            <a:r>
              <a:rPr lang="en-US" dirty="0"/>
              <a:t>)</a:t>
            </a:r>
            <a:r>
              <a:rPr lang="en-US" baseline="30000" dirty="0"/>
              <a:t> </a:t>
            </a:r>
            <a:r>
              <a:rPr lang="en-US" baseline="30000" dirty="0" err="1"/>
              <a:t>ab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5210264" y="5408121"/>
            <a:ext cx="1930400" cy="12700"/>
          </a:xfrm>
          <a:prstGeom prst="straightConnector1">
            <a:avLst/>
          </a:pr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011445" y="5045139"/>
            <a:ext cx="2892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(H(</a:t>
            </a:r>
            <a:r>
              <a:rPr lang="en-US" dirty="0" err="1"/>
              <a:t>y</a:t>
            </a:r>
            <a:r>
              <a:rPr lang="en-US" baseline="-25000" dirty="0" err="1"/>
              <a:t>τ</a:t>
            </a:r>
            <a:r>
              <a:rPr lang="en-US" baseline="-25000" dirty="0"/>
              <a:t>’(1)</a:t>
            </a:r>
            <a:r>
              <a:rPr lang="en-US" dirty="0"/>
              <a:t>))</a:t>
            </a:r>
            <a:r>
              <a:rPr lang="en-US" baseline="30000" dirty="0" err="1"/>
              <a:t>ba</a:t>
            </a:r>
            <a:r>
              <a:rPr lang="en-US" dirty="0"/>
              <a:t>,</a:t>
            </a:r>
            <a:r>
              <a:rPr lang="is-IS" dirty="0"/>
              <a:t>…, (</a:t>
            </a:r>
            <a:r>
              <a:rPr lang="en-US" dirty="0"/>
              <a:t>H(</a:t>
            </a:r>
            <a:r>
              <a:rPr lang="en-US" dirty="0" err="1"/>
              <a:t>y</a:t>
            </a:r>
            <a:r>
              <a:rPr lang="en-US" baseline="-25000" dirty="0" err="1"/>
              <a:t>τ</a:t>
            </a:r>
            <a:r>
              <a:rPr lang="en-US" baseline="-25000" dirty="0"/>
              <a:t>’(m)</a:t>
            </a:r>
            <a:r>
              <a:rPr lang="en-US" dirty="0"/>
              <a:t>))</a:t>
            </a:r>
            <a:r>
              <a:rPr lang="en-US" baseline="30000" dirty="0" err="1"/>
              <a:t>ba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AC59F67-8FA4-1842-A7D4-A8F70EC08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300" y="3684547"/>
            <a:ext cx="1450774" cy="10139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FBBB46D-787C-B746-992A-F70F2EA3B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9669" y="3790146"/>
            <a:ext cx="1972391" cy="96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16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0B405C-4B08-A449-BAF5-6FEB11594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Private set intersection (PSI)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42818F-C87A-A441-845F-2CBAA126B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45" y="2865121"/>
            <a:ext cx="1450774" cy="10139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885775-5F20-464B-9C4A-9E33ACFF4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2112" y="2968614"/>
            <a:ext cx="1972391" cy="96975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2D76F18-019B-554F-8B72-B88E6740907D}"/>
              </a:ext>
            </a:extLst>
          </p:cNvPr>
          <p:cNvSpPr/>
          <p:nvPr/>
        </p:nvSpPr>
        <p:spPr>
          <a:xfrm>
            <a:off x="1526519" y="2835055"/>
            <a:ext cx="1097280" cy="1097280"/>
          </a:xfrm>
          <a:prstGeom prst="ellipse">
            <a:avLst/>
          </a:prstGeom>
          <a:solidFill>
            <a:schemeClr val="accent1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5573241-8464-AA4C-BB53-3E297EAF95B2}"/>
              </a:ext>
            </a:extLst>
          </p:cNvPr>
          <p:cNvSpPr/>
          <p:nvPr/>
        </p:nvSpPr>
        <p:spPr>
          <a:xfrm>
            <a:off x="2090512" y="2697895"/>
            <a:ext cx="1371600" cy="1371600"/>
          </a:xfrm>
          <a:prstGeom prst="ellipse">
            <a:avLst/>
          </a:prstGeom>
          <a:solidFill>
            <a:schemeClr val="accent3">
              <a:alpha val="6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3A2326-FE4D-944B-B4EA-2A2740B38C76}"/>
              </a:ext>
            </a:extLst>
          </p:cNvPr>
          <p:cNvSpPr txBox="1"/>
          <p:nvPr/>
        </p:nvSpPr>
        <p:spPr>
          <a:xfrm rot="19225769">
            <a:off x="1417679" y="2991979"/>
            <a:ext cx="969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Patients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2CA791-571B-8144-8958-2CA2BFD46120}"/>
              </a:ext>
            </a:extLst>
          </p:cNvPr>
          <p:cNvSpPr txBox="1"/>
          <p:nvPr/>
        </p:nvSpPr>
        <p:spPr>
          <a:xfrm rot="1586920">
            <a:off x="2503038" y="2945847"/>
            <a:ext cx="969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Patients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414682-2CED-E944-A29D-B2501E3345EA}"/>
              </a:ext>
            </a:extLst>
          </p:cNvPr>
          <p:cNvSpPr txBox="1"/>
          <p:nvPr/>
        </p:nvSpPr>
        <p:spPr>
          <a:xfrm>
            <a:off x="1807026" y="4089943"/>
            <a:ext cx="1130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Common Patients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F18B1F2-4F7E-1B49-AB9E-6C90E12B921B}"/>
              </a:ext>
            </a:extLst>
          </p:cNvPr>
          <p:cNvCxnSpPr>
            <a:cxnSpLocks/>
          </p:cNvCxnSpPr>
          <p:nvPr/>
        </p:nvCxnSpPr>
        <p:spPr>
          <a:xfrm flipH="1">
            <a:off x="2335132" y="3519717"/>
            <a:ext cx="1990" cy="658638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03F36681-BBDF-D04A-BB84-01C796AE49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631372"/>
              </p:ext>
            </p:extLst>
          </p:nvPr>
        </p:nvGraphicFramePr>
        <p:xfrm>
          <a:off x="5952990" y="2552275"/>
          <a:ext cx="6052560" cy="3385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F900719E-A15E-0B4C-A871-3C4B3B475DBE}"/>
              </a:ext>
            </a:extLst>
          </p:cNvPr>
          <p:cNvSpPr/>
          <p:nvPr/>
        </p:nvSpPr>
        <p:spPr>
          <a:xfrm>
            <a:off x="724623" y="5029199"/>
            <a:ext cx="4103377" cy="148551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Private Intersection-Sum</a:t>
            </a:r>
          </a:p>
          <a:p>
            <a:pPr algn="ctr"/>
            <a:endParaRPr lang="en-US" b="1" dirty="0"/>
          </a:p>
          <a:p>
            <a:pPr algn="ctr"/>
            <a:r>
              <a:rPr lang="en-US" dirty="0"/>
              <a:t>Google: aggregate ad attribution [IKNPSSSY17]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1E7C93-C01F-2349-88D6-F83EC5D3803D}"/>
              </a:ext>
            </a:extLst>
          </p:cNvPr>
          <p:cNvSpPr txBox="1"/>
          <p:nvPr/>
        </p:nvSpPr>
        <p:spPr>
          <a:xfrm>
            <a:off x="732857" y="2112869"/>
            <a:ext cx="4862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</a:rPr>
              <a:t>Compute intersection without revealing anything more about the input sets.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1A63E9-EEF1-0141-8901-F5E12B81A027}"/>
              </a:ext>
            </a:extLst>
          </p:cNvPr>
          <p:cNvSpPr txBox="1"/>
          <p:nvPr/>
        </p:nvSpPr>
        <p:spPr>
          <a:xfrm>
            <a:off x="5029748" y="6113474"/>
            <a:ext cx="66917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[KKRT16]</a:t>
            </a:r>
            <a:r>
              <a:rPr lang="en-US" sz="1000" dirty="0"/>
              <a:t> Efficient Batched Oblivious PRF with Applications to Private Set Intersection, </a:t>
            </a:r>
            <a:r>
              <a:rPr lang="en-US" sz="1000" i="1" dirty="0" err="1"/>
              <a:t>Kolesnikov</a:t>
            </a:r>
            <a:r>
              <a:rPr lang="en-US" sz="1000" i="1" dirty="0"/>
              <a:t>, </a:t>
            </a:r>
            <a:r>
              <a:rPr lang="en-US" sz="1000" i="1" dirty="0" err="1"/>
              <a:t>Kumaresan</a:t>
            </a:r>
            <a:r>
              <a:rPr lang="en-US" sz="1000" i="1" dirty="0"/>
              <a:t>, </a:t>
            </a:r>
            <a:r>
              <a:rPr lang="en-US" sz="1000" i="1" dirty="0" err="1"/>
              <a:t>Rosulek</a:t>
            </a:r>
            <a:r>
              <a:rPr lang="en-US" sz="1000" i="1" dirty="0"/>
              <a:t>, Trieu</a:t>
            </a:r>
            <a:r>
              <a:rPr lang="en-US" sz="1000" dirty="0"/>
              <a:t>, CCS’16</a:t>
            </a:r>
          </a:p>
          <a:p>
            <a:pPr lvl="0">
              <a:defRPr/>
            </a:pPr>
            <a:r>
              <a:rPr lang="en-US" sz="1000" b="1" dirty="0"/>
              <a:t>[RR17]</a:t>
            </a:r>
            <a:r>
              <a:rPr lang="en-US" sz="1000" dirty="0"/>
              <a:t> Malicious-Secure Private Set Intersection via Dual Execution, </a:t>
            </a:r>
            <a:r>
              <a:rPr lang="en-US" sz="1000" i="1" dirty="0" err="1"/>
              <a:t>Rindal</a:t>
            </a:r>
            <a:r>
              <a:rPr lang="en-US" sz="1000" i="1" dirty="0"/>
              <a:t>, </a:t>
            </a:r>
            <a:r>
              <a:rPr lang="en-US" sz="1000" i="1" dirty="0" err="1"/>
              <a:t>Rosulek</a:t>
            </a:r>
            <a:r>
              <a:rPr lang="en-US" sz="1000" dirty="0"/>
              <a:t>, CCS’17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5F2DAB-7F52-6C4C-99BA-53D21AFD07EB}"/>
              </a:ext>
            </a:extLst>
          </p:cNvPr>
          <p:cNvSpPr txBox="1"/>
          <p:nvPr/>
        </p:nvSpPr>
        <p:spPr>
          <a:xfrm>
            <a:off x="9906100" y="5396321"/>
            <a:ext cx="5932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 = 2</a:t>
            </a:r>
            <a:r>
              <a:rPr lang="en-US" sz="900" baseline="30000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51521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P spid="16" grpId="0" animBg="1"/>
      <p:bldP spid="14" grpId="0"/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E83D5-7CFA-0044-90A9-62E4A06CE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Homomorphic encryption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CD1E3-22F5-4D42-870C-5DD4FEFDB4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to compute on encrypted data? E.g.,</a:t>
            </a:r>
          </a:p>
          <a:p>
            <a:pPr lvl="1"/>
            <a:r>
              <a:rPr lang="en-US" dirty="0"/>
              <a:t>evaluate statistics on encrypted data</a:t>
            </a:r>
          </a:p>
          <a:p>
            <a:pPr lvl="1"/>
            <a:r>
              <a:rPr lang="en-US" dirty="0"/>
              <a:t>evaluate queries on an encrypted database</a:t>
            </a:r>
          </a:p>
          <a:p>
            <a:pPr lvl="1"/>
            <a:r>
              <a:rPr lang="en-US" dirty="0"/>
              <a:t>train machine learning models on encrypted training data</a:t>
            </a:r>
          </a:p>
          <a:p>
            <a:r>
              <a:rPr lang="en-US" dirty="0"/>
              <a:t>How to combine ciphertexts?</a:t>
            </a:r>
          </a:p>
          <a:p>
            <a:pPr lvl="1"/>
            <a:r>
              <a:rPr lang="en-US" dirty="0"/>
              <a:t>Additive homomorphic encryption</a:t>
            </a:r>
          </a:p>
          <a:p>
            <a:pPr lvl="2"/>
            <a:r>
              <a:rPr lang="en-US" b="1" dirty="0" err="1"/>
              <a:t>Enc</a:t>
            </a:r>
            <a:r>
              <a:rPr lang="en-US" b="1" dirty="0"/>
              <a:t>(x) ⊕ </a:t>
            </a:r>
            <a:r>
              <a:rPr lang="en-US" b="1" dirty="0" err="1"/>
              <a:t>Enc</a:t>
            </a:r>
            <a:r>
              <a:rPr lang="en-US" b="1" dirty="0"/>
              <a:t>(y) = </a:t>
            </a:r>
            <a:r>
              <a:rPr lang="en-US" b="1" dirty="0" err="1"/>
              <a:t>Enc</a:t>
            </a:r>
            <a:r>
              <a:rPr lang="en-US" b="1" dirty="0"/>
              <a:t>(</a:t>
            </a:r>
            <a:r>
              <a:rPr lang="en-US" b="1" dirty="0" err="1"/>
              <a:t>x+y</a:t>
            </a:r>
            <a:r>
              <a:rPr lang="en-US" b="1" dirty="0"/>
              <a:t>)</a:t>
            </a:r>
          </a:p>
          <a:p>
            <a:pPr lvl="2"/>
            <a:r>
              <a:rPr lang="en-US" dirty="0"/>
              <a:t>Example: </a:t>
            </a:r>
            <a:r>
              <a:rPr lang="en-US" dirty="0" err="1"/>
              <a:t>Paillier</a:t>
            </a:r>
            <a:r>
              <a:rPr lang="en-US" dirty="0"/>
              <a:t> encryption</a:t>
            </a:r>
          </a:p>
          <a:p>
            <a:pPr lvl="1"/>
            <a:r>
              <a:rPr lang="en-US" dirty="0"/>
              <a:t>Multiplicative homomorphic encryption</a:t>
            </a:r>
          </a:p>
          <a:p>
            <a:pPr lvl="2"/>
            <a:r>
              <a:rPr lang="en-US" b="1" dirty="0" err="1"/>
              <a:t>Enc</a:t>
            </a:r>
            <a:r>
              <a:rPr lang="en-US" b="1" dirty="0"/>
              <a:t>(x) ⊗ </a:t>
            </a:r>
            <a:r>
              <a:rPr lang="en-US" b="1" dirty="0" err="1"/>
              <a:t>Enc</a:t>
            </a:r>
            <a:r>
              <a:rPr lang="en-US" b="1" dirty="0"/>
              <a:t>(y) = </a:t>
            </a:r>
            <a:r>
              <a:rPr lang="en-US" b="1" dirty="0" err="1"/>
              <a:t>Enc</a:t>
            </a:r>
            <a:r>
              <a:rPr lang="en-US" b="1" dirty="0"/>
              <a:t>(x . y)</a:t>
            </a:r>
          </a:p>
          <a:p>
            <a:pPr lvl="2"/>
            <a:r>
              <a:rPr lang="en-US" dirty="0"/>
              <a:t>Example: El Gamal</a:t>
            </a:r>
          </a:p>
          <a:p>
            <a:pPr lvl="1"/>
            <a:r>
              <a:rPr lang="en-US" dirty="0"/>
              <a:t>Fully homomorphic encryption</a:t>
            </a:r>
          </a:p>
          <a:p>
            <a:pPr lvl="2"/>
            <a:r>
              <a:rPr lang="en-US" dirty="0"/>
              <a:t>Both additive and multiplicative homomorphisms</a:t>
            </a:r>
          </a:p>
          <a:p>
            <a:pPr lvl="2"/>
            <a:r>
              <a:rPr lang="en-US" dirty="0"/>
              <a:t>Gentry’09</a:t>
            </a:r>
          </a:p>
          <a:p>
            <a:pPr lvl="2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210818-FC33-AE49-9C77-4DEC19F88C8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65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C5C9E24-5B2C-4A42-9ECE-34F89CFA29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Data as a </a:t>
            </a:r>
            <a:r>
              <a:rPr lang="en-US" dirty="0">
                <a:solidFill>
                  <a:schemeClr val="accent2"/>
                </a:solidFill>
              </a:rPr>
              <a:t>valuable resource</a:t>
            </a:r>
          </a:p>
          <a:p>
            <a:pPr lvl="1"/>
            <a:r>
              <a:rPr lang="en-US" dirty="0"/>
              <a:t>Why? - analyze and gain insight</a:t>
            </a:r>
          </a:p>
          <a:p>
            <a:pPr lvl="2"/>
            <a:r>
              <a:rPr lang="en-US" dirty="0"/>
              <a:t>Extract essential information</a:t>
            </a:r>
          </a:p>
          <a:p>
            <a:pPr lvl="2"/>
            <a:r>
              <a:rPr lang="en-US" dirty="0"/>
              <a:t>Build predictive models </a:t>
            </a:r>
          </a:p>
          <a:p>
            <a:pPr lvl="2"/>
            <a:r>
              <a:rPr lang="en-US" dirty="0"/>
              <a:t>Better understanding and targeting</a:t>
            </a:r>
          </a:p>
          <a:p>
            <a:pPr lvl="1"/>
            <a:r>
              <a:rPr lang="en-US" b="1" dirty="0"/>
              <a:t>Value often comes from putting together different private data sets</a:t>
            </a:r>
          </a:p>
          <a:p>
            <a:pPr lvl="1"/>
            <a:endParaRPr lang="en-US" dirty="0"/>
          </a:p>
          <a:p>
            <a:r>
              <a:rPr lang="en-US" dirty="0"/>
              <a:t>Data use </a:t>
            </a:r>
            <a:r>
              <a:rPr lang="en-US" dirty="0">
                <a:solidFill>
                  <a:schemeClr val="accent2"/>
                </a:solidFill>
              </a:rPr>
              <a:t>challenges</a:t>
            </a:r>
          </a:p>
          <a:p>
            <a:pPr lvl="1"/>
            <a:r>
              <a:rPr lang="en-US" dirty="0"/>
              <a:t>Liability - security breaches, rogue employees, subpoenas </a:t>
            </a:r>
          </a:p>
          <a:p>
            <a:pPr lvl="1"/>
            <a:r>
              <a:rPr lang="en-US" dirty="0"/>
              <a:t>Restricted sharing - policies and regulations protecting private data</a:t>
            </a:r>
          </a:p>
          <a:p>
            <a:pPr lvl="1"/>
            <a:r>
              <a:rPr lang="en-US" dirty="0"/>
              <a:t>Source of discrimination – unfair algorithms</a:t>
            </a:r>
          </a:p>
          <a:p>
            <a:pPr lvl="1"/>
            <a:endParaRPr lang="en-US" dirty="0"/>
          </a:p>
          <a:p>
            <a:r>
              <a:rPr lang="en-US" b="1" dirty="0"/>
              <a:t>Privacy preserving computation </a:t>
            </a:r>
            <a:r>
              <a:rPr lang="en-US" dirty="0"/>
              <a:t>– </a:t>
            </a:r>
            <a:r>
              <a:rPr lang="en-US" dirty="0">
                <a:solidFill>
                  <a:schemeClr val="accent2"/>
                </a:solidFill>
              </a:rPr>
              <a:t>promise to obtain utility without sacrificing privacy</a:t>
            </a:r>
          </a:p>
          <a:p>
            <a:pPr lvl="1"/>
            <a:r>
              <a:rPr lang="en-US" dirty="0"/>
              <a:t>Reduce liability</a:t>
            </a:r>
          </a:p>
          <a:p>
            <a:pPr lvl="1"/>
            <a:r>
              <a:rPr lang="en-US" dirty="0"/>
              <a:t>Enable new services and analysis</a:t>
            </a:r>
          </a:p>
          <a:p>
            <a:pPr lvl="1"/>
            <a:r>
              <a:rPr lang="en-US" dirty="0"/>
              <a:t>Better user protection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BB8772-2812-194B-8455-DD07A6E9F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for advanced crypto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2D6CC9-2BD0-1240-B2FF-A380098D1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6495" y="5939419"/>
            <a:ext cx="568452" cy="8612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2447D7-F0D8-5A4D-9D74-6503CA2CC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181" y="5807961"/>
            <a:ext cx="460316" cy="9758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687A72-9745-0D40-A613-5052769A0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2804" y="5380503"/>
            <a:ext cx="475095" cy="8191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6DBA30-6AB7-EA4D-808E-AB02DD6BEC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359" y="2121408"/>
            <a:ext cx="2132350" cy="13005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C313A1-5D36-E641-A0D1-421CEF6454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465" y="6216512"/>
            <a:ext cx="584198" cy="5841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26F3D9-7698-6F47-AF08-2184A55306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761" y="3752767"/>
            <a:ext cx="17526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2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 Gamal encryption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Gen(1</a:t>
            </a:r>
            <a:r>
              <a:rPr lang="en-US" baseline="30000" dirty="0"/>
              <a:t>n</a:t>
            </a:r>
            <a:r>
              <a:rPr lang="en-US" dirty="0"/>
              <a:t>):</a:t>
            </a:r>
          </a:p>
          <a:p>
            <a:pPr lvl="1"/>
            <a:r>
              <a:rPr lang="en-US" dirty="0"/>
              <a:t>Generate a cyclic group G of order q with generator g</a:t>
            </a:r>
          </a:p>
          <a:p>
            <a:pPr lvl="1"/>
            <a:r>
              <a:rPr lang="en-US" dirty="0"/>
              <a:t>Choose random </a:t>
            </a:r>
            <a:r>
              <a:rPr lang="en-US" dirty="0" err="1"/>
              <a:t>x←Z</a:t>
            </a:r>
            <a:r>
              <a:rPr lang="en-US" baseline="-25000" dirty="0" err="1"/>
              <a:t>p</a:t>
            </a:r>
            <a:r>
              <a:rPr lang="en-US" baseline="-25000" dirty="0"/>
              <a:t> </a:t>
            </a:r>
            <a:r>
              <a:rPr lang="en-US" dirty="0"/>
              <a:t>and set h=</a:t>
            </a:r>
            <a:r>
              <a:rPr lang="en-US" dirty="0" err="1"/>
              <a:t>g</a:t>
            </a:r>
            <a:r>
              <a:rPr lang="en-US" baseline="30000" dirty="0" err="1"/>
              <a:t>x</a:t>
            </a:r>
            <a:endParaRPr lang="en-US" baseline="30000" dirty="0"/>
          </a:p>
          <a:p>
            <a:pPr lvl="1"/>
            <a:r>
              <a:rPr lang="en-US" dirty="0"/>
              <a:t>Set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PK = (G, q, g, h)</a:t>
            </a:r>
            <a:r>
              <a:rPr lang="en-US" b="1" dirty="0"/>
              <a:t> </a:t>
            </a:r>
            <a:r>
              <a:rPr lang="en-US" dirty="0"/>
              <a:t>and </a:t>
            </a:r>
            <a:r>
              <a:rPr lang="en-US" b="1" dirty="0">
                <a:solidFill>
                  <a:srgbClr val="FF0000"/>
                </a:solidFill>
              </a:rPr>
              <a:t>SK = (G, q, g, x) </a:t>
            </a:r>
          </a:p>
          <a:p>
            <a:r>
              <a:rPr lang="en-US" dirty="0" err="1"/>
              <a:t>Enc</a:t>
            </a:r>
            <a:r>
              <a:rPr lang="en-US" b="1" baseline="-25000" dirty="0" err="1">
                <a:solidFill>
                  <a:schemeClr val="accent5">
                    <a:lumMod val="75000"/>
                  </a:schemeClr>
                </a:solidFill>
              </a:rPr>
              <a:t>PK</a:t>
            </a:r>
            <a:r>
              <a:rPr lang="en-US" dirty="0"/>
              <a:t>(m): // </a:t>
            </a:r>
            <a:r>
              <a:rPr lang="en-US" dirty="0" err="1"/>
              <a:t>m∈G</a:t>
            </a:r>
            <a:endParaRPr lang="en-US" dirty="0"/>
          </a:p>
          <a:p>
            <a:pPr lvl="1"/>
            <a:r>
              <a:rPr lang="en-US" dirty="0"/>
              <a:t>Choose random </a:t>
            </a:r>
            <a:r>
              <a:rPr lang="en-US" dirty="0" err="1"/>
              <a:t>r←Z</a:t>
            </a:r>
            <a:r>
              <a:rPr lang="en-US" baseline="-25000" dirty="0" err="1"/>
              <a:t>p</a:t>
            </a:r>
            <a:endParaRPr lang="en-US" baseline="-25000" dirty="0"/>
          </a:p>
          <a:p>
            <a:pPr lvl="1"/>
            <a:r>
              <a:rPr lang="en-US" dirty="0"/>
              <a:t>Output c= (g</a:t>
            </a:r>
            <a:r>
              <a:rPr lang="en-US" baseline="30000" dirty="0"/>
              <a:t>r</a:t>
            </a:r>
            <a:r>
              <a:rPr lang="en-US" dirty="0"/>
              <a:t>, </a:t>
            </a:r>
            <a:r>
              <a:rPr lang="en-US" dirty="0" err="1"/>
              <a:t>h</a:t>
            </a:r>
            <a:r>
              <a:rPr lang="en-US" baseline="30000" dirty="0" err="1"/>
              <a:t>r</a:t>
            </a:r>
            <a:r>
              <a:rPr lang="en-US" b="1" baseline="30000" dirty="0" err="1"/>
              <a:t>.</a:t>
            </a:r>
            <a:r>
              <a:rPr lang="en-US" dirty="0" err="1"/>
              <a:t>m</a:t>
            </a:r>
            <a:r>
              <a:rPr lang="en-US" dirty="0"/>
              <a:t>)</a:t>
            </a:r>
          </a:p>
          <a:p>
            <a:r>
              <a:rPr lang="en-US" dirty="0" err="1"/>
              <a:t>Dec</a:t>
            </a:r>
            <a:r>
              <a:rPr lang="en-US" b="1" baseline="-25000" dirty="0" err="1">
                <a:solidFill>
                  <a:srgbClr val="FF0000"/>
                </a:solidFill>
              </a:rPr>
              <a:t>SK</a:t>
            </a:r>
            <a:r>
              <a:rPr lang="en-US" dirty="0"/>
              <a:t>(c = (c</a:t>
            </a:r>
            <a:r>
              <a:rPr lang="en-US" baseline="-25000" dirty="0"/>
              <a:t>1</a:t>
            </a:r>
            <a:r>
              <a:rPr lang="en-US" dirty="0"/>
              <a:t>,c</a:t>
            </a:r>
            <a:r>
              <a:rPr lang="en-US" baseline="-25000" dirty="0"/>
              <a:t>2</a:t>
            </a:r>
            <a:r>
              <a:rPr lang="en-US" dirty="0"/>
              <a:t>))</a:t>
            </a:r>
          </a:p>
          <a:p>
            <a:pPr lvl="1"/>
            <a:r>
              <a:rPr lang="en-US" dirty="0"/>
              <a:t>Output m = c</a:t>
            </a:r>
            <a:r>
              <a:rPr lang="en-US" baseline="-25000" dirty="0"/>
              <a:t>2</a:t>
            </a:r>
            <a:r>
              <a:rPr lang="en-US" dirty="0"/>
              <a:t>/c</a:t>
            </a:r>
            <a:r>
              <a:rPr lang="en-US" baseline="-25000" dirty="0"/>
              <a:t>1</a:t>
            </a:r>
            <a:r>
              <a:rPr lang="en-US" baseline="30000" dirty="0"/>
              <a:t>x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552B98E-CE9D-9B47-8927-680FEA247C6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Correctness:</a:t>
            </a:r>
          </a:p>
          <a:p>
            <a:pPr lvl="1"/>
            <a:r>
              <a:rPr lang="en-US" dirty="0"/>
              <a:t>c</a:t>
            </a:r>
            <a:r>
              <a:rPr lang="en-US" baseline="-25000" dirty="0"/>
              <a:t>2</a:t>
            </a:r>
            <a:r>
              <a:rPr lang="en-US" dirty="0"/>
              <a:t>/c</a:t>
            </a:r>
            <a:r>
              <a:rPr lang="en-US" baseline="-25000" dirty="0"/>
              <a:t>1</a:t>
            </a:r>
            <a:r>
              <a:rPr lang="en-US" baseline="30000" dirty="0"/>
              <a:t>x</a:t>
            </a:r>
            <a:r>
              <a:rPr lang="en-US" dirty="0"/>
              <a:t> = </a:t>
            </a:r>
            <a:r>
              <a:rPr lang="en-US" dirty="0" err="1"/>
              <a:t>h</a:t>
            </a:r>
            <a:r>
              <a:rPr lang="en-US" baseline="30000" dirty="0" err="1"/>
              <a:t>r</a:t>
            </a:r>
            <a:r>
              <a:rPr lang="en-US" b="1" baseline="30000" dirty="0" err="1"/>
              <a:t>.</a:t>
            </a:r>
            <a:r>
              <a:rPr lang="en-US" dirty="0" err="1"/>
              <a:t>m</a:t>
            </a:r>
            <a:r>
              <a:rPr lang="en-US" dirty="0"/>
              <a:t>/ (g</a:t>
            </a:r>
            <a:r>
              <a:rPr lang="en-US" baseline="30000" dirty="0"/>
              <a:t>r</a:t>
            </a:r>
            <a:r>
              <a:rPr lang="en-US" dirty="0"/>
              <a:t>)</a:t>
            </a:r>
            <a:r>
              <a:rPr lang="en-US" baseline="30000" dirty="0"/>
              <a:t>x </a:t>
            </a:r>
            <a:r>
              <a:rPr lang="en-US" dirty="0"/>
              <a:t>= (</a:t>
            </a:r>
            <a:r>
              <a:rPr lang="en-US" dirty="0" err="1"/>
              <a:t>g</a:t>
            </a:r>
            <a:r>
              <a:rPr lang="en-US" baseline="30000" dirty="0" err="1"/>
              <a:t>x</a:t>
            </a:r>
            <a:r>
              <a:rPr lang="en-US" dirty="0"/>
              <a:t>)</a:t>
            </a:r>
            <a:r>
              <a:rPr lang="en-US" baseline="30000" dirty="0" err="1"/>
              <a:t>r</a:t>
            </a:r>
            <a:r>
              <a:rPr lang="en-US" b="1" baseline="30000" dirty="0" err="1"/>
              <a:t>.</a:t>
            </a:r>
            <a:r>
              <a:rPr lang="en-US" dirty="0" err="1"/>
              <a:t>m</a:t>
            </a:r>
            <a:r>
              <a:rPr lang="en-US" dirty="0"/>
              <a:t> / </a:t>
            </a:r>
            <a:r>
              <a:rPr lang="en-US" dirty="0" err="1"/>
              <a:t>g</a:t>
            </a:r>
            <a:r>
              <a:rPr lang="en-US" baseline="30000" dirty="0" err="1"/>
              <a:t>xr</a:t>
            </a:r>
            <a:endParaRPr lang="en-US" baseline="30000" dirty="0"/>
          </a:p>
          <a:p>
            <a:r>
              <a:rPr lang="en-US" b="1" dirty="0"/>
              <a:t>Multiplicative Homomorphism</a:t>
            </a:r>
          </a:p>
          <a:p>
            <a:pPr lvl="1"/>
            <a:r>
              <a:rPr lang="en-US" dirty="0" err="1"/>
              <a:t>Enc</a:t>
            </a:r>
            <a:r>
              <a:rPr lang="en-US" dirty="0"/>
              <a:t>(x) = (g</a:t>
            </a:r>
            <a:r>
              <a:rPr lang="en-US" baseline="30000" dirty="0"/>
              <a:t>r</a:t>
            </a:r>
            <a:r>
              <a:rPr lang="en-US" dirty="0"/>
              <a:t>, </a:t>
            </a:r>
            <a:r>
              <a:rPr lang="en-US" dirty="0" err="1"/>
              <a:t>h</a:t>
            </a:r>
            <a:r>
              <a:rPr lang="en-US" baseline="30000" dirty="0" err="1"/>
              <a:t>r</a:t>
            </a:r>
            <a:r>
              <a:rPr lang="en-US" b="1" baseline="30000" dirty="0" err="1"/>
              <a:t>.</a:t>
            </a:r>
            <a:r>
              <a:rPr lang="en-US" dirty="0" err="1"/>
              <a:t>x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Enc</a:t>
            </a:r>
            <a:r>
              <a:rPr lang="en-US" dirty="0"/>
              <a:t>(y) = (</a:t>
            </a:r>
            <a:r>
              <a:rPr lang="en-US" dirty="0" err="1"/>
              <a:t>g</a:t>
            </a:r>
            <a:r>
              <a:rPr lang="en-US" baseline="30000" dirty="0" err="1"/>
              <a:t>t</a:t>
            </a:r>
            <a:r>
              <a:rPr lang="en-US" dirty="0"/>
              <a:t>, </a:t>
            </a:r>
            <a:r>
              <a:rPr lang="en-US" dirty="0" err="1"/>
              <a:t>h</a:t>
            </a:r>
            <a:r>
              <a:rPr lang="en-US" baseline="30000" dirty="0" err="1"/>
              <a:t>t</a:t>
            </a:r>
            <a:r>
              <a:rPr lang="en-US" b="1" baseline="30000" dirty="0" err="1"/>
              <a:t>.</a:t>
            </a:r>
            <a:r>
              <a:rPr lang="en-US" dirty="0" err="1"/>
              <a:t>y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Enc</a:t>
            </a:r>
            <a:r>
              <a:rPr lang="en-US" dirty="0"/>
              <a:t>(x)⊗ </a:t>
            </a:r>
            <a:r>
              <a:rPr lang="en-US" dirty="0" err="1"/>
              <a:t>Enc</a:t>
            </a:r>
            <a:r>
              <a:rPr lang="en-US" dirty="0"/>
              <a:t>(y) = (g</a:t>
            </a:r>
            <a:r>
              <a:rPr lang="en-US" baseline="30000" dirty="0"/>
              <a:t>r</a:t>
            </a:r>
            <a:r>
              <a:rPr lang="en-US" dirty="0"/>
              <a:t> </a:t>
            </a:r>
            <a:r>
              <a:rPr lang="en-US" dirty="0" err="1"/>
              <a:t>g</a:t>
            </a:r>
            <a:r>
              <a:rPr lang="en-US" baseline="30000" dirty="0" err="1"/>
              <a:t>t</a:t>
            </a:r>
            <a:r>
              <a:rPr lang="en-US" dirty="0"/>
              <a:t>, </a:t>
            </a:r>
            <a:r>
              <a:rPr lang="en-US" dirty="0" err="1"/>
              <a:t>h</a:t>
            </a:r>
            <a:r>
              <a:rPr lang="en-US" baseline="30000" dirty="0" err="1"/>
              <a:t>r</a:t>
            </a:r>
            <a:r>
              <a:rPr lang="en-US" b="1" baseline="30000" dirty="0" err="1"/>
              <a:t>.</a:t>
            </a:r>
            <a:r>
              <a:rPr lang="en-US" dirty="0" err="1"/>
              <a:t>m</a:t>
            </a:r>
            <a:r>
              <a:rPr lang="en-US" dirty="0"/>
              <a:t> </a:t>
            </a:r>
            <a:r>
              <a:rPr lang="en-US" dirty="0" err="1"/>
              <a:t>h</a:t>
            </a:r>
            <a:r>
              <a:rPr lang="en-US" baseline="30000" dirty="0" err="1"/>
              <a:t>t</a:t>
            </a:r>
            <a:r>
              <a:rPr lang="en-US" b="1" baseline="30000" dirty="0" err="1"/>
              <a:t>.</a:t>
            </a:r>
            <a:r>
              <a:rPr lang="en-US" dirty="0" err="1"/>
              <a:t>y</a:t>
            </a:r>
            <a:r>
              <a:rPr lang="en-US" dirty="0"/>
              <a:t>) = (</a:t>
            </a:r>
            <a:r>
              <a:rPr lang="en-US" dirty="0" err="1"/>
              <a:t>g</a:t>
            </a:r>
            <a:r>
              <a:rPr lang="en-US" baseline="30000" dirty="0" err="1"/>
              <a:t>r+t</a:t>
            </a:r>
            <a:r>
              <a:rPr lang="en-US" dirty="0"/>
              <a:t>,</a:t>
            </a:r>
            <a:r>
              <a:rPr lang="en-US" baseline="30000" dirty="0"/>
              <a:t> </a:t>
            </a:r>
            <a:r>
              <a:rPr lang="en-US" dirty="0" err="1"/>
              <a:t>h</a:t>
            </a:r>
            <a:r>
              <a:rPr lang="en-US" baseline="30000" dirty="0" err="1"/>
              <a:t>r+t</a:t>
            </a:r>
            <a:r>
              <a:rPr lang="en-US" b="1" baseline="30000" dirty="0" err="1"/>
              <a:t>.</a:t>
            </a:r>
            <a:r>
              <a:rPr lang="en-US" dirty="0" err="1"/>
              <a:t>xy</a:t>
            </a:r>
            <a:r>
              <a:rPr lang="en-US" dirty="0"/>
              <a:t>) = </a:t>
            </a:r>
            <a:r>
              <a:rPr lang="en-US" dirty="0" err="1"/>
              <a:t>Enc</a:t>
            </a:r>
            <a:r>
              <a:rPr lang="en-US" dirty="0"/>
              <a:t>(</a:t>
            </a:r>
            <a:r>
              <a:rPr lang="en-US" dirty="0" err="1"/>
              <a:t>xy</a:t>
            </a:r>
            <a:r>
              <a:rPr lang="en-US" dirty="0"/>
              <a:t>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65828-FE4B-C248-9E46-F23F53D0478C}" type="datetime1">
              <a:rPr lang="en-US" smtClean="0"/>
              <a:t>6/16/19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Cryptography &amp; Computer Security, CPSC 467/567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AA5E1-BE22-BA4F-B055-B5006647A73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0824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DE3055-7825-B64E-A5F0-6F97DA36C5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Compute on encrypted data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E2832E-C5AB-9842-8A1E-192D49D8A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Fully homomorphic encryption</a:t>
            </a:r>
          </a:p>
        </p:txBody>
      </p:sp>
      <p:pic>
        <p:nvPicPr>
          <p:cNvPr id="4" name="Picture 3" descr="cloud.jpg">
            <a:extLst>
              <a:ext uri="{FF2B5EF4-FFF2-40B4-BE49-F238E27FC236}">
                <a16:creationId xmlns:a16="http://schemas.microsoft.com/office/drawing/2014/main" id="{40515400-354F-6746-9DDA-4CEA585DB67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7"/>
              </a:clrFrom>
              <a:clrTo>
                <a:srgbClr val="FFFF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874" y="3526628"/>
            <a:ext cx="2192495" cy="1355665"/>
          </a:xfrm>
          <a:prstGeom prst="rect">
            <a:avLst/>
          </a:prstGeom>
        </p:spPr>
      </p:pic>
      <p:pic>
        <p:nvPicPr>
          <p:cNvPr id="5" name="Picture 4" descr="hospital.jpg">
            <a:extLst>
              <a:ext uri="{FF2B5EF4-FFF2-40B4-BE49-F238E27FC236}">
                <a16:creationId xmlns:a16="http://schemas.microsoft.com/office/drawing/2014/main" id="{DE831076-C8F5-6248-91B9-06D6662765E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12" y="3674856"/>
            <a:ext cx="1243636" cy="103636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1C3093B-6051-BD40-A733-0D9450FF36AC}"/>
              </a:ext>
            </a:extLst>
          </p:cNvPr>
          <p:cNvCxnSpPr>
            <a:cxnSpLocks/>
          </p:cNvCxnSpPr>
          <p:nvPr/>
        </p:nvCxnSpPr>
        <p:spPr>
          <a:xfrm>
            <a:off x="2095546" y="3558544"/>
            <a:ext cx="1318669" cy="0"/>
          </a:xfrm>
          <a:prstGeom prst="line">
            <a:avLst/>
          </a:prstGeom>
          <a:ln w="28575" cmpd="sng">
            <a:solidFill>
              <a:schemeClr val="bg2">
                <a:lumMod val="25000"/>
              </a:schemeClr>
            </a:solidFill>
            <a:tailEnd type="triangle" w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37E4F36-B09D-6744-AD87-0F7D753940B0}"/>
              </a:ext>
            </a:extLst>
          </p:cNvPr>
          <p:cNvSpPr txBox="1"/>
          <p:nvPr/>
        </p:nvSpPr>
        <p:spPr>
          <a:xfrm>
            <a:off x="2139640" y="2970488"/>
            <a:ext cx="16620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Rockwell" panose="02060603020205020403" pitchFamily="18" charset="77"/>
                <a:cs typeface="Palatino Linotype (Body)"/>
              </a:rPr>
              <a:t>Enc</a:t>
            </a:r>
            <a:r>
              <a:rPr lang="en-US" sz="3000" dirty="0">
                <a:latin typeface="Rockwell" panose="02060603020205020403" pitchFamily="18" charset="77"/>
                <a:cs typeface="Palatino Linotype (Body)"/>
              </a:rPr>
              <a:t>(</a:t>
            </a:r>
            <a:r>
              <a:rPr lang="en-US" sz="2600" dirty="0">
                <a:latin typeface="Rockwell" panose="02060603020205020403" pitchFamily="18" charset="77"/>
                <a:cs typeface="Palatino Linotype (Body)"/>
              </a:rPr>
              <a:t>     </a:t>
            </a:r>
            <a:r>
              <a:rPr lang="en-US" sz="3000" dirty="0">
                <a:latin typeface="Rockwell" panose="02060603020205020403" pitchFamily="18" charset="77"/>
                <a:cs typeface="Palatino Linotype (Body)"/>
              </a:rPr>
              <a:t>)</a:t>
            </a:r>
          </a:p>
        </p:txBody>
      </p:sp>
      <p:pic>
        <p:nvPicPr>
          <p:cNvPr id="8" name="Picture 7" descr="files.jpg">
            <a:extLst>
              <a:ext uri="{FF2B5EF4-FFF2-40B4-BE49-F238E27FC236}">
                <a16:creationId xmlns:a16="http://schemas.microsoft.com/office/drawing/2014/main" id="{CF8467C4-0A41-F34D-8015-51F526891CD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510" y="3002906"/>
            <a:ext cx="475389" cy="52895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903663-542D-384E-870F-4DE3EC972DFD}"/>
              </a:ext>
            </a:extLst>
          </p:cNvPr>
          <p:cNvCxnSpPr>
            <a:cxnSpLocks/>
          </p:cNvCxnSpPr>
          <p:nvPr/>
        </p:nvCxnSpPr>
        <p:spPr>
          <a:xfrm>
            <a:off x="2095546" y="4092308"/>
            <a:ext cx="1318669" cy="0"/>
          </a:xfrm>
          <a:prstGeom prst="line">
            <a:avLst/>
          </a:prstGeom>
          <a:ln w="28575" cmpd="sng">
            <a:solidFill>
              <a:schemeClr val="bg2">
                <a:lumMod val="25000"/>
              </a:schemeClr>
            </a:solidFill>
            <a:tailEnd type="triangle" w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8CB7DF5-3918-5543-B7E5-8A956F4C2A35}"/>
              </a:ext>
            </a:extLst>
          </p:cNvPr>
          <p:cNvSpPr txBox="1"/>
          <p:nvPr/>
        </p:nvSpPr>
        <p:spPr>
          <a:xfrm>
            <a:off x="1962668" y="3541654"/>
            <a:ext cx="20454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Statistics F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A3E6A3F-7A05-D04C-91C9-938DC46223AD}"/>
              </a:ext>
            </a:extLst>
          </p:cNvPr>
          <p:cNvCxnSpPr>
            <a:cxnSpLocks/>
          </p:cNvCxnSpPr>
          <p:nvPr/>
        </p:nvCxnSpPr>
        <p:spPr>
          <a:xfrm>
            <a:off x="2123705" y="4898386"/>
            <a:ext cx="1318669" cy="0"/>
          </a:xfrm>
          <a:prstGeom prst="line">
            <a:avLst/>
          </a:prstGeom>
          <a:ln w="28575" cmpd="sng">
            <a:solidFill>
              <a:schemeClr val="bg2">
                <a:lumMod val="25000"/>
              </a:schemeClr>
            </a:solidFill>
            <a:headEnd type="triangle"/>
            <a:tailEnd type="none" w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286D3D2-AEEA-2245-8184-C8A9BF135FEC}"/>
              </a:ext>
            </a:extLst>
          </p:cNvPr>
          <p:cNvSpPr txBox="1"/>
          <p:nvPr/>
        </p:nvSpPr>
        <p:spPr>
          <a:xfrm>
            <a:off x="1936439" y="4289423"/>
            <a:ext cx="25800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Rockwell" panose="02060603020205020403" pitchFamily="18" charset="77"/>
                <a:cs typeface="Palatino Linotype (Body)"/>
              </a:rPr>
              <a:t>F(</a:t>
            </a:r>
            <a:r>
              <a:rPr lang="en-US" sz="2600" dirty="0" err="1">
                <a:latin typeface="Rockwell" panose="02060603020205020403" pitchFamily="18" charset="77"/>
                <a:cs typeface="Palatino Linotype (Body)"/>
              </a:rPr>
              <a:t>Enc</a:t>
            </a:r>
            <a:r>
              <a:rPr lang="en-US" sz="2600" dirty="0">
                <a:latin typeface="Rockwell" panose="02060603020205020403" pitchFamily="18" charset="77"/>
                <a:cs typeface="Palatino Linotype (Body)"/>
              </a:rPr>
              <a:t>(     ) )</a:t>
            </a:r>
          </a:p>
        </p:txBody>
      </p:sp>
      <p:pic>
        <p:nvPicPr>
          <p:cNvPr id="13" name="Picture 12" descr="files.jpg">
            <a:extLst>
              <a:ext uri="{FF2B5EF4-FFF2-40B4-BE49-F238E27FC236}">
                <a16:creationId xmlns:a16="http://schemas.microsoft.com/office/drawing/2014/main" id="{F0BBE375-F9B4-F946-8385-0BC96E8E9AD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382" y="4339919"/>
            <a:ext cx="442209" cy="49203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015D2BE-8DFC-854C-941F-B99F08CDFAD5}"/>
              </a:ext>
            </a:extLst>
          </p:cNvPr>
          <p:cNvSpPr txBox="1"/>
          <p:nvPr/>
        </p:nvSpPr>
        <p:spPr>
          <a:xfrm>
            <a:off x="4008116" y="4885584"/>
            <a:ext cx="26365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Compute F </a:t>
            </a:r>
            <a:r>
              <a:rPr lang="en-US" b="1" dirty="0"/>
              <a:t>without any interaction </a:t>
            </a:r>
            <a:r>
              <a:rPr lang="en-US" dirty="0"/>
              <a:t>with the hospital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6CDE26-2FE8-474D-B819-53F085347431}"/>
              </a:ext>
            </a:extLst>
          </p:cNvPr>
          <p:cNvSpPr txBox="1"/>
          <p:nvPr/>
        </p:nvSpPr>
        <p:spPr>
          <a:xfrm>
            <a:off x="6474542" y="2772697"/>
            <a:ext cx="53975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[HPS19] </a:t>
            </a:r>
            <a:r>
              <a:rPr lang="en-US" sz="2000" b="1" dirty="0"/>
              <a:t>Homomorphic multiplication</a:t>
            </a:r>
            <a:r>
              <a:rPr lang="en-US" sz="2000" dirty="0"/>
              <a:t> for a </a:t>
            </a:r>
            <a:r>
              <a:rPr lang="en-US" sz="2000" b="1" dirty="0">
                <a:solidFill>
                  <a:srgbClr val="C00000"/>
                </a:solidFill>
              </a:rPr>
              <a:t>circuit of depth 20 in 62 </a:t>
            </a:r>
            <a:r>
              <a:rPr lang="en-US" sz="2000" b="1" dirty="0" err="1">
                <a:solidFill>
                  <a:srgbClr val="C00000"/>
                </a:solidFill>
              </a:rPr>
              <a:t>ms</a:t>
            </a:r>
            <a:endParaRPr lang="en-US" sz="2000" b="1" dirty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[CGHHJLL18]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iDASH</a:t>
            </a:r>
            <a:r>
              <a:rPr lang="en-US" sz="2000" dirty="0"/>
              <a:t> competition task </a:t>
            </a:r>
            <a:r>
              <a:rPr lang="en-US" sz="2000" b="1" dirty="0"/>
              <a:t>– </a:t>
            </a:r>
            <a:r>
              <a:rPr lang="en-US" sz="2000" dirty="0"/>
              <a:t>logistic regression training on 1500 patient records with 18 binary features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/>
              <a:t>0.4-3.2h per gradient descent iteration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E1618-5F0B-EC41-8F18-45D0C68DF1CB}"/>
              </a:ext>
            </a:extLst>
          </p:cNvPr>
          <p:cNvSpPr txBox="1"/>
          <p:nvPr/>
        </p:nvSpPr>
        <p:spPr>
          <a:xfrm>
            <a:off x="4350770" y="6295495"/>
            <a:ext cx="73559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[HPS19]</a:t>
            </a:r>
            <a:r>
              <a:rPr lang="en-US" sz="1000" dirty="0"/>
              <a:t> An Improved RNS Variant of the BFV Homomorphic Encryption Scheme, Halevi, </a:t>
            </a:r>
            <a:r>
              <a:rPr lang="en-US" sz="1000" dirty="0" err="1"/>
              <a:t>Polyakov</a:t>
            </a:r>
            <a:r>
              <a:rPr lang="en-US" sz="1000" dirty="0"/>
              <a:t>, </a:t>
            </a:r>
            <a:r>
              <a:rPr lang="en-US" sz="1000" dirty="0" err="1"/>
              <a:t>Shoup</a:t>
            </a:r>
            <a:r>
              <a:rPr lang="en-US" sz="1000" dirty="0"/>
              <a:t> , CT-RSA’19</a:t>
            </a:r>
          </a:p>
          <a:p>
            <a:pPr lvl="0">
              <a:defRPr/>
            </a:pPr>
            <a:r>
              <a:rPr lang="en-US" sz="1000" b="1" dirty="0"/>
              <a:t>[CGHHJLL18]</a:t>
            </a:r>
            <a:r>
              <a:rPr lang="en-US" sz="1000" dirty="0"/>
              <a:t> Logistic regression over encrypted data </a:t>
            </a:r>
            <a:r>
              <a:rPr lang="en-US" sz="1000" dirty="0" err="1"/>
              <a:t>fromfully</a:t>
            </a:r>
            <a:r>
              <a:rPr lang="en-US" sz="1000" dirty="0"/>
              <a:t> homomorphic encryption, </a:t>
            </a:r>
            <a:r>
              <a:rPr lang="en-US" sz="1000" i="1" dirty="0"/>
              <a:t>Chen, Gilad-Bachrach, Han, Huang, </a:t>
            </a:r>
            <a:r>
              <a:rPr lang="en-US" sz="1000" i="1" dirty="0" err="1"/>
              <a:t>Jalali</a:t>
            </a:r>
            <a:r>
              <a:rPr lang="en-US" sz="1000" i="1" dirty="0"/>
              <a:t>, Laine, </a:t>
            </a:r>
            <a:r>
              <a:rPr lang="en-US" sz="1000" i="1" dirty="0" err="1"/>
              <a:t>Lauter</a:t>
            </a:r>
            <a:r>
              <a:rPr lang="en-US" sz="1000" dirty="0"/>
              <a:t>, BMC Medical Genomics’18</a:t>
            </a:r>
          </a:p>
        </p:txBody>
      </p:sp>
    </p:spTree>
    <p:extLst>
      <p:ext uri="{BB962C8B-B14F-4D97-AF65-F5344CB8AC3E}">
        <p14:creationId xmlns:p14="http://schemas.microsoft.com/office/powerpoint/2010/main" val="166733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619B31-2402-4E42-B807-B2C1178B7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Private Information Retrieval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7A25DC-889A-AB4F-A81F-4C8214E06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112" y="4173967"/>
            <a:ext cx="1972391" cy="9697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9D8103-ABD6-E947-AD77-0D14B7413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49" y="4173967"/>
            <a:ext cx="525780" cy="64008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AECE6D0-D79B-664E-A199-D73C59B642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6941034"/>
              </p:ext>
            </p:extLst>
          </p:nvPr>
        </p:nvGraphicFramePr>
        <p:xfrm>
          <a:off x="2410691" y="3648877"/>
          <a:ext cx="1051421" cy="152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8026">
                  <a:extLst>
                    <a:ext uri="{9D8B030D-6E8A-4147-A177-3AD203B41FA5}">
                      <a16:colId xmlns:a16="http://schemas.microsoft.com/office/drawing/2014/main" val="2929540187"/>
                    </a:ext>
                  </a:extLst>
                </a:gridCol>
                <a:gridCol w="713395">
                  <a:extLst>
                    <a:ext uri="{9D8B030D-6E8A-4147-A177-3AD203B41FA5}">
                      <a16:colId xmlns:a16="http://schemas.microsoft.com/office/drawing/2014/main" val="4139674963"/>
                    </a:ext>
                  </a:extLst>
                </a:gridCol>
              </a:tblGrid>
              <a:tr h="288916"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data</a:t>
                      </a:r>
                      <a:r>
                        <a:rPr lang="en-US" sz="1400" baseline="-250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526215"/>
                  </a:ext>
                </a:extLst>
              </a:tr>
              <a:tr h="288916"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data</a:t>
                      </a:r>
                      <a:r>
                        <a:rPr lang="en-US" sz="1400" baseline="-25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6498725"/>
                  </a:ext>
                </a:extLst>
              </a:tr>
              <a:tr h="288916">
                <a:tc>
                  <a:txBody>
                    <a:bodyPr/>
                    <a:lstStyle/>
                    <a:p>
                      <a:r>
                        <a:rPr lang="en-US" sz="1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data</a:t>
                      </a:r>
                      <a:r>
                        <a:rPr lang="en-US" sz="1400" baseline="-25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5001824"/>
                  </a:ext>
                </a:extLst>
              </a:tr>
              <a:tr h="28891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…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3786350"/>
                  </a:ext>
                </a:extLst>
              </a:tr>
              <a:tr h="288916">
                <a:tc>
                  <a:txBody>
                    <a:bodyPr/>
                    <a:lstStyle/>
                    <a:p>
                      <a:r>
                        <a:rPr lang="en-US" sz="14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data</a:t>
                      </a:r>
                      <a:r>
                        <a:rPr lang="en-US" sz="1400" baseline="-25000" dirty="0" err="1"/>
                        <a:t>n</a:t>
                      </a:r>
                      <a:endParaRPr lang="en-US" sz="14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768782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D4B5D4C-FDE3-EB44-8969-FCA25168DC3B}"/>
              </a:ext>
            </a:extLst>
          </p:cNvPr>
          <p:cNvSpPr txBox="1"/>
          <p:nvPr/>
        </p:nvSpPr>
        <p:spPr>
          <a:xfrm>
            <a:off x="438300" y="4865100"/>
            <a:ext cx="5556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i</a:t>
            </a:r>
            <a:endParaRPr lang="en-US" sz="14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5B7FD4F-377D-AD45-978F-35248144BB61}"/>
              </a:ext>
            </a:extLst>
          </p:cNvPr>
          <p:cNvCxnSpPr/>
          <p:nvPr/>
        </p:nvCxnSpPr>
        <p:spPr>
          <a:xfrm>
            <a:off x="1266209" y="4410877"/>
            <a:ext cx="8950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50ACF22-83CA-CB45-B3C5-00473F185398}"/>
              </a:ext>
            </a:extLst>
          </p:cNvPr>
          <p:cNvCxnSpPr/>
          <p:nvPr/>
        </p:nvCxnSpPr>
        <p:spPr>
          <a:xfrm>
            <a:off x="1266209" y="4677829"/>
            <a:ext cx="895098" cy="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1383A6C-2B39-8048-925B-39DC70AC0396}"/>
              </a:ext>
            </a:extLst>
          </p:cNvPr>
          <p:cNvSpPr txBox="1"/>
          <p:nvPr/>
        </p:nvSpPr>
        <p:spPr>
          <a:xfrm>
            <a:off x="1440874" y="4703973"/>
            <a:ext cx="704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data</a:t>
            </a:r>
            <a:r>
              <a:rPr lang="en-US" sz="1400" baseline="-25000" dirty="0" err="1"/>
              <a:t>i</a:t>
            </a:r>
            <a:endParaRPr lang="en-US" sz="1400" baseline="-2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D08E32-3CE0-4E47-A394-4B1C4570CF0E}"/>
              </a:ext>
            </a:extLst>
          </p:cNvPr>
          <p:cNvSpPr txBox="1"/>
          <p:nvPr/>
        </p:nvSpPr>
        <p:spPr>
          <a:xfrm>
            <a:off x="732857" y="2847163"/>
            <a:ext cx="4862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</a:rPr>
              <a:t>Retrieve data at requested index without revealing the query to the database party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FCDE9B-55D5-A147-9124-DC829DE6C3E3}"/>
              </a:ext>
            </a:extLst>
          </p:cNvPr>
          <p:cNvSpPr/>
          <p:nvPr/>
        </p:nvSpPr>
        <p:spPr>
          <a:xfrm>
            <a:off x="6303819" y="2316425"/>
            <a:ext cx="4959927" cy="914409"/>
          </a:xfrm>
          <a:prstGeom prst="rect">
            <a:avLst/>
          </a:prstGeom>
          <a:blipFill dpi="0" rotWithShape="1">
            <a:blip r:embed="rId5">
              <a:alphaModFix amt="65000"/>
              <a:duotone>
                <a:schemeClr val="accent5">
                  <a:tint val="70000"/>
                  <a:shade val="63000"/>
                </a:schemeClr>
                <a:schemeClr val="accent5">
                  <a:tint val="10000"/>
                  <a:satMod val="150000"/>
                </a:schemeClr>
              </a:duotone>
            </a:blip>
            <a:srcRect/>
            <a:tile tx="0" ty="0" sx="60000" sy="59000" flip="none" algn="tl"/>
          </a:blip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Homomorphic Encryption</a:t>
            </a:r>
            <a:r>
              <a:rPr lang="en-US" dirty="0"/>
              <a:t> – compute on encrypted data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F938F03F-7615-1442-BC2C-8650BC40C9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2213590"/>
              </p:ext>
            </p:extLst>
          </p:nvPr>
        </p:nvGraphicFramePr>
        <p:xfrm>
          <a:off x="6347376" y="3363491"/>
          <a:ext cx="5428988" cy="2978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EDDB9A4F-4D9C-F04C-BDE1-5240AB3E33B3}"/>
              </a:ext>
            </a:extLst>
          </p:cNvPr>
          <p:cNvSpPr txBox="1"/>
          <p:nvPr/>
        </p:nvSpPr>
        <p:spPr>
          <a:xfrm>
            <a:off x="4398379" y="6532754"/>
            <a:ext cx="717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[ACLS18] </a:t>
            </a:r>
            <a:r>
              <a:rPr lang="en-US" sz="1000" dirty="0"/>
              <a:t>PIR with Compressed Queries and Amortized Query Processing, </a:t>
            </a:r>
            <a:r>
              <a:rPr lang="en-US" sz="1000" i="1" dirty="0"/>
              <a:t>Angel, Chen, Laine, </a:t>
            </a:r>
            <a:r>
              <a:rPr lang="en-US" sz="1000" i="1" dirty="0" err="1"/>
              <a:t>Setty</a:t>
            </a:r>
            <a:r>
              <a:rPr lang="en-US" sz="1000" i="1" dirty="0"/>
              <a:t>, </a:t>
            </a:r>
            <a:r>
              <a:rPr lang="en-US" sz="1000" dirty="0"/>
              <a:t>S&amp;P’18</a:t>
            </a:r>
          </a:p>
          <a:p>
            <a:endParaRPr lang="en-US" sz="1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56BFB8-33B8-0141-B170-B2469AA6063C}"/>
              </a:ext>
            </a:extLst>
          </p:cNvPr>
          <p:cNvSpPr txBox="1"/>
          <p:nvPr/>
        </p:nvSpPr>
        <p:spPr>
          <a:xfrm>
            <a:off x="10302340" y="5794528"/>
            <a:ext cx="5932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 = 2</a:t>
            </a:r>
            <a:r>
              <a:rPr lang="en-US" sz="900" baseline="30000" dirty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365642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Graphic spid="15" grpId="0">
        <p:bldAsOne/>
      </p:bldGraphic>
      <p:bldP spid="13" grpId="0"/>
      <p:bldP spid="16" grpId="0"/>
      <p:bldP spid="16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5B7A14-E156-3249-BE7E-5436EB746D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  <a:p>
            <a:r>
              <a:rPr lang="en-US" dirty="0"/>
              <a:t>“Out-of-the-box” use of general MPC is not the most efficient approach</a:t>
            </a:r>
          </a:p>
          <a:p>
            <a:r>
              <a:rPr lang="en-US" b="1" dirty="0"/>
              <a:t>Make ML algorithms MPC-friendly</a:t>
            </a:r>
          </a:p>
          <a:p>
            <a:pPr lvl="1"/>
            <a:r>
              <a:rPr lang="en-US" dirty="0"/>
              <a:t>Floating point computation is expensive in MPC – leverage fixed point arithmetic</a:t>
            </a:r>
          </a:p>
          <a:p>
            <a:pPr lvl="1"/>
            <a:r>
              <a:rPr lang="en-US" dirty="0"/>
              <a:t>Non-linearity is expensive in MPC – more efficient approximation (e.g., approximate </a:t>
            </a:r>
            <a:r>
              <a:rPr lang="en-US" dirty="0" err="1"/>
              <a:t>ReLU</a:t>
            </a:r>
            <a:r>
              <a:rPr lang="en-US" dirty="0"/>
              <a:t>)</a:t>
            </a:r>
          </a:p>
          <a:p>
            <a:r>
              <a:rPr lang="en-US" b="1" dirty="0"/>
              <a:t>Optimize MPC for ML computation</a:t>
            </a:r>
          </a:p>
          <a:p>
            <a:pPr lvl="1"/>
            <a:r>
              <a:rPr lang="en-US" dirty="0"/>
              <a:t>Specialized constructions for widely used primitives</a:t>
            </a:r>
          </a:p>
          <a:p>
            <a:pPr lvl="2"/>
            <a:r>
              <a:rPr lang="en-US" dirty="0"/>
              <a:t>e.g., matrix multiplication – precomputation of matrix multiplication triples [MZ17]</a:t>
            </a:r>
          </a:p>
          <a:p>
            <a:pPr lvl="1"/>
            <a:r>
              <a:rPr lang="en-US" dirty="0"/>
              <a:t>MPC for approximate functionalities </a:t>
            </a:r>
          </a:p>
          <a:p>
            <a:pPr lvl="2"/>
            <a:r>
              <a:rPr lang="en-US" dirty="0"/>
              <a:t>e.g., error truncation on shares [MZ17], approximate FHE[CKKS17], hybrid GC+FHE [JVC18]</a:t>
            </a:r>
          </a:p>
          <a:p>
            <a:r>
              <a:rPr lang="en-US" b="1" dirty="0"/>
              <a:t>Trade-offs between accuracy and efficiency</a:t>
            </a:r>
          </a:p>
          <a:p>
            <a:pPr lvl="1"/>
            <a:r>
              <a:rPr lang="en-US" dirty="0"/>
              <a:t>Regression algorithms good candidates</a:t>
            </a:r>
          </a:p>
          <a:p>
            <a:r>
              <a:rPr lang="en-US" b="1" dirty="0"/>
              <a:t>Sparsity matters</a:t>
            </a:r>
          </a:p>
          <a:p>
            <a:pPr lvl="1"/>
            <a:r>
              <a:rPr lang="en-US" dirty="0"/>
              <a:t>Sparse BLAS standard interface  - MPC equivalent [SGPR18]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505F22-C437-AE49-B2EF-0F38B3E6C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Privacy preserving machine learning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026603-21CE-CE4B-BA2B-ADF951A22B62}"/>
              </a:ext>
            </a:extLst>
          </p:cNvPr>
          <p:cNvSpPr txBox="1"/>
          <p:nvPr/>
        </p:nvSpPr>
        <p:spPr>
          <a:xfrm>
            <a:off x="0" y="6488668"/>
            <a:ext cx="648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3" action="ppaction://hlinksldjump"/>
              </a:rPr>
              <a:t>skip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8307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6B94E1-2FC9-594E-98FA-5B744FB2B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Privacy Preserving distributed Linear Regression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606F73C-9DC5-A347-A8E5-CEA29C5E0F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3006723"/>
              </p:ext>
            </p:extLst>
          </p:nvPr>
        </p:nvGraphicFramePr>
        <p:xfrm>
          <a:off x="309890" y="2328670"/>
          <a:ext cx="3222480" cy="2124375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5526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9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4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15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449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294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218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5887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6572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421810">
                <a:tc>
                  <a:txBody>
                    <a:bodyPr/>
                    <a:lstStyle/>
                    <a:p>
                      <a:r>
                        <a:rPr lang="en-US" sz="600" dirty="0"/>
                        <a:t>Patient</a:t>
                      </a:r>
                    </a:p>
                  </a:txBody>
                  <a:tcPr marL="91437" marR="9143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600" dirty="0"/>
                        <a:t>Blood Count</a:t>
                      </a:r>
                    </a:p>
                  </a:txBody>
                  <a:tcPr marL="91437" marR="9143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Digestive Track</a:t>
                      </a:r>
                      <a:r>
                        <a:rPr lang="en-US" sz="600" baseline="0" dirty="0"/>
                        <a:t> </a:t>
                      </a:r>
                      <a:endParaRPr lang="en-US" sz="600" dirty="0"/>
                    </a:p>
                    <a:p>
                      <a:endParaRPr lang="en-US" sz="600" dirty="0"/>
                    </a:p>
                  </a:txBody>
                  <a:tcPr marL="91437" marR="91437" marT="45731" marB="4573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600" dirty="0"/>
                        <a:t>...</a:t>
                      </a:r>
                      <a:endParaRPr lang="en-US" sz="600" dirty="0"/>
                    </a:p>
                  </a:txBody>
                  <a:tcPr marL="91437" marR="9143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/>
                        <a:t>Medicine</a:t>
                      </a:r>
                    </a:p>
                    <a:p>
                      <a:r>
                        <a:rPr lang="en-US" sz="600" dirty="0"/>
                        <a:t>Effectiveness</a:t>
                      </a:r>
                    </a:p>
                  </a:txBody>
                  <a:tcPr marL="91437" marR="9143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205"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RBC</a:t>
                      </a:r>
                    </a:p>
                  </a:txBody>
                  <a:tcPr marL="91437" marR="9143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600" dirty="0">
                          <a:solidFill>
                            <a:schemeClr val="tx1"/>
                          </a:solidFill>
                        </a:rPr>
                        <a:t>…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Arrhythmia</a:t>
                      </a:r>
                    </a:p>
                  </a:txBody>
                  <a:tcPr marL="91437" marR="9143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s-IS" sz="600" dirty="0">
                          <a:solidFill>
                            <a:schemeClr val="tx1"/>
                          </a:solidFill>
                        </a:rPr>
                        <a:t>…</a:t>
                      </a:r>
                      <a:endParaRPr lang="en-US" sz="600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91437" marR="9143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Inflammation</a:t>
                      </a:r>
                    </a:p>
                  </a:txBody>
                  <a:tcPr marL="91437" marR="9143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600" dirty="0">
                          <a:solidFill>
                            <a:schemeClr val="tx1"/>
                          </a:solidFill>
                        </a:rPr>
                        <a:t>…</a:t>
                      </a:r>
                      <a:endParaRPr lang="en-US" sz="600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91437" marR="9143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91437" marR="9143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91437" marR="9143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209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A</a:t>
                      </a:r>
                    </a:p>
                  </a:txBody>
                  <a:tcPr marL="91437" marR="9143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3.9</a:t>
                      </a:r>
                    </a:p>
                  </a:txBody>
                  <a:tcPr marL="91437" marR="9143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" dirty="0"/>
                    </a:p>
                  </a:txBody>
                  <a:tcPr marL="91437" marR="9143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0</a:t>
                      </a:r>
                    </a:p>
                  </a:txBody>
                  <a:tcPr marL="91437" marR="9143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" dirty="0"/>
                    </a:p>
                  </a:txBody>
                  <a:tcPr marL="91437" marR="9143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0</a:t>
                      </a:r>
                    </a:p>
                  </a:txBody>
                  <a:tcPr marL="91437" marR="9143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" dirty="0"/>
                    </a:p>
                  </a:txBody>
                  <a:tcPr marL="91437" marR="9143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" dirty="0"/>
                    </a:p>
                  </a:txBody>
                  <a:tcPr marL="91437" marR="9143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1</a:t>
                      </a:r>
                    </a:p>
                  </a:txBody>
                  <a:tcPr marL="91437" marR="9143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209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B</a:t>
                      </a:r>
                    </a:p>
                  </a:txBody>
                  <a:tcPr marL="91437" marR="9143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5.0</a:t>
                      </a:r>
                    </a:p>
                  </a:txBody>
                  <a:tcPr marL="91437" marR="9143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" dirty="0"/>
                    </a:p>
                  </a:txBody>
                  <a:tcPr marL="91437" marR="9143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0</a:t>
                      </a:r>
                    </a:p>
                  </a:txBody>
                  <a:tcPr marL="91437" marR="9143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" dirty="0"/>
                    </a:p>
                  </a:txBody>
                  <a:tcPr marL="91437" marR="9143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1</a:t>
                      </a:r>
                    </a:p>
                  </a:txBody>
                  <a:tcPr marL="91437" marR="9143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" dirty="0"/>
                    </a:p>
                  </a:txBody>
                  <a:tcPr marL="91437" marR="9143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" dirty="0"/>
                    </a:p>
                  </a:txBody>
                  <a:tcPr marL="91437" marR="9143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1.5</a:t>
                      </a:r>
                    </a:p>
                  </a:txBody>
                  <a:tcPr marL="91437" marR="9143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209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C</a:t>
                      </a:r>
                    </a:p>
                  </a:txBody>
                  <a:tcPr marL="91437" marR="9143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2.5</a:t>
                      </a:r>
                    </a:p>
                  </a:txBody>
                  <a:tcPr marL="91437" marR="9143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" dirty="0"/>
                    </a:p>
                  </a:txBody>
                  <a:tcPr marL="91437" marR="9143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1</a:t>
                      </a:r>
                    </a:p>
                  </a:txBody>
                  <a:tcPr marL="91437" marR="9143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" dirty="0"/>
                    </a:p>
                  </a:txBody>
                  <a:tcPr marL="91437" marR="9143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1</a:t>
                      </a:r>
                    </a:p>
                  </a:txBody>
                  <a:tcPr marL="91437" marR="9143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" dirty="0"/>
                    </a:p>
                  </a:txBody>
                  <a:tcPr marL="91437" marR="9143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" dirty="0"/>
                    </a:p>
                  </a:txBody>
                  <a:tcPr marL="91437" marR="9143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2</a:t>
                      </a:r>
                    </a:p>
                  </a:txBody>
                  <a:tcPr marL="91437" marR="9143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2209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D</a:t>
                      </a:r>
                    </a:p>
                  </a:txBody>
                  <a:tcPr marL="91437" marR="9143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4.3</a:t>
                      </a:r>
                    </a:p>
                  </a:txBody>
                  <a:tcPr marL="91437" marR="9143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" dirty="0"/>
                    </a:p>
                  </a:txBody>
                  <a:tcPr marL="91437" marR="9143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1</a:t>
                      </a:r>
                    </a:p>
                  </a:txBody>
                  <a:tcPr marL="91437" marR="9143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" dirty="0"/>
                    </a:p>
                  </a:txBody>
                  <a:tcPr marL="91437" marR="9143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0</a:t>
                      </a:r>
                    </a:p>
                  </a:txBody>
                  <a:tcPr marL="91437" marR="9143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" dirty="0"/>
                    </a:p>
                  </a:txBody>
                  <a:tcPr marL="91437" marR="9143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" dirty="0"/>
                    </a:p>
                  </a:txBody>
                  <a:tcPr marL="91437" marR="9143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1</a:t>
                      </a:r>
                    </a:p>
                  </a:txBody>
                  <a:tcPr marL="91437" marR="9143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5608">
                <a:tc>
                  <a:txBody>
                    <a:bodyPr/>
                    <a:lstStyle/>
                    <a:p>
                      <a:pPr algn="ctr">
                        <a:lnSpc>
                          <a:spcPct val="30000"/>
                        </a:lnSpc>
                      </a:pPr>
                      <a:r>
                        <a:rPr lang="en-US" sz="600" spc="-110" baseline="0" dirty="0"/>
                        <a:t>.</a:t>
                      </a:r>
                    </a:p>
                    <a:p>
                      <a:pPr algn="ctr">
                        <a:lnSpc>
                          <a:spcPct val="30000"/>
                        </a:lnSpc>
                      </a:pPr>
                      <a:r>
                        <a:rPr lang="en-US" sz="600" spc="-110" baseline="0" dirty="0"/>
                        <a:t>.</a:t>
                      </a:r>
                    </a:p>
                    <a:p>
                      <a:pPr algn="ctr">
                        <a:lnSpc>
                          <a:spcPct val="30000"/>
                        </a:lnSpc>
                      </a:pPr>
                      <a:endParaRPr lang="en-US" sz="600" spc="-110" baseline="0" dirty="0"/>
                    </a:p>
                    <a:p>
                      <a:pPr algn="ctr">
                        <a:lnSpc>
                          <a:spcPct val="30000"/>
                        </a:lnSpc>
                      </a:pPr>
                      <a:r>
                        <a:rPr lang="en-US" sz="600" spc="-110" baseline="0" dirty="0"/>
                        <a:t>.</a:t>
                      </a:r>
                    </a:p>
                  </a:txBody>
                  <a:tcPr marL="91437" marR="9143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"/>
                        </a:lnSpc>
                      </a:pPr>
                      <a:r>
                        <a:rPr lang="en-US" sz="600" spc="-110" baseline="0" dirty="0"/>
                        <a:t>.</a:t>
                      </a:r>
                    </a:p>
                    <a:p>
                      <a:pPr algn="ctr">
                        <a:lnSpc>
                          <a:spcPct val="30000"/>
                        </a:lnSpc>
                      </a:pPr>
                      <a:r>
                        <a:rPr lang="en-US" sz="600" spc="-110" baseline="0" dirty="0"/>
                        <a:t>.</a:t>
                      </a:r>
                    </a:p>
                    <a:p>
                      <a:pPr algn="ctr">
                        <a:lnSpc>
                          <a:spcPct val="30000"/>
                        </a:lnSpc>
                      </a:pPr>
                      <a:r>
                        <a:rPr lang="en-US" sz="600" spc="-110" baseline="0" dirty="0"/>
                        <a:t>.</a:t>
                      </a:r>
                    </a:p>
                  </a:txBody>
                  <a:tcPr marL="91437" marR="9143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"/>
                        </a:lnSpc>
                      </a:pPr>
                      <a:r>
                        <a:rPr lang="en-US" sz="600" spc="-110" baseline="0" dirty="0"/>
                        <a:t>.</a:t>
                      </a:r>
                    </a:p>
                    <a:p>
                      <a:pPr algn="ctr">
                        <a:lnSpc>
                          <a:spcPct val="30000"/>
                        </a:lnSpc>
                      </a:pPr>
                      <a:r>
                        <a:rPr lang="en-US" sz="600" spc="-110" baseline="0" dirty="0"/>
                        <a:t>.</a:t>
                      </a:r>
                    </a:p>
                    <a:p>
                      <a:pPr algn="ctr">
                        <a:lnSpc>
                          <a:spcPct val="30000"/>
                        </a:lnSpc>
                      </a:pPr>
                      <a:r>
                        <a:rPr lang="en-US" sz="600" spc="-110" baseline="0" dirty="0"/>
                        <a:t>.</a:t>
                      </a:r>
                    </a:p>
                  </a:txBody>
                  <a:tcPr marL="91437" marR="9143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"/>
                        </a:lnSpc>
                      </a:pPr>
                      <a:r>
                        <a:rPr lang="en-US" sz="600" spc="-110" baseline="0" dirty="0"/>
                        <a:t>.</a:t>
                      </a:r>
                    </a:p>
                    <a:p>
                      <a:pPr algn="ctr">
                        <a:lnSpc>
                          <a:spcPct val="30000"/>
                        </a:lnSpc>
                      </a:pPr>
                      <a:r>
                        <a:rPr lang="en-US" sz="600" spc="-110" baseline="0" dirty="0"/>
                        <a:t>.</a:t>
                      </a:r>
                    </a:p>
                    <a:p>
                      <a:pPr algn="ctr">
                        <a:lnSpc>
                          <a:spcPct val="30000"/>
                        </a:lnSpc>
                      </a:pPr>
                      <a:r>
                        <a:rPr lang="en-US" sz="600" spc="-110" baseline="0" dirty="0"/>
                        <a:t>.</a:t>
                      </a:r>
                    </a:p>
                  </a:txBody>
                  <a:tcPr marL="91437" marR="9143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"/>
                        </a:lnSpc>
                      </a:pPr>
                      <a:r>
                        <a:rPr lang="en-US" sz="600" spc="-110" baseline="0" dirty="0"/>
                        <a:t>.</a:t>
                      </a:r>
                    </a:p>
                    <a:p>
                      <a:pPr algn="ctr">
                        <a:lnSpc>
                          <a:spcPct val="30000"/>
                        </a:lnSpc>
                      </a:pPr>
                      <a:r>
                        <a:rPr lang="en-US" sz="600" spc="-110" baseline="0" dirty="0"/>
                        <a:t>.</a:t>
                      </a:r>
                    </a:p>
                    <a:p>
                      <a:pPr algn="ctr">
                        <a:lnSpc>
                          <a:spcPct val="30000"/>
                        </a:lnSpc>
                      </a:pPr>
                      <a:r>
                        <a:rPr lang="en-US" sz="600" spc="-110" baseline="0" dirty="0"/>
                        <a:t>.</a:t>
                      </a:r>
                    </a:p>
                  </a:txBody>
                  <a:tcPr marL="91437" marR="9143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"/>
                        </a:lnSpc>
                      </a:pPr>
                      <a:r>
                        <a:rPr lang="en-US" sz="600" spc="-110" baseline="0" dirty="0"/>
                        <a:t>.</a:t>
                      </a:r>
                    </a:p>
                    <a:p>
                      <a:pPr algn="ctr">
                        <a:lnSpc>
                          <a:spcPct val="30000"/>
                        </a:lnSpc>
                      </a:pPr>
                      <a:r>
                        <a:rPr lang="en-US" sz="600" spc="-110" baseline="0" dirty="0"/>
                        <a:t>.</a:t>
                      </a:r>
                    </a:p>
                    <a:p>
                      <a:pPr algn="ctr">
                        <a:lnSpc>
                          <a:spcPct val="30000"/>
                        </a:lnSpc>
                      </a:pPr>
                      <a:r>
                        <a:rPr lang="en-US" sz="600" spc="-110" baseline="0" dirty="0"/>
                        <a:t>.</a:t>
                      </a:r>
                    </a:p>
                  </a:txBody>
                  <a:tcPr marL="91437" marR="9143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"/>
                        </a:lnSpc>
                      </a:pPr>
                      <a:r>
                        <a:rPr lang="en-US" sz="600" spc="-110" baseline="0" dirty="0"/>
                        <a:t>.</a:t>
                      </a:r>
                    </a:p>
                    <a:p>
                      <a:pPr algn="ctr">
                        <a:lnSpc>
                          <a:spcPct val="30000"/>
                        </a:lnSpc>
                      </a:pPr>
                      <a:r>
                        <a:rPr lang="en-US" sz="600" spc="-110" baseline="0" dirty="0"/>
                        <a:t>.</a:t>
                      </a:r>
                    </a:p>
                    <a:p>
                      <a:pPr algn="ctr">
                        <a:lnSpc>
                          <a:spcPct val="30000"/>
                        </a:lnSpc>
                      </a:pPr>
                      <a:r>
                        <a:rPr lang="en-US" sz="600" spc="-110" baseline="0" dirty="0"/>
                        <a:t>.</a:t>
                      </a:r>
                    </a:p>
                  </a:txBody>
                  <a:tcPr marL="91437" marR="9143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"/>
                        </a:lnSpc>
                      </a:pPr>
                      <a:r>
                        <a:rPr lang="en-US" sz="600" spc="-110" baseline="0" dirty="0"/>
                        <a:t>.</a:t>
                      </a:r>
                    </a:p>
                    <a:p>
                      <a:pPr algn="ctr">
                        <a:lnSpc>
                          <a:spcPct val="30000"/>
                        </a:lnSpc>
                      </a:pPr>
                      <a:r>
                        <a:rPr lang="en-US" sz="600" spc="-110" baseline="0" dirty="0"/>
                        <a:t>.</a:t>
                      </a:r>
                    </a:p>
                    <a:p>
                      <a:pPr algn="ctr">
                        <a:lnSpc>
                          <a:spcPct val="30000"/>
                        </a:lnSpc>
                      </a:pPr>
                      <a:r>
                        <a:rPr lang="en-US" sz="600" spc="-110" baseline="0" dirty="0"/>
                        <a:t>.</a:t>
                      </a:r>
                    </a:p>
                  </a:txBody>
                  <a:tcPr marL="91437" marR="9143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"/>
                        </a:lnSpc>
                      </a:pPr>
                      <a:r>
                        <a:rPr lang="en-US" sz="600" spc="-110" baseline="0" dirty="0"/>
                        <a:t>.</a:t>
                      </a:r>
                    </a:p>
                    <a:p>
                      <a:pPr algn="ctr">
                        <a:lnSpc>
                          <a:spcPct val="30000"/>
                        </a:lnSpc>
                      </a:pPr>
                      <a:r>
                        <a:rPr lang="en-US" sz="600" spc="-110" baseline="0" dirty="0"/>
                        <a:t>.</a:t>
                      </a:r>
                    </a:p>
                    <a:p>
                      <a:pPr algn="ctr">
                        <a:lnSpc>
                          <a:spcPct val="30000"/>
                        </a:lnSpc>
                      </a:pPr>
                      <a:r>
                        <a:rPr lang="en-US" sz="600" spc="-110" baseline="0" dirty="0"/>
                        <a:t>.</a:t>
                      </a:r>
                    </a:p>
                  </a:txBody>
                  <a:tcPr marL="91437" marR="9143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763E5D0-BF35-F94F-BA61-5482B5BCABE5}"/>
              </a:ext>
            </a:extLst>
          </p:cNvPr>
          <p:cNvSpPr txBox="1"/>
          <p:nvPr/>
        </p:nvSpPr>
        <p:spPr>
          <a:xfrm>
            <a:off x="323740" y="4473312"/>
            <a:ext cx="32142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Vertically</a:t>
            </a:r>
            <a:r>
              <a:rPr lang="en-US" sz="1400" dirty="0"/>
              <a:t> partitioned database:</a:t>
            </a:r>
          </a:p>
          <a:p>
            <a:r>
              <a:rPr lang="en-US" sz="1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Party1</a:t>
            </a:r>
            <a:r>
              <a:rPr lang="en-US" sz="1400" dirty="0"/>
              <a:t>, </a:t>
            </a:r>
            <a:r>
              <a:rPr lang="en-US" sz="1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Party2</a:t>
            </a:r>
            <a:r>
              <a:rPr lang="en-US" sz="1400" dirty="0"/>
              <a:t>,</a:t>
            </a:r>
            <a:r>
              <a:rPr lang="en-US" sz="1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Party3</a:t>
            </a:r>
            <a:r>
              <a:rPr lang="en-US" sz="1400" dirty="0"/>
              <a:t>,…</a:t>
            </a:r>
          </a:p>
          <a:p>
            <a:endParaRPr lang="en-US" sz="1400" dirty="0"/>
          </a:p>
          <a:p>
            <a:r>
              <a:rPr lang="en-US" sz="1400" dirty="0"/>
              <a:t>MPC output: </a:t>
            </a:r>
            <a:r>
              <a:rPr lang="en-US" sz="1400" b="1" dirty="0"/>
              <a:t>linear model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5800BF-034B-D044-A532-D5E4175DD075}"/>
              </a:ext>
            </a:extLst>
          </p:cNvPr>
          <p:cNvSpPr txBox="1"/>
          <p:nvPr/>
        </p:nvSpPr>
        <p:spPr>
          <a:xfrm>
            <a:off x="4502978" y="2660791"/>
            <a:ext cx="76311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Solving system of linear equations with </a:t>
            </a:r>
            <a:r>
              <a:rPr lang="en-US" sz="1600" b="1" dirty="0"/>
              <a:t>Fixed Point CGD</a:t>
            </a:r>
            <a:r>
              <a:rPr lang="en-US" sz="1600" dirty="0"/>
              <a:t> [GSBRDZE17]</a:t>
            </a:r>
          </a:p>
          <a:p>
            <a:r>
              <a:rPr lang="en-US" sz="1400" dirty="0"/>
              <a:t>     - Variant of conjugate gradient descent stable for fixed point arithmetic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47E8E6-9BD9-434E-B431-C20AD8532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012" y="3489260"/>
            <a:ext cx="4114799" cy="2743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BCFA52-5CF0-184C-B34A-D64657273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492" y="3489260"/>
            <a:ext cx="4114801" cy="2743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01E175-8112-6342-BBF4-6F402EA60037}"/>
              </a:ext>
            </a:extLst>
          </p:cNvPr>
          <p:cNvSpPr txBox="1"/>
          <p:nvPr/>
        </p:nvSpPr>
        <p:spPr>
          <a:xfrm>
            <a:off x="4398379" y="6393854"/>
            <a:ext cx="71726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[GSBRDZE17] </a:t>
            </a:r>
            <a:r>
              <a:rPr lang="en-US" sz="1000" dirty="0"/>
              <a:t>Privacy-Preserving Distributed Linear Regression on High-Dimensional Data, </a:t>
            </a:r>
            <a:r>
              <a:rPr lang="en-US" sz="1000" i="1" dirty="0" err="1"/>
              <a:t>Gascon</a:t>
            </a:r>
            <a:r>
              <a:rPr lang="en-US" sz="1000" i="1" dirty="0"/>
              <a:t>, </a:t>
            </a:r>
            <a:r>
              <a:rPr lang="en-US" sz="1000" i="1" dirty="0" err="1"/>
              <a:t>Schoppmann</a:t>
            </a:r>
            <a:r>
              <a:rPr lang="en-US" sz="1000" i="1" dirty="0"/>
              <a:t>, </a:t>
            </a:r>
            <a:r>
              <a:rPr lang="en-US" sz="1000" i="1" dirty="0" err="1"/>
              <a:t>Balle</a:t>
            </a:r>
            <a:r>
              <a:rPr lang="en-US" sz="1000" i="1" dirty="0"/>
              <a:t>, </a:t>
            </a:r>
            <a:r>
              <a:rPr lang="en-US" sz="1000" i="1" dirty="0" err="1"/>
              <a:t>Raykova</a:t>
            </a:r>
            <a:r>
              <a:rPr lang="en-US" sz="1000" i="1" dirty="0"/>
              <a:t>, </a:t>
            </a:r>
            <a:r>
              <a:rPr lang="en-US" sz="1000" i="1" dirty="0" err="1"/>
              <a:t>Doerner</a:t>
            </a:r>
            <a:r>
              <a:rPr lang="en-US" sz="1000" i="1" dirty="0"/>
              <a:t>, </a:t>
            </a:r>
            <a:r>
              <a:rPr lang="en-US" sz="1000" i="1" dirty="0" err="1"/>
              <a:t>Zahur</a:t>
            </a:r>
            <a:r>
              <a:rPr lang="en-US" sz="1000" i="1" dirty="0"/>
              <a:t>, Evans</a:t>
            </a:r>
            <a:r>
              <a:rPr lang="en-US" sz="1000" dirty="0"/>
              <a:t>, PETS’17</a:t>
            </a:r>
          </a:p>
          <a:p>
            <a:endParaRPr lang="en-US" sz="1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9144C2-F51A-5A46-8D49-F63BAA9FE392}"/>
              </a:ext>
            </a:extLst>
          </p:cNvPr>
          <p:cNvSpPr txBox="1"/>
          <p:nvPr/>
        </p:nvSpPr>
        <p:spPr>
          <a:xfrm>
            <a:off x="267357" y="5716746"/>
            <a:ext cx="37619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Linear System Computation</a:t>
            </a:r>
          </a:p>
          <a:p>
            <a:r>
              <a:rPr lang="en-US" sz="1400" dirty="0"/>
              <a:t>Database size: 500 000 records</a:t>
            </a:r>
          </a:p>
          <a:p>
            <a:r>
              <a:rPr lang="en-US" sz="1400" dirty="0"/>
              <a:t>#attributes/time:</a:t>
            </a:r>
          </a:p>
          <a:p>
            <a:r>
              <a:rPr lang="en-US" sz="1400" b="1" dirty="0"/>
              <a:t>20/15s, 100/4m47s, 500/1h 54min</a:t>
            </a:r>
          </a:p>
        </p:txBody>
      </p:sp>
    </p:spTree>
    <p:extLst>
      <p:ext uri="{BB962C8B-B14F-4D97-AF65-F5344CB8AC3E}">
        <p14:creationId xmlns:p14="http://schemas.microsoft.com/office/powerpoint/2010/main" val="320855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404460-0EF1-F14A-8A39-85C2FE72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r>
              <a:rPr lang="en-US" dirty="0"/>
              <a:t>Secure Neural Networks inference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04F393-40AC-064E-9509-DE2CF7126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143" y="4265845"/>
            <a:ext cx="454250" cy="640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CBB115-8123-CB43-9647-6EFFA72FC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113" y="4265845"/>
            <a:ext cx="525780" cy="64008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D09B24D-4736-A647-9C88-18ABD35EB1F7}"/>
              </a:ext>
            </a:extLst>
          </p:cNvPr>
          <p:cNvCxnSpPr/>
          <p:nvPr/>
        </p:nvCxnSpPr>
        <p:spPr>
          <a:xfrm>
            <a:off x="2003829" y="4064523"/>
            <a:ext cx="8950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EE8686C-D810-E84A-9955-11ECD80793FA}"/>
              </a:ext>
            </a:extLst>
          </p:cNvPr>
          <p:cNvCxnSpPr/>
          <p:nvPr/>
        </p:nvCxnSpPr>
        <p:spPr>
          <a:xfrm>
            <a:off x="2003829" y="4331475"/>
            <a:ext cx="895098" cy="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4F1CCDD-8AD7-354D-9FF7-08CA8EA8F980}"/>
              </a:ext>
            </a:extLst>
          </p:cNvPr>
          <p:cNvCxnSpPr/>
          <p:nvPr/>
        </p:nvCxnSpPr>
        <p:spPr>
          <a:xfrm>
            <a:off x="2003829" y="4841782"/>
            <a:ext cx="8950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0D470F9-5C08-744E-A714-238FC129A19B}"/>
              </a:ext>
            </a:extLst>
          </p:cNvPr>
          <p:cNvCxnSpPr/>
          <p:nvPr/>
        </p:nvCxnSpPr>
        <p:spPr>
          <a:xfrm>
            <a:off x="2003829" y="5108734"/>
            <a:ext cx="895098" cy="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00870A-DFAB-C247-BBE9-8A2EE08004C5}"/>
              </a:ext>
            </a:extLst>
          </p:cNvPr>
          <p:cNvCxnSpPr>
            <a:cxnSpLocks/>
          </p:cNvCxnSpPr>
          <p:nvPr/>
        </p:nvCxnSpPr>
        <p:spPr>
          <a:xfrm>
            <a:off x="2469440" y="4502738"/>
            <a:ext cx="0" cy="207818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81F8259-CE3B-DA47-A0B5-E1309FF28DFD}"/>
              </a:ext>
            </a:extLst>
          </p:cNvPr>
          <p:cNvSpPr txBox="1"/>
          <p:nvPr/>
        </p:nvSpPr>
        <p:spPr>
          <a:xfrm>
            <a:off x="848454" y="4970186"/>
            <a:ext cx="820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Input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F8A4DD-38E9-D542-9D49-8FECF13B0D57}"/>
              </a:ext>
            </a:extLst>
          </p:cNvPr>
          <p:cNvSpPr txBox="1"/>
          <p:nvPr/>
        </p:nvSpPr>
        <p:spPr>
          <a:xfrm>
            <a:off x="3346896" y="4956834"/>
            <a:ext cx="1214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NN model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3BA361-0B08-AF4B-899F-931050ABD2AA}"/>
              </a:ext>
            </a:extLst>
          </p:cNvPr>
          <p:cNvSpPr txBox="1"/>
          <p:nvPr/>
        </p:nvSpPr>
        <p:spPr>
          <a:xfrm>
            <a:off x="1433390" y="5182259"/>
            <a:ext cx="1952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Classification</a:t>
            </a:r>
          </a:p>
          <a:p>
            <a:pPr algn="ctr"/>
            <a:r>
              <a:rPr lang="en-US" sz="1600" dirty="0"/>
              <a:t>result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45D9F0-F018-1649-863B-00F4F6C43843}"/>
              </a:ext>
            </a:extLst>
          </p:cNvPr>
          <p:cNvSpPr txBox="1"/>
          <p:nvPr/>
        </p:nvSpPr>
        <p:spPr>
          <a:xfrm>
            <a:off x="594509" y="3064124"/>
            <a:ext cx="5019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</a:rPr>
              <a:t>Neural network (NN) inference without revealing more about the model or the input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FA07CBF-9005-D246-8439-C69E6313D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8408" y="4265845"/>
            <a:ext cx="454250" cy="6400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AEB9863-6F96-134B-913F-B105E8867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5378" y="4265845"/>
            <a:ext cx="525780" cy="640080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D9B2AC8-2301-8648-A683-7820D1E31A79}"/>
              </a:ext>
            </a:extLst>
          </p:cNvPr>
          <p:cNvCxnSpPr/>
          <p:nvPr/>
        </p:nvCxnSpPr>
        <p:spPr>
          <a:xfrm>
            <a:off x="7713094" y="4064523"/>
            <a:ext cx="8950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4394786-B4A4-3946-951D-03F34FFAD449}"/>
              </a:ext>
            </a:extLst>
          </p:cNvPr>
          <p:cNvCxnSpPr/>
          <p:nvPr/>
        </p:nvCxnSpPr>
        <p:spPr>
          <a:xfrm>
            <a:off x="7713094" y="4331475"/>
            <a:ext cx="895098" cy="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3D213FD-622B-9445-AAFA-A83BC5D90110}"/>
              </a:ext>
            </a:extLst>
          </p:cNvPr>
          <p:cNvCxnSpPr/>
          <p:nvPr/>
        </p:nvCxnSpPr>
        <p:spPr>
          <a:xfrm>
            <a:off x="7713094" y="4841782"/>
            <a:ext cx="8950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3B391E4-12B9-BF44-A41E-112306AFFDA6}"/>
              </a:ext>
            </a:extLst>
          </p:cNvPr>
          <p:cNvCxnSpPr/>
          <p:nvPr/>
        </p:nvCxnSpPr>
        <p:spPr>
          <a:xfrm>
            <a:off x="7713094" y="5108734"/>
            <a:ext cx="895098" cy="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2CBFBD1-997E-1748-BF82-E767C795B1B8}"/>
              </a:ext>
            </a:extLst>
          </p:cNvPr>
          <p:cNvCxnSpPr>
            <a:cxnSpLocks/>
          </p:cNvCxnSpPr>
          <p:nvPr/>
        </p:nvCxnSpPr>
        <p:spPr>
          <a:xfrm>
            <a:off x="8178705" y="4502738"/>
            <a:ext cx="0" cy="207818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F30620E-F75B-E345-87C6-9A01EC7BED40}"/>
              </a:ext>
            </a:extLst>
          </p:cNvPr>
          <p:cNvSpPr txBox="1"/>
          <p:nvPr/>
        </p:nvSpPr>
        <p:spPr>
          <a:xfrm>
            <a:off x="6194560" y="4970186"/>
            <a:ext cx="1518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Training Set Partition I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954123-F147-744D-A39D-563DE3F0E842}"/>
              </a:ext>
            </a:extLst>
          </p:cNvPr>
          <p:cNvSpPr txBox="1"/>
          <p:nvPr/>
        </p:nvSpPr>
        <p:spPr>
          <a:xfrm>
            <a:off x="9056161" y="4956834"/>
            <a:ext cx="1557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Training Set </a:t>
            </a:r>
          </a:p>
          <a:p>
            <a:r>
              <a:rPr lang="en-US" sz="1600" dirty="0"/>
              <a:t>Partition II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E52B0C7-201F-8543-A303-EEF6A79026B6}"/>
              </a:ext>
            </a:extLst>
          </p:cNvPr>
          <p:cNvSpPr txBox="1"/>
          <p:nvPr/>
        </p:nvSpPr>
        <p:spPr>
          <a:xfrm>
            <a:off x="7142655" y="5182259"/>
            <a:ext cx="1952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NN model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E20C07B-3D70-804B-AE16-81B1AA04EAF6}"/>
              </a:ext>
            </a:extLst>
          </p:cNvPr>
          <p:cNvSpPr txBox="1"/>
          <p:nvPr/>
        </p:nvSpPr>
        <p:spPr>
          <a:xfrm>
            <a:off x="6303774" y="3064124"/>
            <a:ext cx="5019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</a:rPr>
              <a:t>Neural network (NN) training without revealing more about the model or the input</a:t>
            </a:r>
          </a:p>
        </p:txBody>
      </p:sp>
    </p:spTree>
    <p:extLst>
      <p:ext uri="{BB962C8B-B14F-4D97-AF65-F5344CB8AC3E}">
        <p14:creationId xmlns:p14="http://schemas.microsoft.com/office/powerpoint/2010/main" val="9685517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404460-0EF1-F14A-8A39-85C2FE72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r>
              <a:rPr lang="en-US" dirty="0"/>
              <a:t>Secure Neural Networks inference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04F393-40AC-064E-9509-DE2CF7126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143" y="4265845"/>
            <a:ext cx="454250" cy="640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CBB115-8123-CB43-9647-6EFFA72FC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3801" y="3605260"/>
            <a:ext cx="525780" cy="64008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D09B24D-4736-A647-9C88-18ABD35EB1F7}"/>
              </a:ext>
            </a:extLst>
          </p:cNvPr>
          <p:cNvCxnSpPr/>
          <p:nvPr/>
        </p:nvCxnSpPr>
        <p:spPr>
          <a:xfrm>
            <a:off x="2003829" y="4064523"/>
            <a:ext cx="8950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EE8686C-D810-E84A-9955-11ECD80793FA}"/>
              </a:ext>
            </a:extLst>
          </p:cNvPr>
          <p:cNvCxnSpPr/>
          <p:nvPr/>
        </p:nvCxnSpPr>
        <p:spPr>
          <a:xfrm>
            <a:off x="2003829" y="4331475"/>
            <a:ext cx="895098" cy="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4F1CCDD-8AD7-354D-9FF7-08CA8EA8F980}"/>
              </a:ext>
            </a:extLst>
          </p:cNvPr>
          <p:cNvCxnSpPr/>
          <p:nvPr/>
        </p:nvCxnSpPr>
        <p:spPr>
          <a:xfrm>
            <a:off x="2003829" y="4841782"/>
            <a:ext cx="8950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0D470F9-5C08-744E-A714-238FC129A19B}"/>
              </a:ext>
            </a:extLst>
          </p:cNvPr>
          <p:cNvCxnSpPr/>
          <p:nvPr/>
        </p:nvCxnSpPr>
        <p:spPr>
          <a:xfrm>
            <a:off x="2003829" y="5108734"/>
            <a:ext cx="895098" cy="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00870A-DFAB-C247-BBE9-8A2EE08004C5}"/>
              </a:ext>
            </a:extLst>
          </p:cNvPr>
          <p:cNvCxnSpPr>
            <a:cxnSpLocks/>
          </p:cNvCxnSpPr>
          <p:nvPr/>
        </p:nvCxnSpPr>
        <p:spPr>
          <a:xfrm>
            <a:off x="2469440" y="4502738"/>
            <a:ext cx="0" cy="207818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81F8259-CE3B-DA47-A0B5-E1309FF28DFD}"/>
              </a:ext>
            </a:extLst>
          </p:cNvPr>
          <p:cNvSpPr txBox="1"/>
          <p:nvPr/>
        </p:nvSpPr>
        <p:spPr>
          <a:xfrm>
            <a:off x="848454" y="4970186"/>
            <a:ext cx="820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Input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F8A4DD-38E9-D542-9D49-8FECF13B0D57}"/>
              </a:ext>
            </a:extLst>
          </p:cNvPr>
          <p:cNvSpPr txBox="1"/>
          <p:nvPr/>
        </p:nvSpPr>
        <p:spPr>
          <a:xfrm>
            <a:off x="4115442" y="5059148"/>
            <a:ext cx="1214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NN model Share II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3BA361-0B08-AF4B-899F-931050ABD2AA}"/>
              </a:ext>
            </a:extLst>
          </p:cNvPr>
          <p:cNvSpPr txBox="1"/>
          <p:nvPr/>
        </p:nvSpPr>
        <p:spPr>
          <a:xfrm>
            <a:off x="1433390" y="5182259"/>
            <a:ext cx="1952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Classification</a:t>
            </a:r>
          </a:p>
          <a:p>
            <a:pPr algn="ctr"/>
            <a:r>
              <a:rPr lang="en-US" sz="1600" dirty="0"/>
              <a:t>result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45D9F0-F018-1649-863B-00F4F6C43843}"/>
              </a:ext>
            </a:extLst>
          </p:cNvPr>
          <p:cNvSpPr txBox="1"/>
          <p:nvPr/>
        </p:nvSpPr>
        <p:spPr>
          <a:xfrm>
            <a:off x="594509" y="3064124"/>
            <a:ext cx="5019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</a:rPr>
              <a:t>Neural network (NN) inference without revealing more about the model or the input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FA07CBF-9005-D246-8439-C69E6313D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8408" y="4265845"/>
            <a:ext cx="454250" cy="640080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D9B2AC8-2301-8648-A683-7820D1E31A79}"/>
              </a:ext>
            </a:extLst>
          </p:cNvPr>
          <p:cNvCxnSpPr/>
          <p:nvPr/>
        </p:nvCxnSpPr>
        <p:spPr>
          <a:xfrm>
            <a:off x="7713094" y="4064523"/>
            <a:ext cx="8950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4394786-B4A4-3946-951D-03F34FFAD449}"/>
              </a:ext>
            </a:extLst>
          </p:cNvPr>
          <p:cNvCxnSpPr/>
          <p:nvPr/>
        </p:nvCxnSpPr>
        <p:spPr>
          <a:xfrm>
            <a:off x="7713094" y="4331475"/>
            <a:ext cx="895098" cy="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3D213FD-622B-9445-AAFA-A83BC5D90110}"/>
              </a:ext>
            </a:extLst>
          </p:cNvPr>
          <p:cNvCxnSpPr/>
          <p:nvPr/>
        </p:nvCxnSpPr>
        <p:spPr>
          <a:xfrm>
            <a:off x="7713094" y="4841782"/>
            <a:ext cx="8950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3B391E4-12B9-BF44-A41E-112306AFFDA6}"/>
              </a:ext>
            </a:extLst>
          </p:cNvPr>
          <p:cNvCxnSpPr/>
          <p:nvPr/>
        </p:nvCxnSpPr>
        <p:spPr>
          <a:xfrm>
            <a:off x="7713094" y="5108734"/>
            <a:ext cx="895098" cy="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2CBFBD1-997E-1748-BF82-E767C795B1B8}"/>
              </a:ext>
            </a:extLst>
          </p:cNvPr>
          <p:cNvCxnSpPr>
            <a:cxnSpLocks/>
          </p:cNvCxnSpPr>
          <p:nvPr/>
        </p:nvCxnSpPr>
        <p:spPr>
          <a:xfrm>
            <a:off x="8178705" y="4502738"/>
            <a:ext cx="0" cy="207818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F30620E-F75B-E345-87C6-9A01EC7BED40}"/>
              </a:ext>
            </a:extLst>
          </p:cNvPr>
          <p:cNvSpPr txBox="1"/>
          <p:nvPr/>
        </p:nvSpPr>
        <p:spPr>
          <a:xfrm>
            <a:off x="6194560" y="4970186"/>
            <a:ext cx="1518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Training Set Partition I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E52B0C7-201F-8543-A303-EEF6A79026B6}"/>
              </a:ext>
            </a:extLst>
          </p:cNvPr>
          <p:cNvSpPr txBox="1"/>
          <p:nvPr/>
        </p:nvSpPr>
        <p:spPr>
          <a:xfrm>
            <a:off x="7142655" y="5182259"/>
            <a:ext cx="1952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NN model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E20C07B-3D70-804B-AE16-81B1AA04EAF6}"/>
              </a:ext>
            </a:extLst>
          </p:cNvPr>
          <p:cNvSpPr txBox="1"/>
          <p:nvPr/>
        </p:nvSpPr>
        <p:spPr>
          <a:xfrm>
            <a:off x="6303774" y="3064124"/>
            <a:ext cx="5019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</a:rPr>
              <a:t>Neural network (NN) training without revealing more about the model or the input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B9D5DA8-C497-ED42-9994-37BE949DC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8601" y="4956834"/>
            <a:ext cx="536841" cy="64008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C48A167-D5CF-8A4A-B9CA-C0914D6D4EB6}"/>
              </a:ext>
            </a:extLst>
          </p:cNvPr>
          <p:cNvSpPr txBox="1"/>
          <p:nvPr/>
        </p:nvSpPr>
        <p:spPr>
          <a:xfrm>
            <a:off x="4279710" y="3639002"/>
            <a:ext cx="1214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NN model Share I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07AA4BA-4893-6546-B8BE-1045D5A2446A}"/>
              </a:ext>
            </a:extLst>
          </p:cNvPr>
          <p:cNvCxnSpPr>
            <a:cxnSpLocks/>
          </p:cNvCxnSpPr>
          <p:nvPr/>
        </p:nvCxnSpPr>
        <p:spPr>
          <a:xfrm>
            <a:off x="3712032" y="4331475"/>
            <a:ext cx="0" cy="53580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4411A76-6132-4F4F-B7AF-C3DD9E0517D7}"/>
              </a:ext>
            </a:extLst>
          </p:cNvPr>
          <p:cNvCxnSpPr>
            <a:cxnSpLocks/>
          </p:cNvCxnSpPr>
          <p:nvPr/>
        </p:nvCxnSpPr>
        <p:spPr>
          <a:xfrm>
            <a:off x="3991899" y="4331475"/>
            <a:ext cx="0" cy="535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509D79C-8D03-4D4F-BA6F-AF73AE385368}"/>
              </a:ext>
            </a:extLst>
          </p:cNvPr>
          <p:cNvCxnSpPr>
            <a:cxnSpLocks/>
          </p:cNvCxnSpPr>
          <p:nvPr/>
        </p:nvCxnSpPr>
        <p:spPr>
          <a:xfrm>
            <a:off x="3758121" y="4624392"/>
            <a:ext cx="177800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137655E1-B662-2C4E-88DB-26F9E03F7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3084" y="3668912"/>
            <a:ext cx="525780" cy="64008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9BC4675-D594-2D48-AE6A-7A090298E6E0}"/>
              </a:ext>
            </a:extLst>
          </p:cNvPr>
          <p:cNvSpPr txBox="1"/>
          <p:nvPr/>
        </p:nvSpPr>
        <p:spPr>
          <a:xfrm>
            <a:off x="9534724" y="5122800"/>
            <a:ext cx="1406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Training Set Partition III 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9827252-4BF6-1844-B104-79B612CFC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7884" y="5020486"/>
            <a:ext cx="536841" cy="64008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3D94BE5-660D-724A-906E-FF4D027EDE64}"/>
              </a:ext>
            </a:extLst>
          </p:cNvPr>
          <p:cNvSpPr txBox="1"/>
          <p:nvPr/>
        </p:nvSpPr>
        <p:spPr>
          <a:xfrm>
            <a:off x="9698993" y="3702654"/>
            <a:ext cx="1420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Training Set Partition II 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E50FC2F-7568-CF4C-AD71-C8EEF95D9352}"/>
              </a:ext>
            </a:extLst>
          </p:cNvPr>
          <p:cNvCxnSpPr>
            <a:cxnSpLocks/>
          </p:cNvCxnSpPr>
          <p:nvPr/>
        </p:nvCxnSpPr>
        <p:spPr>
          <a:xfrm>
            <a:off x="9131315" y="4395127"/>
            <a:ext cx="0" cy="53580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BEE4659-66FD-EC43-8BD0-07D0E556EAF9}"/>
              </a:ext>
            </a:extLst>
          </p:cNvPr>
          <p:cNvCxnSpPr>
            <a:cxnSpLocks/>
          </p:cNvCxnSpPr>
          <p:nvPr/>
        </p:nvCxnSpPr>
        <p:spPr>
          <a:xfrm>
            <a:off x="9411182" y="4395127"/>
            <a:ext cx="0" cy="535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823BEB3-17DD-6E4B-BDB4-C063205CBAA5}"/>
              </a:ext>
            </a:extLst>
          </p:cNvPr>
          <p:cNvCxnSpPr>
            <a:cxnSpLocks/>
          </p:cNvCxnSpPr>
          <p:nvPr/>
        </p:nvCxnSpPr>
        <p:spPr>
          <a:xfrm>
            <a:off x="9177404" y="4688044"/>
            <a:ext cx="177800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1862991-E9EC-7246-ACAE-8CCC57233F5B}"/>
              </a:ext>
            </a:extLst>
          </p:cNvPr>
          <p:cNvSpPr txBox="1"/>
          <p:nvPr/>
        </p:nvSpPr>
        <p:spPr>
          <a:xfrm>
            <a:off x="3277462" y="5985136"/>
            <a:ext cx="5643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Protocols with 3 or more (non-colluding) parties could improve efficiency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Not much work in the context of ML applications</a:t>
            </a:r>
          </a:p>
        </p:txBody>
      </p:sp>
    </p:spTree>
    <p:extLst>
      <p:ext uri="{BB962C8B-B14F-4D97-AF65-F5344CB8AC3E}">
        <p14:creationId xmlns:p14="http://schemas.microsoft.com/office/powerpoint/2010/main" val="54888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404460-0EF1-F14A-8A39-85C2FE72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r>
              <a:rPr lang="en-US" dirty="0"/>
              <a:t>Secure Neural Networks inference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04F393-40AC-064E-9509-DE2CF7126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727" y="3400213"/>
            <a:ext cx="454250" cy="640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CBB115-8123-CB43-9647-6EFFA72FC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697" y="3400213"/>
            <a:ext cx="525780" cy="64008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D09B24D-4736-A647-9C88-18ABD35EB1F7}"/>
              </a:ext>
            </a:extLst>
          </p:cNvPr>
          <p:cNvCxnSpPr/>
          <p:nvPr/>
        </p:nvCxnSpPr>
        <p:spPr>
          <a:xfrm>
            <a:off x="1723413" y="3198891"/>
            <a:ext cx="8950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EE8686C-D810-E84A-9955-11ECD80793FA}"/>
              </a:ext>
            </a:extLst>
          </p:cNvPr>
          <p:cNvCxnSpPr/>
          <p:nvPr/>
        </p:nvCxnSpPr>
        <p:spPr>
          <a:xfrm>
            <a:off x="1723413" y="3465843"/>
            <a:ext cx="895098" cy="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4F1CCDD-8AD7-354D-9FF7-08CA8EA8F980}"/>
              </a:ext>
            </a:extLst>
          </p:cNvPr>
          <p:cNvCxnSpPr/>
          <p:nvPr/>
        </p:nvCxnSpPr>
        <p:spPr>
          <a:xfrm>
            <a:off x="1723413" y="3976150"/>
            <a:ext cx="8950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0D470F9-5C08-744E-A714-238FC129A19B}"/>
              </a:ext>
            </a:extLst>
          </p:cNvPr>
          <p:cNvCxnSpPr/>
          <p:nvPr/>
        </p:nvCxnSpPr>
        <p:spPr>
          <a:xfrm>
            <a:off x="1723413" y="4243102"/>
            <a:ext cx="895098" cy="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00870A-DFAB-C247-BBE9-8A2EE08004C5}"/>
              </a:ext>
            </a:extLst>
          </p:cNvPr>
          <p:cNvCxnSpPr>
            <a:cxnSpLocks/>
          </p:cNvCxnSpPr>
          <p:nvPr/>
        </p:nvCxnSpPr>
        <p:spPr>
          <a:xfrm>
            <a:off x="2189024" y="3637106"/>
            <a:ext cx="0" cy="207818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81F8259-CE3B-DA47-A0B5-E1309FF28DFD}"/>
              </a:ext>
            </a:extLst>
          </p:cNvPr>
          <p:cNvSpPr txBox="1"/>
          <p:nvPr/>
        </p:nvSpPr>
        <p:spPr>
          <a:xfrm>
            <a:off x="568038" y="4104554"/>
            <a:ext cx="820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Input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F8A4DD-38E9-D542-9D49-8FECF13B0D57}"/>
              </a:ext>
            </a:extLst>
          </p:cNvPr>
          <p:cNvSpPr txBox="1"/>
          <p:nvPr/>
        </p:nvSpPr>
        <p:spPr>
          <a:xfrm>
            <a:off x="3066480" y="4091202"/>
            <a:ext cx="1214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CNN model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3BA361-0B08-AF4B-899F-931050ABD2AA}"/>
              </a:ext>
            </a:extLst>
          </p:cNvPr>
          <p:cNvSpPr txBox="1"/>
          <p:nvPr/>
        </p:nvSpPr>
        <p:spPr>
          <a:xfrm>
            <a:off x="1152974" y="4316627"/>
            <a:ext cx="1952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Classification</a:t>
            </a:r>
          </a:p>
          <a:p>
            <a:pPr algn="ctr"/>
            <a:r>
              <a:rPr lang="en-US" sz="1600" dirty="0"/>
              <a:t>result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45D9F0-F018-1649-863B-00F4F6C43843}"/>
              </a:ext>
            </a:extLst>
          </p:cNvPr>
          <p:cNvSpPr txBox="1"/>
          <p:nvPr/>
        </p:nvSpPr>
        <p:spPr>
          <a:xfrm>
            <a:off x="314093" y="2198492"/>
            <a:ext cx="5019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</a:rPr>
              <a:t>Compute convolution neural network (CNN) prediction without revealing more about the model or the input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7B9DA9EE-09A8-4C46-8528-FCB09B4760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7541643"/>
              </p:ext>
            </p:extLst>
          </p:nvPr>
        </p:nvGraphicFramePr>
        <p:xfrm>
          <a:off x="5781966" y="2607716"/>
          <a:ext cx="629920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9315">
                  <a:extLst>
                    <a:ext uri="{9D8B030D-6E8A-4147-A177-3AD203B41FA5}">
                      <a16:colId xmlns:a16="http://schemas.microsoft.com/office/drawing/2014/main" val="3920557918"/>
                    </a:ext>
                  </a:extLst>
                </a:gridCol>
                <a:gridCol w="1804422">
                  <a:extLst>
                    <a:ext uri="{9D8B030D-6E8A-4147-A177-3AD203B41FA5}">
                      <a16:colId xmlns:a16="http://schemas.microsoft.com/office/drawing/2014/main" val="3770967867"/>
                    </a:ext>
                  </a:extLst>
                </a:gridCol>
                <a:gridCol w="1915463">
                  <a:extLst>
                    <a:ext uri="{9D8B030D-6E8A-4147-A177-3AD203B41FA5}">
                      <a16:colId xmlns:a16="http://schemas.microsoft.com/office/drawing/2014/main" val="2323347531"/>
                    </a:ext>
                  </a:extLst>
                </a:gridCol>
              </a:tblGrid>
              <a:tr h="50686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CNN Topology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Runtime (s)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Communication (MB)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0996701"/>
                  </a:ext>
                </a:extLst>
              </a:tr>
              <a:tr h="50686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3FC layers + square activation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32171413"/>
                  </a:ext>
                </a:extLst>
              </a:tr>
              <a:tr h="50686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1-Conv and 3-FC layers + square activation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6851724"/>
                  </a:ext>
                </a:extLst>
              </a:tr>
              <a:tr h="5068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1-Conv and 3-FC layers + </a:t>
                      </a:r>
                      <a:r>
                        <a:rPr lang="en-US" sz="1400" dirty="0" err="1"/>
                        <a:t>ReLU</a:t>
                      </a:r>
                      <a:r>
                        <a:rPr lang="en-US" sz="1400" dirty="0"/>
                        <a:t> activation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4526176"/>
                  </a:ext>
                </a:extLst>
              </a:tr>
              <a:tr h="5068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1-Conv and 3-FC layers + </a:t>
                      </a:r>
                      <a:r>
                        <a:rPr lang="en-US" sz="1400" dirty="0" err="1"/>
                        <a:t>ReLU</a:t>
                      </a:r>
                      <a:r>
                        <a:rPr lang="en-US" sz="1400" dirty="0"/>
                        <a:t> and </a:t>
                      </a:r>
                      <a:r>
                        <a:rPr lang="en-US" sz="1400" dirty="0" err="1"/>
                        <a:t>MaxPool</a:t>
                      </a:r>
                      <a:r>
                        <a:rPr lang="en-US" sz="1400" dirty="0"/>
                        <a:t> activation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9968453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878F3185-37AB-B348-9639-191EB6D8162C}"/>
              </a:ext>
            </a:extLst>
          </p:cNvPr>
          <p:cNvSpPr txBox="1"/>
          <p:nvPr/>
        </p:nvSpPr>
        <p:spPr>
          <a:xfrm>
            <a:off x="5815584" y="2136407"/>
            <a:ext cx="6815328" cy="417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/>
              <a:t> </a:t>
            </a:r>
            <a:r>
              <a:rPr lang="en-US" sz="1600" b="1" dirty="0"/>
              <a:t>MNIST</a:t>
            </a:r>
            <a:r>
              <a:rPr lang="en-US" sz="1600" dirty="0"/>
              <a:t> dataset – 60000 (28x28, 2 color) images of digits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A0946E-277C-6F40-BD44-7F30C03C894C}"/>
              </a:ext>
            </a:extLst>
          </p:cNvPr>
          <p:cNvSpPr txBox="1"/>
          <p:nvPr/>
        </p:nvSpPr>
        <p:spPr>
          <a:xfrm>
            <a:off x="116653" y="6426475"/>
            <a:ext cx="61134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[JVC18] </a:t>
            </a:r>
            <a:r>
              <a:rPr lang="en-US" sz="1000" dirty="0"/>
              <a:t>GAZELLE: A Low Latency Framework for Secure Neural Network Inference, </a:t>
            </a:r>
            <a:r>
              <a:rPr lang="en-US" sz="1000" i="1" dirty="0" err="1"/>
              <a:t>Juvekar</a:t>
            </a:r>
            <a:r>
              <a:rPr lang="en-US" sz="1000" i="1" dirty="0"/>
              <a:t>, </a:t>
            </a:r>
            <a:r>
              <a:rPr lang="en-US" sz="1000" i="1" dirty="0" err="1"/>
              <a:t>Vaikuntanathan</a:t>
            </a:r>
            <a:r>
              <a:rPr lang="en-US" sz="1000" i="1" dirty="0"/>
              <a:t>, </a:t>
            </a:r>
            <a:r>
              <a:rPr lang="en-US" sz="1000" i="1" dirty="0" err="1"/>
              <a:t>Chandrakasan</a:t>
            </a:r>
            <a:r>
              <a:rPr lang="en-US" sz="1000" i="1" dirty="0"/>
              <a:t>, </a:t>
            </a:r>
            <a:r>
              <a:rPr lang="en-US" sz="1000" dirty="0"/>
              <a:t> USENIX’18</a:t>
            </a:r>
          </a:p>
          <a:p>
            <a:endParaRPr lang="en-US" sz="1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26F156-2228-9F4D-8508-1B9C3EA3C27A}"/>
              </a:ext>
            </a:extLst>
          </p:cNvPr>
          <p:cNvSpPr txBox="1"/>
          <p:nvPr/>
        </p:nvSpPr>
        <p:spPr>
          <a:xfrm>
            <a:off x="5986272" y="5510784"/>
            <a:ext cx="5413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CIFAR-10</a:t>
            </a:r>
            <a:r>
              <a:rPr lang="en-US" sz="1600" dirty="0"/>
              <a:t> Dataset (32x32, 3 colors, 10 classes)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7 activation layers (convolution, </a:t>
            </a:r>
            <a:r>
              <a:rPr lang="en-US" sz="1600" dirty="0" err="1"/>
              <a:t>ReLU</a:t>
            </a:r>
            <a:r>
              <a:rPr lang="en-US" sz="1600" dirty="0"/>
              <a:t>, Mean Pooling)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Time: </a:t>
            </a:r>
            <a:r>
              <a:rPr lang="en-US" sz="1600" b="1" dirty="0"/>
              <a:t>12.9s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Communication: </a:t>
            </a:r>
            <a:r>
              <a:rPr lang="en-US" sz="1600" b="1" dirty="0"/>
              <a:t>1236MB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75B10C-9C2C-FF43-A096-A85FEA706A14}"/>
              </a:ext>
            </a:extLst>
          </p:cNvPr>
          <p:cNvSpPr txBox="1"/>
          <p:nvPr/>
        </p:nvSpPr>
        <p:spPr>
          <a:xfrm>
            <a:off x="116653" y="5083556"/>
            <a:ext cx="55544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Hybrid solution [JVC18] for secure CNN classification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Techniques: FHE for linear layers (SIMD operations with ciphertext packing), garbled circuits for non-linear layers</a:t>
            </a:r>
          </a:p>
        </p:txBody>
      </p:sp>
    </p:spTree>
    <p:extLst>
      <p:ext uri="{BB962C8B-B14F-4D97-AF65-F5344CB8AC3E}">
        <p14:creationId xmlns:p14="http://schemas.microsoft.com/office/powerpoint/2010/main" val="228050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404460-0EF1-F14A-8A39-85C2FE72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r>
              <a:rPr lang="en-US" dirty="0"/>
              <a:t>Secure Neural Networks inference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04F393-40AC-064E-9509-DE2CF7126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727" y="4265845"/>
            <a:ext cx="454250" cy="640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CBB115-8123-CB43-9647-6EFFA72FC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697" y="4265845"/>
            <a:ext cx="525780" cy="64008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D09B24D-4736-A647-9C88-18ABD35EB1F7}"/>
              </a:ext>
            </a:extLst>
          </p:cNvPr>
          <p:cNvCxnSpPr/>
          <p:nvPr/>
        </p:nvCxnSpPr>
        <p:spPr>
          <a:xfrm>
            <a:off x="1723413" y="4064523"/>
            <a:ext cx="8950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EE8686C-D810-E84A-9955-11ECD80793FA}"/>
              </a:ext>
            </a:extLst>
          </p:cNvPr>
          <p:cNvCxnSpPr/>
          <p:nvPr/>
        </p:nvCxnSpPr>
        <p:spPr>
          <a:xfrm>
            <a:off x="1723413" y="4331475"/>
            <a:ext cx="895098" cy="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4F1CCDD-8AD7-354D-9FF7-08CA8EA8F980}"/>
              </a:ext>
            </a:extLst>
          </p:cNvPr>
          <p:cNvCxnSpPr/>
          <p:nvPr/>
        </p:nvCxnSpPr>
        <p:spPr>
          <a:xfrm>
            <a:off x="1723413" y="4841782"/>
            <a:ext cx="8950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0D470F9-5C08-744E-A714-238FC129A19B}"/>
              </a:ext>
            </a:extLst>
          </p:cNvPr>
          <p:cNvCxnSpPr/>
          <p:nvPr/>
        </p:nvCxnSpPr>
        <p:spPr>
          <a:xfrm>
            <a:off x="1723413" y="5108734"/>
            <a:ext cx="895098" cy="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00870A-DFAB-C247-BBE9-8A2EE08004C5}"/>
              </a:ext>
            </a:extLst>
          </p:cNvPr>
          <p:cNvCxnSpPr>
            <a:cxnSpLocks/>
          </p:cNvCxnSpPr>
          <p:nvPr/>
        </p:nvCxnSpPr>
        <p:spPr>
          <a:xfrm>
            <a:off x="2189024" y="4502738"/>
            <a:ext cx="0" cy="207818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81F8259-CE3B-DA47-A0B5-E1309FF28DFD}"/>
              </a:ext>
            </a:extLst>
          </p:cNvPr>
          <p:cNvSpPr txBox="1"/>
          <p:nvPr/>
        </p:nvSpPr>
        <p:spPr>
          <a:xfrm>
            <a:off x="568038" y="4970186"/>
            <a:ext cx="820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Input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F8A4DD-38E9-D542-9D49-8FECF13B0D57}"/>
              </a:ext>
            </a:extLst>
          </p:cNvPr>
          <p:cNvSpPr txBox="1"/>
          <p:nvPr/>
        </p:nvSpPr>
        <p:spPr>
          <a:xfrm>
            <a:off x="3066480" y="4956834"/>
            <a:ext cx="1214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BNN model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3BA361-0B08-AF4B-899F-931050ABD2AA}"/>
              </a:ext>
            </a:extLst>
          </p:cNvPr>
          <p:cNvSpPr txBox="1"/>
          <p:nvPr/>
        </p:nvSpPr>
        <p:spPr>
          <a:xfrm>
            <a:off x="1152974" y="5182259"/>
            <a:ext cx="1952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Classification</a:t>
            </a:r>
          </a:p>
          <a:p>
            <a:pPr algn="ctr"/>
            <a:r>
              <a:rPr lang="en-US" sz="1600" dirty="0"/>
              <a:t>result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45D9F0-F018-1649-863B-00F4F6C43843}"/>
              </a:ext>
            </a:extLst>
          </p:cNvPr>
          <p:cNvSpPr txBox="1"/>
          <p:nvPr/>
        </p:nvSpPr>
        <p:spPr>
          <a:xfrm>
            <a:off x="314093" y="3064124"/>
            <a:ext cx="5019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</a:rPr>
              <a:t>Compute binary neural network (BNN) prediction without revealing more about the model or the input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8F3185-37AB-B348-9639-191EB6D8162C}"/>
              </a:ext>
            </a:extLst>
          </p:cNvPr>
          <p:cNvSpPr txBox="1"/>
          <p:nvPr/>
        </p:nvSpPr>
        <p:spPr>
          <a:xfrm>
            <a:off x="5582588" y="2131831"/>
            <a:ext cx="660941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Customized Neural Network Binarization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Linear scaling</a:t>
            </a:r>
            <a:r>
              <a:rPr lang="en-US" sz="1400" dirty="0"/>
              <a:t> – scale the number of channels/neurons in all BNN layers with the same factor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Train NN with scaled parameters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Network Trimming </a:t>
            </a:r>
            <a:r>
              <a:rPr lang="en-US" sz="1400" dirty="0"/>
              <a:t>– post-processing that removes the redundant channels/neurons from each hidden layer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Feature ranking – in terms of contribution to inference accuracy (magnitude of gradient value, Taylor approx.)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 Iterative pruning – removes lowest importance features to maximize ratio of gain of efficiency/</a:t>
            </a:r>
            <a:r>
              <a:rPr lang="en-US" sz="1400" dirty="0" err="1"/>
              <a:t>e^accuracy</a:t>
            </a:r>
            <a:r>
              <a:rPr lang="en-US" sz="1400" dirty="0"/>
              <a:t> loss</a:t>
            </a:r>
          </a:p>
          <a:p>
            <a:endParaRPr lang="en-US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A0946E-277C-6F40-BD44-7F30C03C894C}"/>
              </a:ext>
            </a:extLst>
          </p:cNvPr>
          <p:cNvSpPr txBox="1"/>
          <p:nvPr/>
        </p:nvSpPr>
        <p:spPr>
          <a:xfrm>
            <a:off x="116652" y="6412844"/>
            <a:ext cx="6643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[RSCLLK19] </a:t>
            </a:r>
            <a:r>
              <a:rPr lang="en-US" sz="1000" dirty="0"/>
              <a:t>XONN:XNOR-based Oblivious Deep Neural Network Inference, </a:t>
            </a:r>
            <a:r>
              <a:rPr lang="en-US" sz="1000" dirty="0" err="1"/>
              <a:t>Riazi</a:t>
            </a:r>
            <a:r>
              <a:rPr lang="en-US" sz="1000" dirty="0"/>
              <a:t>, </a:t>
            </a:r>
            <a:r>
              <a:rPr lang="en-US" sz="1000" dirty="0" err="1"/>
              <a:t>Samragh</a:t>
            </a:r>
            <a:r>
              <a:rPr lang="en-US" sz="1000" dirty="0"/>
              <a:t>, Chen, Laine, </a:t>
            </a:r>
            <a:r>
              <a:rPr lang="en-US" sz="1000" dirty="0" err="1"/>
              <a:t>Lauter</a:t>
            </a:r>
            <a:r>
              <a:rPr lang="en-US" sz="1000" dirty="0"/>
              <a:t>, </a:t>
            </a:r>
            <a:r>
              <a:rPr lang="en-US" sz="1000" dirty="0" err="1"/>
              <a:t>Koushanfar</a:t>
            </a:r>
            <a:r>
              <a:rPr lang="en-US" sz="1000" dirty="0"/>
              <a:t>, 2019 </a:t>
            </a:r>
          </a:p>
          <a:p>
            <a:endParaRPr lang="en-US" sz="1000" dirty="0"/>
          </a:p>
          <a:p>
            <a:endParaRPr lang="en-US" sz="1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0E0F56-B55E-A04A-B761-07C22B262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4560" y="4290091"/>
            <a:ext cx="4933688" cy="244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404460-0EF1-F14A-8A39-85C2FE72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r>
              <a:rPr lang="en-US" dirty="0"/>
              <a:t>Secure Neural Networks inference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7B9DA9EE-09A8-4C46-8528-FCB09B4760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4415871"/>
              </p:ext>
            </p:extLst>
          </p:nvPr>
        </p:nvGraphicFramePr>
        <p:xfrm>
          <a:off x="176386" y="3223210"/>
          <a:ext cx="5790418" cy="249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8128">
                  <a:extLst>
                    <a:ext uri="{9D8B030D-6E8A-4147-A177-3AD203B41FA5}">
                      <a16:colId xmlns:a16="http://schemas.microsoft.com/office/drawing/2014/main" val="3920557918"/>
                    </a:ext>
                  </a:extLst>
                </a:gridCol>
                <a:gridCol w="1271916">
                  <a:extLst>
                    <a:ext uri="{9D8B030D-6E8A-4147-A177-3AD203B41FA5}">
                      <a16:colId xmlns:a16="http://schemas.microsoft.com/office/drawing/2014/main" val="3770967867"/>
                    </a:ext>
                  </a:extLst>
                </a:gridCol>
                <a:gridCol w="1350187">
                  <a:extLst>
                    <a:ext uri="{9D8B030D-6E8A-4147-A177-3AD203B41FA5}">
                      <a16:colId xmlns:a16="http://schemas.microsoft.com/office/drawing/2014/main" val="2323347531"/>
                    </a:ext>
                  </a:extLst>
                </a:gridCol>
                <a:gridCol w="1350187">
                  <a:extLst>
                    <a:ext uri="{9D8B030D-6E8A-4147-A177-3AD203B41FA5}">
                      <a16:colId xmlns:a16="http://schemas.microsoft.com/office/drawing/2014/main" val="3699781099"/>
                    </a:ext>
                  </a:extLst>
                </a:gridCol>
              </a:tblGrid>
              <a:tr h="44953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BNN Architecture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Runtime (s)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Communication (MB)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Accuracy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0996701"/>
                  </a:ext>
                </a:extLst>
              </a:tr>
              <a:tr h="44953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BM1:</a:t>
                      </a:r>
                      <a:r>
                        <a:rPr lang="en-US" sz="1400" dirty="0"/>
                        <a:t> 3FC layers + binary activation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97.6%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32171413"/>
                  </a:ext>
                </a:extLst>
              </a:tr>
              <a:tr h="44953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BM2:</a:t>
                      </a:r>
                      <a:r>
                        <a:rPr lang="en-US" sz="1400" dirty="0"/>
                        <a:t> 1-Conv and 3-FC layers + binary activation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38.28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98.64%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6851724"/>
                  </a:ext>
                </a:extLst>
              </a:tr>
              <a:tr h="44953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BM3:</a:t>
                      </a:r>
                      <a:r>
                        <a:rPr lang="en-US" sz="1400" dirty="0"/>
                        <a:t> 2-Conv, 2-MP and 3-FC layers + binary activation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32.13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4526176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878F3185-37AB-B348-9639-191EB6D8162C}"/>
              </a:ext>
            </a:extLst>
          </p:cNvPr>
          <p:cNvSpPr txBox="1"/>
          <p:nvPr/>
        </p:nvSpPr>
        <p:spPr>
          <a:xfrm>
            <a:off x="2949116" y="2131831"/>
            <a:ext cx="6609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Garbled Circuits + Conditional Oblivious Addition, customized BNNs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Evaluation: </a:t>
            </a:r>
            <a:r>
              <a:rPr lang="en-US" sz="1600" b="1" dirty="0"/>
              <a:t>MNIST dataset – 60000 (28x28) images of digits</a:t>
            </a:r>
          </a:p>
          <a:p>
            <a:endParaRPr lang="en-US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A0946E-277C-6F40-BD44-7F30C03C894C}"/>
              </a:ext>
            </a:extLst>
          </p:cNvPr>
          <p:cNvSpPr txBox="1"/>
          <p:nvPr/>
        </p:nvSpPr>
        <p:spPr>
          <a:xfrm>
            <a:off x="5382230" y="6393854"/>
            <a:ext cx="6039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[RSCLLK19] </a:t>
            </a:r>
            <a:r>
              <a:rPr lang="en-US" sz="1000" dirty="0"/>
              <a:t>XONN:XNOR-based Oblivious Deep Neural Network Inference</a:t>
            </a:r>
            <a:r>
              <a:rPr lang="en-US" sz="1000" i="1" dirty="0"/>
              <a:t>, </a:t>
            </a:r>
            <a:r>
              <a:rPr lang="en-US" sz="1000" i="1" dirty="0" err="1"/>
              <a:t>Riazi</a:t>
            </a:r>
            <a:r>
              <a:rPr lang="en-US" sz="1000" i="1" dirty="0"/>
              <a:t>, </a:t>
            </a:r>
            <a:r>
              <a:rPr lang="en-US" sz="1000" i="1" dirty="0" err="1"/>
              <a:t>Samragh</a:t>
            </a:r>
            <a:r>
              <a:rPr lang="en-US" sz="1000" i="1" dirty="0"/>
              <a:t>, Chen, Laine, </a:t>
            </a:r>
            <a:r>
              <a:rPr lang="en-US" sz="1000" i="1" dirty="0" err="1"/>
              <a:t>Lauter</a:t>
            </a:r>
            <a:r>
              <a:rPr lang="en-US" sz="1000" i="1" dirty="0"/>
              <a:t>, </a:t>
            </a:r>
            <a:r>
              <a:rPr lang="en-US" sz="1000" i="1" dirty="0" err="1"/>
              <a:t>Koushanfar</a:t>
            </a:r>
            <a:r>
              <a:rPr lang="en-US" sz="1000" dirty="0"/>
              <a:t>, </a:t>
            </a:r>
            <a:r>
              <a:rPr lang="en-US" sz="1000" dirty="0" err="1"/>
              <a:t>Usenix</a:t>
            </a:r>
            <a:r>
              <a:rPr lang="en-US" sz="1000" dirty="0"/>
              <a:t> Security 2019 </a:t>
            </a:r>
          </a:p>
          <a:p>
            <a:endParaRPr lang="en-US" sz="1000" dirty="0"/>
          </a:p>
          <a:p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B92628-5D21-9A4E-BAD7-038BBA88B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668" y="2601099"/>
            <a:ext cx="5357074" cy="20298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84B5A8-B9E4-B343-B735-6A78EF7EA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865" y="4609840"/>
            <a:ext cx="4856482" cy="178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89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FA9DA9-3BE2-8F4A-9CDC-407394F14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primitives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D66188-A8B7-5B42-BB92-38C94F30F3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2194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404460-0EF1-F14A-8A39-85C2FE72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r>
              <a:rPr lang="en-US" dirty="0"/>
              <a:t>Secure Neural Networks inference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8F3185-37AB-B348-9639-191EB6D8162C}"/>
              </a:ext>
            </a:extLst>
          </p:cNvPr>
          <p:cNvSpPr txBox="1"/>
          <p:nvPr/>
        </p:nvSpPr>
        <p:spPr>
          <a:xfrm>
            <a:off x="2267712" y="2131831"/>
            <a:ext cx="8570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Garbled Circuits + Conditional Oblivious Addition, customized BNNs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Evaluation: </a:t>
            </a:r>
            <a:r>
              <a:rPr lang="en-US" sz="1600" b="1" dirty="0"/>
              <a:t>CIFAR-10 dataset – 60 000 (32x32) color images in 10 different classes</a:t>
            </a:r>
          </a:p>
          <a:p>
            <a:endParaRPr lang="en-US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A0946E-277C-6F40-BD44-7F30C03C894C}"/>
              </a:ext>
            </a:extLst>
          </p:cNvPr>
          <p:cNvSpPr txBox="1"/>
          <p:nvPr/>
        </p:nvSpPr>
        <p:spPr>
          <a:xfrm>
            <a:off x="5382231" y="6393854"/>
            <a:ext cx="6297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[RSCLLK19] </a:t>
            </a:r>
            <a:r>
              <a:rPr lang="en-US" sz="1000" dirty="0"/>
              <a:t>XONN:XNOR-based Oblivious Deep Neural Network Inference, </a:t>
            </a:r>
            <a:r>
              <a:rPr lang="en-US" sz="1000" i="1" dirty="0" err="1"/>
              <a:t>Riazi</a:t>
            </a:r>
            <a:r>
              <a:rPr lang="en-US" sz="1000" i="1" dirty="0"/>
              <a:t>, </a:t>
            </a:r>
            <a:r>
              <a:rPr lang="en-US" sz="1000" i="1" dirty="0" err="1"/>
              <a:t>Samragh</a:t>
            </a:r>
            <a:r>
              <a:rPr lang="en-US" sz="1000" i="1" dirty="0"/>
              <a:t>, Chen, Laine, </a:t>
            </a:r>
            <a:r>
              <a:rPr lang="en-US" sz="1000" i="1" dirty="0" err="1"/>
              <a:t>Lauter</a:t>
            </a:r>
            <a:r>
              <a:rPr lang="en-US" sz="1000" i="1" dirty="0"/>
              <a:t>, </a:t>
            </a:r>
            <a:r>
              <a:rPr lang="en-US" sz="1000" i="1" dirty="0" err="1"/>
              <a:t>Koushanfar</a:t>
            </a:r>
            <a:r>
              <a:rPr lang="en-US" sz="1000" dirty="0"/>
              <a:t>, </a:t>
            </a:r>
            <a:r>
              <a:rPr lang="en-US" sz="1000" dirty="0" err="1"/>
              <a:t>Usenix</a:t>
            </a:r>
            <a:r>
              <a:rPr lang="en-US" sz="1000" dirty="0"/>
              <a:t> Security 2019 </a:t>
            </a:r>
          </a:p>
          <a:p>
            <a:endParaRPr lang="en-US" sz="1000" dirty="0"/>
          </a:p>
          <a:p>
            <a:endParaRPr lang="en-US" sz="1000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E000EEB-A1F0-6046-8777-07DF85C4E7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6031635"/>
              </p:ext>
            </p:extLst>
          </p:nvPr>
        </p:nvGraphicFramePr>
        <p:xfrm>
          <a:off x="176386" y="3223210"/>
          <a:ext cx="5790418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8128">
                  <a:extLst>
                    <a:ext uri="{9D8B030D-6E8A-4147-A177-3AD203B41FA5}">
                      <a16:colId xmlns:a16="http://schemas.microsoft.com/office/drawing/2014/main" val="3920557918"/>
                    </a:ext>
                  </a:extLst>
                </a:gridCol>
                <a:gridCol w="1271916">
                  <a:extLst>
                    <a:ext uri="{9D8B030D-6E8A-4147-A177-3AD203B41FA5}">
                      <a16:colId xmlns:a16="http://schemas.microsoft.com/office/drawing/2014/main" val="3770967867"/>
                    </a:ext>
                  </a:extLst>
                </a:gridCol>
                <a:gridCol w="1350187">
                  <a:extLst>
                    <a:ext uri="{9D8B030D-6E8A-4147-A177-3AD203B41FA5}">
                      <a16:colId xmlns:a16="http://schemas.microsoft.com/office/drawing/2014/main" val="2323347531"/>
                    </a:ext>
                  </a:extLst>
                </a:gridCol>
                <a:gridCol w="1350187">
                  <a:extLst>
                    <a:ext uri="{9D8B030D-6E8A-4147-A177-3AD203B41FA5}">
                      <a16:colId xmlns:a16="http://schemas.microsoft.com/office/drawing/2014/main" val="3699781099"/>
                    </a:ext>
                  </a:extLst>
                </a:gridCol>
              </a:tblGrid>
              <a:tr h="44953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BNN Architecture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Runtime (s)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Communication (MB)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Accuracy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0996701"/>
                  </a:ext>
                </a:extLst>
              </a:tr>
              <a:tr h="44953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BC2:</a:t>
                      </a:r>
                      <a:r>
                        <a:rPr lang="en-US" sz="1400" dirty="0"/>
                        <a:t> 9CONV + 3MP+1FC + BN +</a:t>
                      </a:r>
                      <a:r>
                        <a:rPr lang="en-US" sz="1400" dirty="0" err="1"/>
                        <a:t>Softmax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10.35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32171413"/>
                  </a:ext>
                </a:extLst>
              </a:tr>
              <a:tr h="44953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BC3:</a:t>
                      </a:r>
                      <a:r>
                        <a:rPr lang="en-US" sz="1400" dirty="0"/>
                        <a:t> BC2 with larger windows and input size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35.77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11.89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6851724"/>
                  </a:ext>
                </a:extLst>
              </a:tr>
              <a:tr h="44953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BC4:</a:t>
                      </a:r>
                      <a:r>
                        <a:rPr lang="en-US" sz="1400" dirty="0"/>
                        <a:t> 11CONV + 3MP+1FC+ BN +</a:t>
                      </a:r>
                      <a:r>
                        <a:rPr lang="en-US" sz="1400" dirty="0" err="1"/>
                        <a:t>Softmax</a:t>
                      </a:r>
                      <a:r>
                        <a:rPr lang="en-US" sz="1400" dirty="0"/>
                        <a:t> (dim BC3)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123.94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41.37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4526176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64A749B9-CCCD-5541-8C67-721270BED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126" y="3650726"/>
            <a:ext cx="5721304" cy="218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7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39057A6-33A1-884D-B53D-31CDF3117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Secure Neural Networks Training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E2FEE1-CFA4-7C4B-8F2E-09F6B35C6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482" y="4204885"/>
            <a:ext cx="454250" cy="640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3712C-5004-6C4A-AF88-0EBFEFFAF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452" y="4204885"/>
            <a:ext cx="525780" cy="64008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46F25A2-00C8-C542-B519-824F9AED7CBC}"/>
              </a:ext>
            </a:extLst>
          </p:cNvPr>
          <p:cNvCxnSpPr/>
          <p:nvPr/>
        </p:nvCxnSpPr>
        <p:spPr>
          <a:xfrm>
            <a:off x="2479168" y="4003563"/>
            <a:ext cx="8950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DB4AE7B-146C-6840-83C9-F9E2C6F6492B}"/>
              </a:ext>
            </a:extLst>
          </p:cNvPr>
          <p:cNvCxnSpPr/>
          <p:nvPr/>
        </p:nvCxnSpPr>
        <p:spPr>
          <a:xfrm>
            <a:off x="2479168" y="4270515"/>
            <a:ext cx="895098" cy="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E7252AE-AD89-294E-B65B-8F0C97F62511}"/>
              </a:ext>
            </a:extLst>
          </p:cNvPr>
          <p:cNvCxnSpPr/>
          <p:nvPr/>
        </p:nvCxnSpPr>
        <p:spPr>
          <a:xfrm>
            <a:off x="2479168" y="4780822"/>
            <a:ext cx="8950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F046E86-C9E8-4B44-85DC-37340C817291}"/>
              </a:ext>
            </a:extLst>
          </p:cNvPr>
          <p:cNvCxnSpPr/>
          <p:nvPr/>
        </p:nvCxnSpPr>
        <p:spPr>
          <a:xfrm>
            <a:off x="2479168" y="5047774"/>
            <a:ext cx="895098" cy="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924ED2-C633-E644-ABCD-D747C56FE895}"/>
              </a:ext>
            </a:extLst>
          </p:cNvPr>
          <p:cNvCxnSpPr>
            <a:cxnSpLocks/>
          </p:cNvCxnSpPr>
          <p:nvPr/>
        </p:nvCxnSpPr>
        <p:spPr>
          <a:xfrm>
            <a:off x="2944779" y="4441778"/>
            <a:ext cx="0" cy="207818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BAB17C9-631E-394B-BD40-08608D4D1689}"/>
              </a:ext>
            </a:extLst>
          </p:cNvPr>
          <p:cNvSpPr txBox="1"/>
          <p:nvPr/>
        </p:nvSpPr>
        <p:spPr>
          <a:xfrm>
            <a:off x="960634" y="4909226"/>
            <a:ext cx="1518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Training Set Partition I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A317D0-E390-DA43-8D1B-C4CB0EA1A5D6}"/>
              </a:ext>
            </a:extLst>
          </p:cNvPr>
          <p:cNvSpPr txBox="1"/>
          <p:nvPr/>
        </p:nvSpPr>
        <p:spPr>
          <a:xfrm>
            <a:off x="3822235" y="4895874"/>
            <a:ext cx="1557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Training Set </a:t>
            </a:r>
          </a:p>
          <a:p>
            <a:r>
              <a:rPr lang="en-US" sz="1600" dirty="0"/>
              <a:t>Partition II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6AB834-132F-9E44-9E2B-8474CFCED258}"/>
              </a:ext>
            </a:extLst>
          </p:cNvPr>
          <p:cNvSpPr txBox="1"/>
          <p:nvPr/>
        </p:nvSpPr>
        <p:spPr>
          <a:xfrm>
            <a:off x="1908729" y="5121299"/>
            <a:ext cx="1952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NN model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36916D-5D95-DC4B-88E4-9BA0709597F0}"/>
              </a:ext>
            </a:extLst>
          </p:cNvPr>
          <p:cNvSpPr txBox="1"/>
          <p:nvPr/>
        </p:nvSpPr>
        <p:spPr>
          <a:xfrm>
            <a:off x="1069848" y="3003164"/>
            <a:ext cx="5019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</a:rPr>
              <a:t>Compute Neural network (NN) training without revealing more about the model or the input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D6BAEB-04B1-9040-A746-F815A83613B9}"/>
              </a:ext>
            </a:extLst>
          </p:cNvPr>
          <p:cNvSpPr txBox="1"/>
          <p:nvPr/>
        </p:nvSpPr>
        <p:spPr>
          <a:xfrm>
            <a:off x="5333462" y="6467006"/>
            <a:ext cx="66438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[MZ17] </a:t>
            </a:r>
            <a:r>
              <a:rPr lang="en-US" sz="1000" dirty="0" err="1"/>
              <a:t>SecureML</a:t>
            </a:r>
            <a:r>
              <a:rPr lang="en-US" sz="1000" dirty="0"/>
              <a:t>: A System for Scalable Privacy-Preserving Machine Learning, </a:t>
            </a:r>
            <a:r>
              <a:rPr lang="en-US" sz="1000" dirty="0" err="1"/>
              <a:t>Mohassel</a:t>
            </a:r>
            <a:r>
              <a:rPr lang="en-US" sz="1000" dirty="0"/>
              <a:t>, Zhang, 2017 </a:t>
            </a:r>
          </a:p>
          <a:p>
            <a:endParaRPr lang="en-US" sz="1000" dirty="0"/>
          </a:p>
          <a:p>
            <a:endParaRPr lang="en-US" sz="1000" dirty="0"/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B3BD9EED-E020-5844-9B2D-BBAE0BE3BD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5083254"/>
              </p:ext>
            </p:extLst>
          </p:nvPr>
        </p:nvGraphicFramePr>
        <p:xfrm>
          <a:off x="6954786" y="3796706"/>
          <a:ext cx="4173462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1154">
                  <a:extLst>
                    <a:ext uri="{9D8B030D-6E8A-4147-A177-3AD203B41FA5}">
                      <a16:colId xmlns:a16="http://schemas.microsoft.com/office/drawing/2014/main" val="2795729523"/>
                    </a:ext>
                  </a:extLst>
                </a:gridCol>
                <a:gridCol w="1391154">
                  <a:extLst>
                    <a:ext uri="{9D8B030D-6E8A-4147-A177-3AD203B41FA5}">
                      <a16:colId xmlns:a16="http://schemas.microsoft.com/office/drawing/2014/main" val="3326321989"/>
                    </a:ext>
                  </a:extLst>
                </a:gridCol>
                <a:gridCol w="1391154">
                  <a:extLst>
                    <a:ext uri="{9D8B030D-6E8A-4147-A177-3AD203B41FA5}">
                      <a16:colId xmlns:a16="http://schemas.microsoft.com/office/drawing/2014/main" val="22979826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Online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Offline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9322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RELU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14951.2s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10332.3s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4267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Square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16783.9s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4260.3s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2269514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9CF2630C-641F-3D46-8FBA-A7C1604DA191}"/>
              </a:ext>
            </a:extLst>
          </p:cNvPr>
          <p:cNvSpPr txBox="1"/>
          <p:nvPr/>
        </p:nvSpPr>
        <p:spPr>
          <a:xfrm>
            <a:off x="6723142" y="5044354"/>
            <a:ext cx="66094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MNIST dataset – 60000 (28x28) images of digits</a:t>
            </a:r>
          </a:p>
          <a:p>
            <a:r>
              <a:rPr lang="en-US" sz="1600" b="1" dirty="0"/>
              <a:t>LAN setting (no measurement for WAN)</a:t>
            </a:r>
          </a:p>
          <a:p>
            <a:r>
              <a:rPr lang="en-US" sz="1600" dirty="0"/>
              <a:t>2 hidden layers NN with 128 neurons</a:t>
            </a:r>
          </a:p>
          <a:p>
            <a:r>
              <a:rPr lang="en-US" sz="1600" dirty="0"/>
              <a:t>SGD with batch size 128 and convergence at 15 epochs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8993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65CA96-13B1-B449-9BCB-83F6CCE94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Leveraging sparsity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0CF319-21E2-AE45-8029-210CBD28B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656" y="2942096"/>
            <a:ext cx="6664036" cy="25291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57020E-CC99-444E-8B52-261F332EBD6D}"/>
              </a:ext>
            </a:extLst>
          </p:cNvPr>
          <p:cNvSpPr txBox="1"/>
          <p:nvPr/>
        </p:nvSpPr>
        <p:spPr>
          <a:xfrm>
            <a:off x="5572654" y="6281868"/>
            <a:ext cx="61924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[SGPR18] </a:t>
            </a:r>
            <a:r>
              <a:rPr lang="en-US" sz="1000" dirty="0"/>
              <a:t>Make Some ROOM for the Zeros: Data Sparsity in Secure Distributed Machine Learning, </a:t>
            </a:r>
            <a:r>
              <a:rPr lang="en-US" sz="1000" i="1" dirty="0"/>
              <a:t>Gascon, </a:t>
            </a:r>
            <a:r>
              <a:rPr lang="en-US" sz="1000" i="1" dirty="0" err="1"/>
              <a:t>Schoppmann</a:t>
            </a:r>
            <a:r>
              <a:rPr lang="en-US" sz="1000" i="1" dirty="0"/>
              <a:t>, </a:t>
            </a:r>
            <a:r>
              <a:rPr lang="en-US" sz="1000" i="1" dirty="0" err="1"/>
              <a:t>Pinkas</a:t>
            </a:r>
            <a:r>
              <a:rPr lang="en-US" sz="1000" i="1" dirty="0"/>
              <a:t>, </a:t>
            </a:r>
            <a:r>
              <a:rPr lang="en-US" sz="1000" i="1" dirty="0" err="1"/>
              <a:t>Raykova</a:t>
            </a:r>
            <a:r>
              <a:rPr lang="en-US" sz="1000" dirty="0"/>
              <a:t>, CCS 2019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731248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65CA96-13B1-B449-9BCB-83F6CCE94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Leveraging sparsity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3405F31-470D-9040-8C9C-D98A4C7039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96658"/>
              </p:ext>
            </p:extLst>
          </p:nvPr>
        </p:nvGraphicFramePr>
        <p:xfrm>
          <a:off x="2353056" y="3587341"/>
          <a:ext cx="7424927" cy="1722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8212">
                  <a:extLst>
                    <a:ext uri="{9D8B030D-6E8A-4147-A177-3AD203B41FA5}">
                      <a16:colId xmlns:a16="http://schemas.microsoft.com/office/drawing/2014/main" val="4167943089"/>
                    </a:ext>
                  </a:extLst>
                </a:gridCol>
                <a:gridCol w="1183868">
                  <a:extLst>
                    <a:ext uri="{9D8B030D-6E8A-4147-A177-3AD203B41FA5}">
                      <a16:colId xmlns:a16="http://schemas.microsoft.com/office/drawing/2014/main" val="3932767321"/>
                    </a:ext>
                  </a:extLst>
                </a:gridCol>
                <a:gridCol w="1261080">
                  <a:extLst>
                    <a:ext uri="{9D8B030D-6E8A-4147-A177-3AD203B41FA5}">
                      <a16:colId xmlns:a16="http://schemas.microsoft.com/office/drawing/2014/main" val="2344787578"/>
                    </a:ext>
                  </a:extLst>
                </a:gridCol>
                <a:gridCol w="1261080">
                  <a:extLst>
                    <a:ext uri="{9D8B030D-6E8A-4147-A177-3AD203B41FA5}">
                      <a16:colId xmlns:a16="http://schemas.microsoft.com/office/drawing/2014/main" val="4234475695"/>
                    </a:ext>
                  </a:extLst>
                </a:gridCol>
                <a:gridCol w="1261080">
                  <a:extLst>
                    <a:ext uri="{9D8B030D-6E8A-4147-A177-3AD203B41FA5}">
                      <a16:colId xmlns:a16="http://schemas.microsoft.com/office/drawing/2014/main" val="3954606708"/>
                    </a:ext>
                  </a:extLst>
                </a:gridCol>
                <a:gridCol w="1209607">
                  <a:extLst>
                    <a:ext uri="{9D8B030D-6E8A-4147-A177-3AD203B41FA5}">
                      <a16:colId xmlns:a16="http://schemas.microsoft.com/office/drawing/2014/main" val="1631828724"/>
                    </a:ext>
                  </a:extLst>
                </a:gridCol>
              </a:tblGrid>
              <a:tr h="34293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Dataset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Documents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Classes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Features 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SecureML</a:t>
                      </a:r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[MZ17]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Ours</a:t>
                      </a:r>
                    </a:p>
                    <a:p>
                      <a:pPr algn="ctr"/>
                      <a:r>
                        <a:rPr lang="en-US" sz="1400" dirty="0"/>
                        <a:t>[SGPR18]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686426"/>
                  </a:ext>
                </a:extLst>
              </a:tr>
              <a:tr h="34293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Movies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34341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95626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6h23m27.85s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2h43m51.5s</a:t>
                      </a:r>
                      <a:endParaRPr lang="en-US" sz="1400" b="1" dirty="0"/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1610708159"/>
                  </a:ext>
                </a:extLst>
              </a:tr>
              <a:tr h="34293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Newsgroups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9051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101631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1h41m4.74s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41m45.73s</a:t>
                      </a:r>
                      <a:endParaRPr lang="en-US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0259062"/>
                  </a:ext>
                </a:extLst>
              </a:tr>
              <a:tr h="34293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Language </a:t>
                      </a:r>
                      <a:r>
                        <a:rPr lang="en-US" sz="1400" dirty="0" err="1"/>
                        <a:t>Ngrams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783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9915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1h2m10.0s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5m30.1s</a:t>
                      </a:r>
                      <a:endParaRPr lang="en-US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065834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5032D20-ED35-E94D-85A8-5F3A51CEB3E7}"/>
              </a:ext>
            </a:extLst>
          </p:cNvPr>
          <p:cNvSpPr txBox="1"/>
          <p:nvPr/>
        </p:nvSpPr>
        <p:spPr>
          <a:xfrm>
            <a:off x="2582646" y="2874576"/>
            <a:ext cx="6609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Logistic Regression Training on </a:t>
            </a:r>
          </a:p>
          <a:p>
            <a:pPr algn="ctr"/>
            <a:r>
              <a:rPr lang="en-US" sz="1600" b="1" dirty="0"/>
              <a:t>Sparse Data </a:t>
            </a:r>
            <a:r>
              <a:rPr lang="en-US" sz="1600" dirty="0"/>
              <a:t>[SGPR18]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57020E-CC99-444E-8B52-261F332EBD6D}"/>
              </a:ext>
            </a:extLst>
          </p:cNvPr>
          <p:cNvSpPr txBox="1"/>
          <p:nvPr/>
        </p:nvSpPr>
        <p:spPr>
          <a:xfrm>
            <a:off x="5572654" y="6326110"/>
            <a:ext cx="61924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[SGPR18] </a:t>
            </a:r>
            <a:r>
              <a:rPr lang="en-US" sz="1000" dirty="0"/>
              <a:t>Make Some ROOM for the Zeros: Data Sparsity in Secure Distributed Machine Learning, </a:t>
            </a:r>
            <a:r>
              <a:rPr lang="en-US" sz="1000" i="1" dirty="0"/>
              <a:t>Gascon, </a:t>
            </a:r>
            <a:r>
              <a:rPr lang="en-US" sz="1000" i="1" dirty="0" err="1"/>
              <a:t>Schoppmann</a:t>
            </a:r>
            <a:r>
              <a:rPr lang="en-US" sz="1000" i="1" dirty="0"/>
              <a:t>, </a:t>
            </a:r>
            <a:r>
              <a:rPr lang="en-US" sz="1000" i="1" dirty="0" err="1"/>
              <a:t>Pinkas</a:t>
            </a:r>
            <a:r>
              <a:rPr lang="en-US" sz="1000" i="1" dirty="0"/>
              <a:t>, </a:t>
            </a:r>
            <a:r>
              <a:rPr lang="en-US" sz="1000" i="1" dirty="0" err="1"/>
              <a:t>Raykova</a:t>
            </a:r>
            <a:r>
              <a:rPr lang="en-US" sz="1000" i="1" dirty="0"/>
              <a:t>, </a:t>
            </a:r>
            <a:r>
              <a:rPr lang="en-US" sz="1000" dirty="0"/>
              <a:t>CCS 2019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907010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331CDD-A870-AC47-8793-107CCFD0B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Leveraging sparsity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0C5E35-DE78-DF41-9EFD-236F0C29D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434" y="2944148"/>
            <a:ext cx="4690990" cy="28667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D7C8ED-9FA3-4A40-AA12-9947F731F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047" y="2944147"/>
            <a:ext cx="4810685" cy="30289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AE13C3-E23D-8945-A8F9-43A304E82EBC}"/>
              </a:ext>
            </a:extLst>
          </p:cNvPr>
          <p:cNvSpPr txBox="1"/>
          <p:nvPr/>
        </p:nvSpPr>
        <p:spPr>
          <a:xfrm>
            <a:off x="5572654" y="6326110"/>
            <a:ext cx="61924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[SGPR18] </a:t>
            </a:r>
            <a:r>
              <a:rPr lang="en-US" sz="1000" dirty="0"/>
              <a:t>Make Some ROOM for the Zeros: Data Sparsity in Secure Distributed Machine Learning, </a:t>
            </a:r>
            <a:r>
              <a:rPr lang="en-US" sz="1000" i="1" dirty="0"/>
              <a:t>Gascon, </a:t>
            </a:r>
            <a:r>
              <a:rPr lang="en-US" sz="1000" i="1" dirty="0" err="1"/>
              <a:t>Schoppmann</a:t>
            </a:r>
            <a:r>
              <a:rPr lang="en-US" sz="1000" i="1" dirty="0"/>
              <a:t>, </a:t>
            </a:r>
            <a:r>
              <a:rPr lang="en-US" sz="1000" i="1" dirty="0" err="1"/>
              <a:t>Pinkas</a:t>
            </a:r>
            <a:r>
              <a:rPr lang="en-US" sz="1000" i="1" dirty="0"/>
              <a:t>, </a:t>
            </a:r>
            <a:r>
              <a:rPr lang="en-US" sz="1000" i="1" dirty="0" err="1"/>
              <a:t>Raykova</a:t>
            </a:r>
            <a:r>
              <a:rPr lang="en-US" sz="1000" i="1" dirty="0"/>
              <a:t>, </a:t>
            </a:r>
            <a:r>
              <a:rPr lang="en-US" sz="1000" dirty="0"/>
              <a:t>CCS 2019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26531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E84A97-AD4A-1B46-A524-0A293E4CC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Federated learning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A9AF10-6C39-CE4E-9EB1-CE4EAE597C0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Weak devices</a:t>
            </a:r>
          </a:p>
          <a:p>
            <a:r>
              <a:rPr lang="en-US" dirty="0"/>
              <a:t>Star communication</a:t>
            </a:r>
          </a:p>
          <a:p>
            <a:r>
              <a:rPr lang="en-US" dirty="0"/>
              <a:t>Devices may drop out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EDD0BA-8044-2C48-9C75-50FC64EEA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454" y="2502229"/>
            <a:ext cx="1980366" cy="15717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1C04E5-F50B-2541-8B93-0DE796771A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030" y="2209138"/>
            <a:ext cx="608665" cy="6086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3B72DD-EECB-2741-AF3A-871846A95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577" y="2455732"/>
            <a:ext cx="608665" cy="6086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85A428-D65A-A445-90A9-9C15B7D63DB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485" y="3071692"/>
            <a:ext cx="608665" cy="6086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9CDF35-EA12-4844-B0A4-3DF2770BD6E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983" y="3692974"/>
            <a:ext cx="608665" cy="6086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C85476-099C-794D-98CC-9A913D93CA8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080" y="4124048"/>
            <a:ext cx="608665" cy="6086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E58576-64D8-774A-9CEA-DC1450DF53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722" y="4226629"/>
            <a:ext cx="608665" cy="6086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9AD080-B551-574B-B59E-E8A8206E0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799" y="4031208"/>
            <a:ext cx="608665" cy="6086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F8988F-CD54-0842-B9CE-72BB4840D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194" y="2293993"/>
            <a:ext cx="608665" cy="608665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83EA6E6-2D16-4447-AF79-5A5A671BE7A8}"/>
              </a:ext>
            </a:extLst>
          </p:cNvPr>
          <p:cNvCxnSpPr>
            <a:cxnSpLocks/>
          </p:cNvCxnSpPr>
          <p:nvPr/>
        </p:nvCxnSpPr>
        <p:spPr>
          <a:xfrm>
            <a:off x="4200104" y="2902102"/>
            <a:ext cx="245911" cy="23170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CC301E7-99BF-9046-8269-7DF336F120BD}"/>
              </a:ext>
            </a:extLst>
          </p:cNvPr>
          <p:cNvCxnSpPr>
            <a:cxnSpLocks/>
          </p:cNvCxnSpPr>
          <p:nvPr/>
        </p:nvCxnSpPr>
        <p:spPr>
          <a:xfrm>
            <a:off x="3660608" y="2829624"/>
            <a:ext cx="733721" cy="43998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59E0EFC-9A97-DE4B-9E29-BAF7E4E34BAF}"/>
              </a:ext>
            </a:extLst>
          </p:cNvPr>
          <p:cNvCxnSpPr>
            <a:cxnSpLocks/>
          </p:cNvCxnSpPr>
          <p:nvPr/>
        </p:nvCxnSpPr>
        <p:spPr>
          <a:xfrm>
            <a:off x="3299304" y="3041805"/>
            <a:ext cx="1036247" cy="29483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A09A273-99E8-8B41-A31D-09907B1A5F4B}"/>
              </a:ext>
            </a:extLst>
          </p:cNvPr>
          <p:cNvCxnSpPr>
            <a:cxnSpLocks/>
          </p:cNvCxnSpPr>
          <p:nvPr/>
        </p:nvCxnSpPr>
        <p:spPr>
          <a:xfrm>
            <a:off x="2958249" y="3447645"/>
            <a:ext cx="136520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225A84D-F65D-8147-B95A-5125C635336D}"/>
              </a:ext>
            </a:extLst>
          </p:cNvPr>
          <p:cNvCxnSpPr>
            <a:cxnSpLocks/>
          </p:cNvCxnSpPr>
          <p:nvPr/>
        </p:nvCxnSpPr>
        <p:spPr>
          <a:xfrm flipV="1">
            <a:off x="3209828" y="3517402"/>
            <a:ext cx="1113626" cy="43307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A558D1E-C9BD-B140-A296-0D6ED3EAB2A7}"/>
              </a:ext>
            </a:extLst>
          </p:cNvPr>
          <p:cNvCxnSpPr>
            <a:cxnSpLocks/>
          </p:cNvCxnSpPr>
          <p:nvPr/>
        </p:nvCxnSpPr>
        <p:spPr>
          <a:xfrm flipV="1">
            <a:off x="3497268" y="3652648"/>
            <a:ext cx="812331" cy="4714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53CB2FC-4B44-A14A-ADD6-090538F142D6}"/>
              </a:ext>
            </a:extLst>
          </p:cNvPr>
          <p:cNvCxnSpPr>
            <a:cxnSpLocks/>
          </p:cNvCxnSpPr>
          <p:nvPr/>
        </p:nvCxnSpPr>
        <p:spPr>
          <a:xfrm flipV="1">
            <a:off x="3995759" y="3739205"/>
            <a:ext cx="354069" cy="44972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00562B3-0892-C442-9BC1-280CBD688252}"/>
              </a:ext>
            </a:extLst>
          </p:cNvPr>
          <p:cNvCxnSpPr>
            <a:cxnSpLocks/>
          </p:cNvCxnSpPr>
          <p:nvPr/>
        </p:nvCxnSpPr>
        <p:spPr>
          <a:xfrm flipH="1" flipV="1">
            <a:off x="4435895" y="3767716"/>
            <a:ext cx="76670" cy="25564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3AC7315-C802-B74B-8082-8799BA6CAD44}"/>
              </a:ext>
            </a:extLst>
          </p:cNvPr>
          <p:cNvCxnSpPr>
            <a:cxnSpLocks/>
          </p:cNvCxnSpPr>
          <p:nvPr/>
        </p:nvCxnSpPr>
        <p:spPr>
          <a:xfrm>
            <a:off x="2565802" y="3191396"/>
            <a:ext cx="348673" cy="32600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8F14F9C-D39E-DE48-ADD4-8830899A95FA}"/>
              </a:ext>
            </a:extLst>
          </p:cNvPr>
          <p:cNvCxnSpPr>
            <a:cxnSpLocks/>
          </p:cNvCxnSpPr>
          <p:nvPr/>
        </p:nvCxnSpPr>
        <p:spPr>
          <a:xfrm flipV="1">
            <a:off x="2607482" y="3202913"/>
            <a:ext cx="265910" cy="30114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32E4CA6-6180-394A-912C-092CC91345E3}"/>
              </a:ext>
            </a:extLst>
          </p:cNvPr>
          <p:cNvCxnSpPr>
            <a:cxnSpLocks/>
          </p:cNvCxnSpPr>
          <p:nvPr/>
        </p:nvCxnSpPr>
        <p:spPr>
          <a:xfrm>
            <a:off x="4363839" y="4160966"/>
            <a:ext cx="348673" cy="32600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6C34437-DA94-C048-8BEF-41AE4CBB0B3A}"/>
              </a:ext>
            </a:extLst>
          </p:cNvPr>
          <p:cNvCxnSpPr>
            <a:cxnSpLocks/>
          </p:cNvCxnSpPr>
          <p:nvPr/>
        </p:nvCxnSpPr>
        <p:spPr>
          <a:xfrm flipV="1">
            <a:off x="4405519" y="4172483"/>
            <a:ext cx="265910" cy="30114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166333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9DF3B2-66CC-1B4A-9640-6E17984B7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Secure aggregation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064AFC-DC39-2B48-8AE6-5967F57145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923" y="4189402"/>
            <a:ext cx="1600200" cy="127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BACF50-3D06-F547-9C95-596A5193F0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84" y="3697581"/>
            <a:ext cx="491821" cy="4918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93EC1D-58A8-CE46-8A64-FCB008A120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31" y="4027305"/>
            <a:ext cx="491821" cy="4918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69D418-90E3-3240-97BD-E529A76E2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" y="4573990"/>
            <a:ext cx="491821" cy="4918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EBA806-436F-C34F-8883-1A8894EECF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92" y="5125997"/>
            <a:ext cx="491821" cy="4918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666847-96C4-3F48-93C9-D4F076605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44" y="5543216"/>
            <a:ext cx="491821" cy="4918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B7224D-056A-F746-A9EA-E184D8A1B3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11" y="5673507"/>
            <a:ext cx="491821" cy="4918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81638F-5FD9-6F45-AFF3-FEA0632A85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688" y="5533506"/>
            <a:ext cx="491821" cy="4918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DB9C27-CE39-5B42-8DFE-6AE8EE5A84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083" y="3796291"/>
            <a:ext cx="491821" cy="491821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958A1AE-3421-1942-A904-B66F6A42045A}"/>
              </a:ext>
            </a:extLst>
          </p:cNvPr>
          <p:cNvCxnSpPr>
            <a:cxnSpLocks/>
          </p:cNvCxnSpPr>
          <p:nvPr/>
        </p:nvCxnSpPr>
        <p:spPr>
          <a:xfrm>
            <a:off x="1733993" y="4342976"/>
            <a:ext cx="245911" cy="23170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23EADB1-539D-DF48-90F5-051C4D379806}"/>
              </a:ext>
            </a:extLst>
          </p:cNvPr>
          <p:cNvCxnSpPr>
            <a:cxnSpLocks/>
          </p:cNvCxnSpPr>
          <p:nvPr/>
        </p:nvCxnSpPr>
        <p:spPr>
          <a:xfrm>
            <a:off x="1194497" y="4215078"/>
            <a:ext cx="733721" cy="43998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3954A6C-EB70-7340-8E96-B48FADEC1E46}"/>
              </a:ext>
            </a:extLst>
          </p:cNvPr>
          <p:cNvCxnSpPr>
            <a:cxnSpLocks/>
          </p:cNvCxnSpPr>
          <p:nvPr/>
        </p:nvCxnSpPr>
        <p:spPr>
          <a:xfrm>
            <a:off x="833193" y="4427259"/>
            <a:ext cx="1036247" cy="29483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18B62A0-AE3B-FB4D-A114-DD44A6CB9A48}"/>
              </a:ext>
            </a:extLst>
          </p:cNvPr>
          <p:cNvCxnSpPr>
            <a:cxnSpLocks/>
          </p:cNvCxnSpPr>
          <p:nvPr/>
        </p:nvCxnSpPr>
        <p:spPr>
          <a:xfrm>
            <a:off x="492138" y="4846954"/>
            <a:ext cx="128208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4D4203B-EBE5-7842-B29C-F135CE705933}"/>
              </a:ext>
            </a:extLst>
          </p:cNvPr>
          <p:cNvCxnSpPr>
            <a:cxnSpLocks/>
          </p:cNvCxnSpPr>
          <p:nvPr/>
        </p:nvCxnSpPr>
        <p:spPr>
          <a:xfrm flipV="1">
            <a:off x="743717" y="4955098"/>
            <a:ext cx="1030505" cy="38083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56E27C0-FED3-7348-9048-7A7CB2B77FA1}"/>
              </a:ext>
            </a:extLst>
          </p:cNvPr>
          <p:cNvCxnSpPr>
            <a:cxnSpLocks/>
          </p:cNvCxnSpPr>
          <p:nvPr/>
        </p:nvCxnSpPr>
        <p:spPr>
          <a:xfrm flipV="1">
            <a:off x="1067635" y="5113421"/>
            <a:ext cx="691343" cy="34223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B2B2BE6-2FAB-AC4C-BBD7-BE0B4A0CA779}"/>
              </a:ext>
            </a:extLst>
          </p:cNvPr>
          <p:cNvCxnSpPr>
            <a:cxnSpLocks/>
          </p:cNvCxnSpPr>
          <p:nvPr/>
        </p:nvCxnSpPr>
        <p:spPr>
          <a:xfrm flipV="1">
            <a:off x="1488083" y="5207787"/>
            <a:ext cx="354069" cy="44972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A0EA23F-ABD3-6D40-BE22-45D0889F56AF}"/>
              </a:ext>
            </a:extLst>
          </p:cNvPr>
          <p:cNvCxnSpPr>
            <a:cxnSpLocks/>
          </p:cNvCxnSpPr>
          <p:nvPr/>
        </p:nvCxnSpPr>
        <p:spPr>
          <a:xfrm flipH="1" flipV="1">
            <a:off x="1928219" y="5236299"/>
            <a:ext cx="76670" cy="25564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2610876-6213-4346-91E9-71FBAF302EBF}"/>
              </a:ext>
            </a:extLst>
          </p:cNvPr>
          <p:cNvCxnSpPr>
            <a:cxnSpLocks/>
          </p:cNvCxnSpPr>
          <p:nvPr/>
        </p:nvCxnSpPr>
        <p:spPr>
          <a:xfrm>
            <a:off x="71981" y="4673833"/>
            <a:ext cx="348673" cy="32600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2CF674C-C093-1F45-B271-0ED023D7D759}"/>
              </a:ext>
            </a:extLst>
          </p:cNvPr>
          <p:cNvCxnSpPr>
            <a:cxnSpLocks/>
          </p:cNvCxnSpPr>
          <p:nvPr/>
        </p:nvCxnSpPr>
        <p:spPr>
          <a:xfrm flipV="1">
            <a:off x="113661" y="4685350"/>
            <a:ext cx="265910" cy="30114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80BE91E-A8FC-FA47-BE9D-93B2550BA575}"/>
              </a:ext>
            </a:extLst>
          </p:cNvPr>
          <p:cNvCxnSpPr>
            <a:cxnSpLocks/>
          </p:cNvCxnSpPr>
          <p:nvPr/>
        </p:nvCxnSpPr>
        <p:spPr>
          <a:xfrm>
            <a:off x="1856163" y="5615693"/>
            <a:ext cx="348673" cy="32600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D99BB12-9C45-5044-9847-E1C6BDFD871F}"/>
              </a:ext>
            </a:extLst>
          </p:cNvPr>
          <p:cNvCxnSpPr>
            <a:cxnSpLocks/>
          </p:cNvCxnSpPr>
          <p:nvPr/>
        </p:nvCxnSpPr>
        <p:spPr>
          <a:xfrm flipV="1">
            <a:off x="1897843" y="5627210"/>
            <a:ext cx="265910" cy="30114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C5BC7A3-850A-D24A-8F5E-8CCCD9BC566A}"/>
              </a:ext>
            </a:extLst>
          </p:cNvPr>
          <p:cNvSpPr txBox="1"/>
          <p:nvPr/>
        </p:nvSpPr>
        <p:spPr>
          <a:xfrm>
            <a:off x="129548" y="2636715"/>
            <a:ext cx="4831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</a:rPr>
              <a:t>Compute sums of model parameters without revealing individual inputs</a:t>
            </a:r>
          </a:p>
        </p:txBody>
      </p:sp>
      <p:sp>
        <p:nvSpPr>
          <p:cNvPr id="29" name="Circular Arrow 28">
            <a:extLst>
              <a:ext uri="{FF2B5EF4-FFF2-40B4-BE49-F238E27FC236}">
                <a16:creationId xmlns:a16="http://schemas.microsoft.com/office/drawing/2014/main" id="{C49EBC1C-95E5-B348-817C-317831F3A0BB}"/>
              </a:ext>
            </a:extLst>
          </p:cNvPr>
          <p:cNvSpPr/>
          <p:nvPr/>
        </p:nvSpPr>
        <p:spPr>
          <a:xfrm rot="10800000">
            <a:off x="1834202" y="5721999"/>
            <a:ext cx="432903" cy="754863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D888F67-11EF-DB48-BC77-40208FCAB7E8}"/>
              </a:ext>
            </a:extLst>
          </p:cNvPr>
          <p:cNvSpPr txBox="1"/>
          <p:nvPr/>
        </p:nvSpPr>
        <p:spPr>
          <a:xfrm>
            <a:off x="2129476" y="6351046"/>
            <a:ext cx="1531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Learn local model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45AE813-067F-014B-B825-D9E918756120}"/>
              </a:ext>
            </a:extLst>
          </p:cNvPr>
          <p:cNvSpPr txBox="1"/>
          <p:nvPr/>
        </p:nvSpPr>
        <p:spPr>
          <a:xfrm>
            <a:off x="1955959" y="3699758"/>
            <a:ext cx="2236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Aggregate parameters for global model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E6608A5-AF70-AC49-AA0C-1478D68A6A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3976" y="3305612"/>
            <a:ext cx="4084024" cy="275947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162A633-6AEB-034A-89F0-E119B61C3F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8000" y="3332864"/>
            <a:ext cx="3993565" cy="273633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DD9CE66-A26C-1747-95EE-925F5FCA2BD5}"/>
              </a:ext>
            </a:extLst>
          </p:cNvPr>
          <p:cNvSpPr txBox="1"/>
          <p:nvPr/>
        </p:nvSpPr>
        <p:spPr>
          <a:xfrm>
            <a:off x="4960692" y="2707211"/>
            <a:ext cx="6609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Google’s interactive protocol for Secure Aggregation [BIKMMPRSS17]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3A97C38-969F-7042-93C3-BD67E8053953}"/>
              </a:ext>
            </a:extLst>
          </p:cNvPr>
          <p:cNvSpPr txBox="1"/>
          <p:nvPr/>
        </p:nvSpPr>
        <p:spPr>
          <a:xfrm>
            <a:off x="4722474" y="6370740"/>
            <a:ext cx="61924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[BIKMMPRSS17] </a:t>
            </a:r>
            <a:r>
              <a:rPr lang="en-US" sz="1000" dirty="0"/>
              <a:t>Practical Secure Aggregation for Federated Learning on User-Held Data, </a:t>
            </a:r>
            <a:r>
              <a:rPr lang="en-US" sz="1000" i="1" dirty="0" err="1"/>
              <a:t>Bonawitz</a:t>
            </a:r>
            <a:r>
              <a:rPr lang="en-US" sz="1000" i="1" dirty="0"/>
              <a:t>, Ivanov, </a:t>
            </a:r>
            <a:r>
              <a:rPr lang="en-US" sz="1000" i="1" dirty="0" err="1"/>
              <a:t>Kreuter</a:t>
            </a:r>
            <a:r>
              <a:rPr lang="en-US" sz="1000" i="1" dirty="0"/>
              <a:t>, </a:t>
            </a:r>
            <a:r>
              <a:rPr lang="en-US" sz="1000" i="1" dirty="0" err="1"/>
              <a:t>Marcedone</a:t>
            </a:r>
            <a:r>
              <a:rPr lang="en-US" sz="1000" i="1" dirty="0"/>
              <a:t>, McMahan, Patel, </a:t>
            </a:r>
            <a:r>
              <a:rPr lang="en-US" sz="1000" i="1" dirty="0" err="1"/>
              <a:t>Ramage</a:t>
            </a:r>
            <a:r>
              <a:rPr lang="en-US" sz="1000" i="1" dirty="0"/>
              <a:t>, Segal, Seth, </a:t>
            </a:r>
            <a:r>
              <a:rPr lang="en-US" sz="1000" dirty="0"/>
              <a:t>CCS’17 </a:t>
            </a:r>
          </a:p>
          <a:p>
            <a:endParaRPr lang="en-US" sz="1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F340E8-DC8C-9841-AA8B-558882C38125}"/>
              </a:ext>
            </a:extLst>
          </p:cNvPr>
          <p:cNvSpPr txBox="1"/>
          <p:nvPr/>
        </p:nvSpPr>
        <p:spPr>
          <a:xfrm>
            <a:off x="5861771" y="6031726"/>
            <a:ext cx="12388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Vector size 100K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C5BCCDB-55FD-8543-8831-1E9C25C3E013}"/>
              </a:ext>
            </a:extLst>
          </p:cNvPr>
          <p:cNvSpPr txBox="1"/>
          <p:nvPr/>
        </p:nvSpPr>
        <p:spPr>
          <a:xfrm>
            <a:off x="9889383" y="6033312"/>
            <a:ext cx="12388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500 Clients</a:t>
            </a:r>
          </a:p>
        </p:txBody>
      </p:sp>
    </p:spTree>
    <p:extLst>
      <p:ext uri="{BB962C8B-B14F-4D97-AF65-F5344CB8AC3E}">
        <p14:creationId xmlns:p14="http://schemas.microsoft.com/office/powerpoint/2010/main" val="234484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2" grpId="0"/>
      <p:bldP spid="3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C95A99-15C3-5540-9454-4129A2B3C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Prio</a:t>
            </a:r>
            <a:r>
              <a:rPr lang="en-US" dirty="0"/>
              <a:t>: aggregate statistics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3C750B-5678-6B47-9443-B0A5F33A7F5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043" y="3711534"/>
            <a:ext cx="651163" cy="9975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802B0E-9CD0-F148-82D6-229D22557C1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289" y="2788502"/>
            <a:ext cx="651163" cy="9975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5C1424-B1A1-5A46-A8DD-63179A90EF7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237" y="5008216"/>
            <a:ext cx="651163" cy="9975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35201D-9699-334B-8412-CD135B8CC8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57" y="3087979"/>
            <a:ext cx="491821" cy="4918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892CD0-3364-5948-92B0-6931BA97D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4" y="3417703"/>
            <a:ext cx="491821" cy="4918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6F6C77-D3F9-E847-B35A-244A105D7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7" y="3964388"/>
            <a:ext cx="491821" cy="4918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E499A6-564D-A346-8CA6-DF196EF47D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65" y="4516395"/>
            <a:ext cx="491821" cy="4918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D02ECA-03E3-2247-BC48-02D0D1A12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17" y="4933614"/>
            <a:ext cx="491821" cy="4918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E16261-D6A1-1344-8830-54DB0CD37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884" y="5063905"/>
            <a:ext cx="491821" cy="4918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B7BD2A-AE03-7148-91C3-A1277FCAE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961" y="4923904"/>
            <a:ext cx="491821" cy="4918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E8D3BD-908A-1247-9A90-5B05841CD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100" y="2971355"/>
            <a:ext cx="491821" cy="491821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60DFF08-2540-0B49-9AD0-AE71DB8C5814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567468" y="4210299"/>
            <a:ext cx="2110402" cy="72331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B85D657-2C03-5246-9140-AEC448BA04D0}"/>
              </a:ext>
            </a:extLst>
          </p:cNvPr>
          <p:cNvCxnSpPr>
            <a:cxnSpLocks/>
            <a:stCxn id="11" idx="3"/>
            <a:endCxn id="6" idx="1"/>
          </p:cNvCxnSpPr>
          <p:nvPr/>
        </p:nvCxnSpPr>
        <p:spPr>
          <a:xfrm flipV="1">
            <a:off x="567468" y="4210298"/>
            <a:ext cx="3412575" cy="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3143639-8DB1-2348-9828-3C6352800157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567468" y="3583354"/>
            <a:ext cx="1878172" cy="62694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C44F180-DA7F-D546-8149-E62696F273BD}"/>
              </a:ext>
            </a:extLst>
          </p:cNvPr>
          <p:cNvSpPr txBox="1"/>
          <p:nvPr/>
        </p:nvSpPr>
        <p:spPr>
          <a:xfrm>
            <a:off x="290945" y="6080525"/>
            <a:ext cx="422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Each device: encode input and compute validity proof, and send part to each server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523112D-8B9D-1947-82C9-2B84843FA9B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6060C"/>
              </a:clrFrom>
              <a:clrTo>
                <a:srgbClr val="06060C">
                  <a:alpha val="0"/>
                </a:srgbClr>
              </a:clrTo>
            </a:clrChang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841" y="3771936"/>
            <a:ext cx="1433740" cy="11010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B658DFC-B469-4140-8DFA-9272EA53AD5B}"/>
              </a:ext>
            </a:extLst>
          </p:cNvPr>
          <p:cNvSpPr txBox="1"/>
          <p:nvPr/>
        </p:nvSpPr>
        <p:spPr>
          <a:xfrm>
            <a:off x="399565" y="2193278"/>
            <a:ext cx="4831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</a:rPr>
              <a:t>Distributed Aggregation with Several Servers (At Least One Honest Server)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3C33930-0005-9746-B916-B97F15D18AB4}"/>
              </a:ext>
            </a:extLst>
          </p:cNvPr>
          <p:cNvSpPr txBox="1"/>
          <p:nvPr/>
        </p:nvSpPr>
        <p:spPr>
          <a:xfrm>
            <a:off x="3065556" y="3012324"/>
            <a:ext cx="21651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MPC to verify proof and compute</a:t>
            </a:r>
          </a:p>
          <a:p>
            <a:r>
              <a:rPr lang="en-US" sz="1400" dirty="0"/>
              <a:t>aggregate statistics</a:t>
            </a:r>
          </a:p>
        </p:txBody>
      </p: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571B18EE-5460-7F43-A3F5-7409227819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3853869"/>
              </p:ext>
            </p:extLst>
          </p:nvPr>
        </p:nvGraphicFramePr>
        <p:xfrm>
          <a:off x="5167754" y="2914358"/>
          <a:ext cx="6691739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5996">
                  <a:extLst>
                    <a:ext uri="{9D8B030D-6E8A-4147-A177-3AD203B41FA5}">
                      <a16:colId xmlns:a16="http://schemas.microsoft.com/office/drawing/2014/main" val="738117050"/>
                    </a:ext>
                  </a:extLst>
                </a:gridCol>
                <a:gridCol w="1948436">
                  <a:extLst>
                    <a:ext uri="{9D8B030D-6E8A-4147-A177-3AD203B41FA5}">
                      <a16:colId xmlns:a16="http://schemas.microsoft.com/office/drawing/2014/main" val="3297439097"/>
                    </a:ext>
                  </a:extLst>
                </a:gridCol>
                <a:gridCol w="1831311">
                  <a:extLst>
                    <a:ext uri="{9D8B030D-6E8A-4147-A177-3AD203B41FA5}">
                      <a16:colId xmlns:a16="http://schemas.microsoft.com/office/drawing/2014/main" val="4182172153"/>
                    </a:ext>
                  </a:extLst>
                </a:gridCol>
                <a:gridCol w="1455996">
                  <a:extLst>
                    <a:ext uri="{9D8B030D-6E8A-4147-A177-3AD203B41FA5}">
                      <a16:colId xmlns:a16="http://schemas.microsoft.com/office/drawing/2014/main" val="2010676105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Regression dimension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Throughput per second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Rate Slowdown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114771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No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 privacy and robustness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solidFill>
                            <a:schemeClr val="bg1"/>
                          </a:solidFill>
                        </a:rPr>
                        <a:t>Prio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: privacy and robustness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0745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14688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2608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5.6x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6187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15426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2165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7.1x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256433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14773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7.2x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4502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15975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1606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9.5x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9555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15589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1430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10.9x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0812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15189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1312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11.6x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1166082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803B78D3-5A16-D649-BBB2-7D401079E60E}"/>
              </a:ext>
            </a:extLst>
          </p:cNvPr>
          <p:cNvSpPr txBox="1"/>
          <p:nvPr/>
        </p:nvSpPr>
        <p:spPr>
          <a:xfrm>
            <a:off x="5240395" y="2276580"/>
            <a:ext cx="6609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Training of D-dimensional least squares regression [CB17]</a:t>
            </a:r>
          </a:p>
          <a:p>
            <a:r>
              <a:rPr lang="en-US" sz="1600" dirty="0"/>
              <a:t>     </a:t>
            </a:r>
            <a:r>
              <a:rPr lang="en-US" sz="1600" b="1" dirty="0"/>
              <a:t>Deployment in Firefox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D5BFCE7-DFE8-0C44-8A22-8871B657F96F}"/>
              </a:ext>
            </a:extLst>
          </p:cNvPr>
          <p:cNvSpPr txBox="1"/>
          <p:nvPr/>
        </p:nvSpPr>
        <p:spPr>
          <a:xfrm>
            <a:off x="7966363" y="6029978"/>
            <a:ext cx="42256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5 servers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1AF5B6-C382-AF46-A8D1-93B7612C1457}"/>
              </a:ext>
            </a:extLst>
          </p:cNvPr>
          <p:cNvSpPr txBox="1"/>
          <p:nvPr/>
        </p:nvSpPr>
        <p:spPr>
          <a:xfrm>
            <a:off x="5014293" y="6428797"/>
            <a:ext cx="6340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[CB18] </a:t>
            </a:r>
            <a:r>
              <a:rPr lang="en-US" sz="1000" dirty="0" err="1"/>
              <a:t>Prio</a:t>
            </a:r>
            <a:r>
              <a:rPr lang="en-US" sz="1000" dirty="0"/>
              <a:t>: Private, Robust, and Scalable Computation of Aggregate Statistics, Corrigan-Gibbs, </a:t>
            </a:r>
            <a:r>
              <a:rPr lang="en-US" sz="1000" dirty="0" err="1"/>
              <a:t>Boneh</a:t>
            </a:r>
            <a:r>
              <a:rPr lang="en-US" sz="1000" dirty="0"/>
              <a:t>, NSDI’18</a:t>
            </a:r>
          </a:p>
          <a:p>
            <a:endParaRPr lang="en-US" sz="1000" dirty="0"/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3490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2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1AD67-E09E-914F-9006-B086120EC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640" y="685800"/>
            <a:ext cx="3322812" cy="1737360"/>
          </a:xfrm>
        </p:spPr>
        <p:txBody>
          <a:bodyPr>
            <a:normAutofit/>
          </a:bodyPr>
          <a:lstStyle/>
          <a:p>
            <a:r>
              <a:rPr lang="en-US" dirty="0"/>
              <a:t>Differential privacy [DMNS06]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EEBD84-AE69-2A4E-BD66-8DD3171A6BD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The output does not reveal whether an individual was in the input database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33E697-A47A-614C-B997-80EF2F0F1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654" y="2135260"/>
            <a:ext cx="4197927" cy="30387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A4B7D6-947D-F54E-9751-0764D4A32826}"/>
              </a:ext>
            </a:extLst>
          </p:cNvPr>
          <p:cNvSpPr txBox="1"/>
          <p:nvPr/>
        </p:nvSpPr>
        <p:spPr>
          <a:xfrm>
            <a:off x="4418491" y="2067647"/>
            <a:ext cx="3589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What does the output reveal about individuals?</a:t>
            </a:r>
          </a:p>
        </p:txBody>
      </p:sp>
    </p:spTree>
    <p:extLst>
      <p:ext uri="{BB962C8B-B14F-4D97-AF65-F5344CB8AC3E}">
        <p14:creationId xmlns:p14="http://schemas.microsoft.com/office/powerpoint/2010/main" val="138660187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C211428C-C0F3-034E-8745-06075270EF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/>
          <a:lstStyle/>
          <a:p>
            <a:r>
              <a:rPr lang="en-US" dirty="0"/>
              <a:t>Central Model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3D8DD2C3-29B3-EA43-B718-1D0256F3E7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Local Model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1D3C5D3-5A0F-424B-83BD-7EEE03735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Scenarios for differential privacy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096A1CD-0699-0741-9911-DC39B725ED54}"/>
              </a:ext>
            </a:extLst>
          </p:cNvPr>
          <p:cNvSpPr/>
          <p:nvPr/>
        </p:nvSpPr>
        <p:spPr>
          <a:xfrm>
            <a:off x="1066800" y="3234979"/>
            <a:ext cx="886691" cy="8451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F5D1B2A-C9B7-E64C-A04F-38C0F0F15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71" y="4542904"/>
            <a:ext cx="383458" cy="4572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B2AB4AE-2142-514C-ABC9-08E31CC7D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71" y="3851506"/>
            <a:ext cx="324464" cy="4572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27594F-2CA7-1445-B075-731E3CA634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695" y="3061407"/>
            <a:ext cx="375557" cy="4572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B93E340-829A-2D41-AF60-2169A4F3D5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695" y="2520888"/>
            <a:ext cx="375557" cy="45720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88C9B72-E37D-F540-9A3F-ADA70BD28D73}"/>
              </a:ext>
            </a:extLst>
          </p:cNvPr>
          <p:cNvCxnSpPr>
            <a:cxnSpLocks/>
          </p:cNvCxnSpPr>
          <p:nvPr/>
        </p:nvCxnSpPr>
        <p:spPr>
          <a:xfrm>
            <a:off x="275403" y="3588103"/>
            <a:ext cx="0" cy="182880"/>
          </a:xfrm>
          <a:prstGeom prst="line">
            <a:avLst/>
          </a:prstGeom>
          <a:ln w="28575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0E4BC9E-E6C5-3A42-90B7-75BFC4637EAC}"/>
              </a:ext>
            </a:extLst>
          </p:cNvPr>
          <p:cNvCxnSpPr>
            <a:cxnSpLocks/>
          </p:cNvCxnSpPr>
          <p:nvPr/>
        </p:nvCxnSpPr>
        <p:spPr>
          <a:xfrm flipV="1">
            <a:off x="552246" y="4080107"/>
            <a:ext cx="417572" cy="588876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D6B70FD-0655-6E40-9C4E-6D678452D2F3}"/>
              </a:ext>
            </a:extLst>
          </p:cNvPr>
          <p:cNvCxnSpPr>
            <a:cxnSpLocks/>
          </p:cNvCxnSpPr>
          <p:nvPr/>
        </p:nvCxnSpPr>
        <p:spPr>
          <a:xfrm flipV="1">
            <a:off x="493252" y="3851506"/>
            <a:ext cx="476566" cy="294439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071C515-BFB1-0945-B65C-85AE8AB52951}"/>
              </a:ext>
            </a:extLst>
          </p:cNvPr>
          <p:cNvCxnSpPr>
            <a:cxnSpLocks/>
          </p:cNvCxnSpPr>
          <p:nvPr/>
        </p:nvCxnSpPr>
        <p:spPr>
          <a:xfrm>
            <a:off x="541984" y="3272527"/>
            <a:ext cx="427834" cy="385015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34C6800-837C-CE43-863E-B845FA607953}"/>
              </a:ext>
            </a:extLst>
          </p:cNvPr>
          <p:cNvCxnSpPr>
            <a:cxnSpLocks/>
          </p:cNvCxnSpPr>
          <p:nvPr/>
        </p:nvCxnSpPr>
        <p:spPr>
          <a:xfrm>
            <a:off x="517618" y="2837275"/>
            <a:ext cx="452200" cy="617272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F151B7D-3B2A-1C42-BC7C-6D946898EF05}"/>
              </a:ext>
            </a:extLst>
          </p:cNvPr>
          <p:cNvCxnSpPr>
            <a:cxnSpLocks/>
          </p:cNvCxnSpPr>
          <p:nvPr/>
        </p:nvCxnSpPr>
        <p:spPr>
          <a:xfrm>
            <a:off x="1953491" y="3679543"/>
            <a:ext cx="629165" cy="0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6515552A-E5ED-E147-B6BE-6CACDEC0825C}"/>
              </a:ext>
            </a:extLst>
          </p:cNvPr>
          <p:cNvSpPr txBox="1"/>
          <p:nvPr/>
        </p:nvSpPr>
        <p:spPr>
          <a:xfrm>
            <a:off x="2032541" y="3262297"/>
            <a:ext cx="738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A(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X</a:t>
            </a:r>
            <a:r>
              <a:rPr lang="en-US" dirty="0"/>
              <a:t>)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A496E0D-3A95-FC40-B9A4-FDF18B567996}"/>
              </a:ext>
            </a:extLst>
          </p:cNvPr>
          <p:cNvSpPr/>
          <p:nvPr/>
        </p:nvSpPr>
        <p:spPr>
          <a:xfrm>
            <a:off x="4031545" y="3234979"/>
            <a:ext cx="886691" cy="8451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0A4AF2E6-32C0-E049-9961-759990321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7916" y="3851506"/>
            <a:ext cx="324464" cy="4572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BA9F536-74EF-9B4A-ACA3-186561BA46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2440" y="3061407"/>
            <a:ext cx="375557" cy="4572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014627BA-7450-4D49-826F-86380D4AD6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2440" y="2520888"/>
            <a:ext cx="375557" cy="4572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5F8B50D-8602-614C-85C2-4E52392A36F9}"/>
              </a:ext>
            </a:extLst>
          </p:cNvPr>
          <p:cNvCxnSpPr>
            <a:cxnSpLocks/>
          </p:cNvCxnSpPr>
          <p:nvPr/>
        </p:nvCxnSpPr>
        <p:spPr>
          <a:xfrm>
            <a:off x="3240148" y="3588103"/>
            <a:ext cx="0" cy="182880"/>
          </a:xfrm>
          <a:prstGeom prst="line">
            <a:avLst/>
          </a:prstGeom>
          <a:ln w="28575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AFEC1E3-8A52-014E-A854-331843465170}"/>
              </a:ext>
            </a:extLst>
          </p:cNvPr>
          <p:cNvCxnSpPr>
            <a:cxnSpLocks/>
          </p:cNvCxnSpPr>
          <p:nvPr/>
        </p:nvCxnSpPr>
        <p:spPr>
          <a:xfrm flipV="1">
            <a:off x="3457997" y="4080106"/>
            <a:ext cx="476566" cy="588877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9C53891-571D-6C48-A42C-836EA4EFD30D}"/>
              </a:ext>
            </a:extLst>
          </p:cNvPr>
          <p:cNvCxnSpPr>
            <a:cxnSpLocks/>
          </p:cNvCxnSpPr>
          <p:nvPr/>
        </p:nvCxnSpPr>
        <p:spPr>
          <a:xfrm flipV="1">
            <a:off x="3457997" y="3851506"/>
            <a:ext cx="476566" cy="294439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334EFA93-60A8-324A-9721-89F9514C0BCB}"/>
              </a:ext>
            </a:extLst>
          </p:cNvPr>
          <p:cNvCxnSpPr>
            <a:cxnSpLocks/>
          </p:cNvCxnSpPr>
          <p:nvPr/>
        </p:nvCxnSpPr>
        <p:spPr>
          <a:xfrm>
            <a:off x="3506729" y="3272527"/>
            <a:ext cx="427834" cy="385015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41A35B1-1084-EA45-925B-1C3561CC878B}"/>
              </a:ext>
            </a:extLst>
          </p:cNvPr>
          <p:cNvCxnSpPr>
            <a:cxnSpLocks/>
          </p:cNvCxnSpPr>
          <p:nvPr/>
        </p:nvCxnSpPr>
        <p:spPr>
          <a:xfrm>
            <a:off x="3482363" y="2837275"/>
            <a:ext cx="452200" cy="617272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205EC77-C340-6E4B-A68E-4B97F81F9E7B}"/>
              </a:ext>
            </a:extLst>
          </p:cNvPr>
          <p:cNvCxnSpPr>
            <a:cxnSpLocks/>
          </p:cNvCxnSpPr>
          <p:nvPr/>
        </p:nvCxnSpPr>
        <p:spPr>
          <a:xfrm>
            <a:off x="4918236" y="3679543"/>
            <a:ext cx="629165" cy="0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938A092E-40EA-B141-A411-F8B07A5BA9F7}"/>
              </a:ext>
            </a:extLst>
          </p:cNvPr>
          <p:cNvSpPr txBox="1"/>
          <p:nvPr/>
        </p:nvSpPr>
        <p:spPr>
          <a:xfrm>
            <a:off x="4997286" y="3262297"/>
            <a:ext cx="807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A(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X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’</a:t>
            </a:r>
            <a:r>
              <a:rPr lang="en-US" dirty="0"/>
              <a:t>)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2465D82C-73D1-1B4D-B1C6-2A116EE645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3151" y="4512306"/>
            <a:ext cx="359229" cy="457200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F73A2BD6-0F5D-EF44-843E-1CD0480B2038}"/>
              </a:ext>
            </a:extLst>
          </p:cNvPr>
          <p:cNvSpPr/>
          <p:nvPr/>
        </p:nvSpPr>
        <p:spPr>
          <a:xfrm>
            <a:off x="62761" y="4553019"/>
            <a:ext cx="466344" cy="466344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07E3530-3474-FB43-8A7F-6D108F98E498}"/>
              </a:ext>
            </a:extLst>
          </p:cNvPr>
          <p:cNvSpPr/>
          <p:nvPr/>
        </p:nvSpPr>
        <p:spPr>
          <a:xfrm>
            <a:off x="2985934" y="4499096"/>
            <a:ext cx="466344" cy="466344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3C7F04A-BC85-1D40-A83A-70B8987E31C1}"/>
              </a:ext>
            </a:extLst>
          </p:cNvPr>
          <p:cNvSpPr txBox="1"/>
          <p:nvPr/>
        </p:nvSpPr>
        <p:spPr>
          <a:xfrm>
            <a:off x="437635" y="5360460"/>
            <a:ext cx="48963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(𝜺,𝛅)-differential privacy</a:t>
            </a:r>
          </a:p>
          <a:p>
            <a:r>
              <a:rPr lang="en-US" sz="1600" dirty="0"/>
              <a:t>∀ neighboring 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X</a:t>
            </a:r>
            <a:r>
              <a:rPr lang="en-US" sz="1600" dirty="0"/>
              <a:t>,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</a:rPr>
              <a:t>X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’</a:t>
            </a:r>
            <a:r>
              <a:rPr lang="en-US" sz="1600" dirty="0"/>
              <a:t>, and ∀ sets of output T</a:t>
            </a:r>
          </a:p>
          <a:p>
            <a:endParaRPr lang="en-US" sz="1600" dirty="0"/>
          </a:p>
          <a:p>
            <a:r>
              <a:rPr lang="en-US" sz="1600" dirty="0" err="1"/>
              <a:t>Pr</a:t>
            </a:r>
            <a:r>
              <a:rPr lang="en-US" sz="1600" baseline="-25000" dirty="0" err="1"/>
              <a:t>coins</a:t>
            </a:r>
            <a:r>
              <a:rPr lang="en-US" sz="1600" baseline="-25000" dirty="0"/>
              <a:t> of A</a:t>
            </a:r>
            <a:r>
              <a:rPr lang="en-US" sz="1600" dirty="0"/>
              <a:t>[A(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X</a:t>
            </a:r>
            <a:r>
              <a:rPr lang="en-US" sz="1600" dirty="0"/>
              <a:t>)∊T] ≦ e</a:t>
            </a:r>
            <a:r>
              <a:rPr lang="en-US" sz="1600" baseline="30000" dirty="0"/>
              <a:t>𝜺</a:t>
            </a:r>
            <a:r>
              <a:rPr lang="en-US" sz="1600" b="1" dirty="0"/>
              <a:t> </a:t>
            </a:r>
            <a:r>
              <a:rPr lang="en-US" sz="1600" baseline="30000" dirty="0"/>
              <a:t>.</a:t>
            </a:r>
            <a:r>
              <a:rPr lang="en-US" sz="1600" dirty="0" err="1"/>
              <a:t>Pr</a:t>
            </a:r>
            <a:r>
              <a:rPr lang="en-US" sz="1600" baseline="-25000" dirty="0" err="1"/>
              <a:t>coins</a:t>
            </a:r>
            <a:r>
              <a:rPr lang="en-US" sz="1600" baseline="-25000" dirty="0"/>
              <a:t> of A</a:t>
            </a:r>
            <a:r>
              <a:rPr lang="en-US" sz="1600" dirty="0"/>
              <a:t>[A(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</a:rPr>
              <a:t>X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’</a:t>
            </a:r>
            <a:r>
              <a:rPr lang="en-US" sz="1600" dirty="0"/>
              <a:t>)∊T] + 𝛅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37E4BEB-0C8B-E74B-A11C-281F9F413924}"/>
              </a:ext>
            </a:extLst>
          </p:cNvPr>
          <p:cNvSpPr/>
          <p:nvPr/>
        </p:nvSpPr>
        <p:spPr>
          <a:xfrm>
            <a:off x="7604146" y="2818763"/>
            <a:ext cx="573326" cy="1882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03F3F28E-347C-9A43-921A-48A11F091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544" y="4639497"/>
            <a:ext cx="383458" cy="4572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8768420A-C0E6-5341-8C77-6BB9FB1DC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3544" y="3948099"/>
            <a:ext cx="324464" cy="45720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7DE54D7F-6D4C-924A-A1E0-9FF9FA6211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8068" y="3158000"/>
            <a:ext cx="375557" cy="45720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669C715C-137F-6240-88B2-763EC6CB72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8068" y="2617481"/>
            <a:ext cx="375557" cy="457200"/>
          </a:xfrm>
          <a:prstGeom prst="rect">
            <a:avLst/>
          </a:prstGeom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8603365-5899-294B-B5A8-39542FA1A940}"/>
              </a:ext>
            </a:extLst>
          </p:cNvPr>
          <p:cNvCxnSpPr>
            <a:cxnSpLocks/>
          </p:cNvCxnSpPr>
          <p:nvPr/>
        </p:nvCxnSpPr>
        <p:spPr>
          <a:xfrm>
            <a:off x="6245776" y="3684696"/>
            <a:ext cx="0" cy="182880"/>
          </a:xfrm>
          <a:prstGeom prst="line">
            <a:avLst/>
          </a:prstGeom>
          <a:ln w="28575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1A808E36-8739-EF4A-9AF2-C35425C97405}"/>
              </a:ext>
            </a:extLst>
          </p:cNvPr>
          <p:cNvCxnSpPr>
            <a:cxnSpLocks/>
          </p:cNvCxnSpPr>
          <p:nvPr/>
        </p:nvCxnSpPr>
        <p:spPr>
          <a:xfrm>
            <a:off x="6435915" y="3395375"/>
            <a:ext cx="274320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>
            <a:extLst>
              <a:ext uri="{FF2B5EF4-FFF2-40B4-BE49-F238E27FC236}">
                <a16:creationId xmlns:a16="http://schemas.microsoft.com/office/drawing/2014/main" id="{DB5EEA85-F24D-7646-87CC-06B8DF32CC5A}"/>
              </a:ext>
            </a:extLst>
          </p:cNvPr>
          <p:cNvSpPr/>
          <p:nvPr/>
        </p:nvSpPr>
        <p:spPr>
          <a:xfrm>
            <a:off x="6033134" y="4649612"/>
            <a:ext cx="466344" cy="466344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A8CF5973-B8F2-FE44-998D-87F2A5030E86}"/>
              </a:ext>
            </a:extLst>
          </p:cNvPr>
          <p:cNvSpPr/>
          <p:nvPr/>
        </p:nvSpPr>
        <p:spPr>
          <a:xfrm>
            <a:off x="6730205" y="2743756"/>
            <a:ext cx="498275" cy="27905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Q</a:t>
            </a:r>
            <a:r>
              <a:rPr lang="en-US" sz="1400" baseline="-25000" dirty="0"/>
              <a:t>1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700CC3A9-3455-384E-BCBB-4863A96F3D9F}"/>
              </a:ext>
            </a:extLst>
          </p:cNvPr>
          <p:cNvSpPr/>
          <p:nvPr/>
        </p:nvSpPr>
        <p:spPr>
          <a:xfrm>
            <a:off x="6730205" y="3214210"/>
            <a:ext cx="498275" cy="27905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Q</a:t>
            </a:r>
            <a:r>
              <a:rPr lang="en-US" sz="1400" baseline="-25000" dirty="0"/>
              <a:t>2</a:t>
            </a:r>
          </a:p>
        </p:txBody>
      </p: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9BF12A79-BA3D-0048-9A3C-289C407F19E9}"/>
              </a:ext>
            </a:extLst>
          </p:cNvPr>
          <p:cNvCxnSpPr>
            <a:cxnSpLocks/>
          </p:cNvCxnSpPr>
          <p:nvPr/>
        </p:nvCxnSpPr>
        <p:spPr>
          <a:xfrm>
            <a:off x="6455885" y="2883285"/>
            <a:ext cx="274320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55DA848E-9B4E-E94F-8C8B-A907E42BEFEB}"/>
              </a:ext>
            </a:extLst>
          </p:cNvPr>
          <p:cNvCxnSpPr>
            <a:cxnSpLocks/>
          </p:cNvCxnSpPr>
          <p:nvPr/>
        </p:nvCxnSpPr>
        <p:spPr>
          <a:xfrm>
            <a:off x="6424216" y="4191017"/>
            <a:ext cx="274320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ctangle 102">
            <a:extLst>
              <a:ext uri="{FF2B5EF4-FFF2-40B4-BE49-F238E27FC236}">
                <a16:creationId xmlns:a16="http://schemas.microsoft.com/office/drawing/2014/main" id="{E0932080-6F4C-A541-9CF3-BF371177619A}"/>
              </a:ext>
            </a:extLst>
          </p:cNvPr>
          <p:cNvSpPr/>
          <p:nvPr/>
        </p:nvSpPr>
        <p:spPr>
          <a:xfrm>
            <a:off x="6718506" y="3948099"/>
            <a:ext cx="541225" cy="34081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Q</a:t>
            </a:r>
            <a:r>
              <a:rPr lang="en-US" sz="1400" baseline="-25000" dirty="0"/>
              <a:t>n-1</a:t>
            </a:r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9472A5C3-FDAB-BB43-B10B-AE31B980B823}"/>
              </a:ext>
            </a:extLst>
          </p:cNvPr>
          <p:cNvCxnSpPr>
            <a:cxnSpLocks/>
          </p:cNvCxnSpPr>
          <p:nvPr/>
        </p:nvCxnSpPr>
        <p:spPr>
          <a:xfrm>
            <a:off x="6483156" y="4864921"/>
            <a:ext cx="274320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angle 104">
            <a:extLst>
              <a:ext uri="{FF2B5EF4-FFF2-40B4-BE49-F238E27FC236}">
                <a16:creationId xmlns:a16="http://schemas.microsoft.com/office/drawing/2014/main" id="{EC996EB4-783E-4943-9EAC-59A04433C0B6}"/>
              </a:ext>
            </a:extLst>
          </p:cNvPr>
          <p:cNvSpPr/>
          <p:nvPr/>
        </p:nvSpPr>
        <p:spPr>
          <a:xfrm>
            <a:off x="6777446" y="4683756"/>
            <a:ext cx="498275" cy="27905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Q</a:t>
            </a:r>
            <a:r>
              <a:rPr lang="en-US" sz="1400" baseline="-25000" dirty="0" err="1"/>
              <a:t>n</a:t>
            </a:r>
            <a:endParaRPr lang="en-US" sz="1400" baseline="-25000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C6749D93-FC58-4648-9A4F-519CC9F66ACE}"/>
              </a:ext>
            </a:extLst>
          </p:cNvPr>
          <p:cNvSpPr txBox="1"/>
          <p:nvPr/>
        </p:nvSpPr>
        <p:spPr>
          <a:xfrm rot="5400000">
            <a:off x="7119431" y="3602425"/>
            <a:ext cx="1550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Untrusted Aggregator</a:t>
            </a:r>
          </a:p>
        </p:txBody>
      </p: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73D079D3-3D7B-4B46-B4EC-DFD515C8F05A}"/>
              </a:ext>
            </a:extLst>
          </p:cNvPr>
          <p:cNvCxnSpPr>
            <a:cxnSpLocks/>
          </p:cNvCxnSpPr>
          <p:nvPr/>
        </p:nvCxnSpPr>
        <p:spPr>
          <a:xfrm>
            <a:off x="7261866" y="2855949"/>
            <a:ext cx="328425" cy="218732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6B387257-10C9-D244-A3E5-9298713A086A}"/>
              </a:ext>
            </a:extLst>
          </p:cNvPr>
          <p:cNvCxnSpPr>
            <a:cxnSpLocks/>
            <a:stCxn id="98" idx="3"/>
          </p:cNvCxnSpPr>
          <p:nvPr/>
        </p:nvCxnSpPr>
        <p:spPr>
          <a:xfrm flipV="1">
            <a:off x="7228480" y="3351971"/>
            <a:ext cx="351300" cy="176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7DFA33F6-5FEB-DC41-885F-7D21C241A854}"/>
              </a:ext>
            </a:extLst>
          </p:cNvPr>
          <p:cNvCxnSpPr>
            <a:cxnSpLocks/>
          </p:cNvCxnSpPr>
          <p:nvPr/>
        </p:nvCxnSpPr>
        <p:spPr>
          <a:xfrm flipV="1">
            <a:off x="7242744" y="4116736"/>
            <a:ext cx="351300" cy="176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823F5212-A93D-5F4E-8E8B-0921A5000799}"/>
              </a:ext>
            </a:extLst>
          </p:cNvPr>
          <p:cNvCxnSpPr>
            <a:cxnSpLocks/>
            <a:stCxn id="105" idx="3"/>
          </p:cNvCxnSpPr>
          <p:nvPr/>
        </p:nvCxnSpPr>
        <p:spPr>
          <a:xfrm flipV="1">
            <a:off x="7275721" y="4433457"/>
            <a:ext cx="301945" cy="38982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>
            <a:extLst>
              <a:ext uri="{FF2B5EF4-FFF2-40B4-BE49-F238E27FC236}">
                <a16:creationId xmlns:a16="http://schemas.microsoft.com/office/drawing/2014/main" id="{365F1982-A773-A343-B4F3-37B6C6484D4E}"/>
              </a:ext>
            </a:extLst>
          </p:cNvPr>
          <p:cNvSpPr/>
          <p:nvPr/>
        </p:nvSpPr>
        <p:spPr>
          <a:xfrm>
            <a:off x="6620316" y="2617481"/>
            <a:ext cx="1664699" cy="2479216"/>
          </a:xfrm>
          <a:prstGeom prst="rect">
            <a:avLst/>
          </a:prstGeom>
          <a:noFill/>
          <a:ln w="28575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CEA3E20E-978B-F149-A228-516E1EF47A6A}"/>
              </a:ext>
            </a:extLst>
          </p:cNvPr>
          <p:cNvCxnSpPr>
            <a:cxnSpLocks/>
          </p:cNvCxnSpPr>
          <p:nvPr/>
        </p:nvCxnSpPr>
        <p:spPr>
          <a:xfrm>
            <a:off x="8300419" y="3735581"/>
            <a:ext cx="629165" cy="0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40372997-EC17-9D42-A42B-26A13089DB36}"/>
              </a:ext>
            </a:extLst>
          </p:cNvPr>
          <p:cNvSpPr txBox="1"/>
          <p:nvPr/>
        </p:nvSpPr>
        <p:spPr>
          <a:xfrm>
            <a:off x="8227065" y="3318335"/>
            <a:ext cx="1091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A(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x</a:t>
            </a:r>
            <a:r>
              <a:rPr lang="en-US" dirty="0" err="1"/>
              <a:t>,B</a:t>
            </a:r>
            <a:r>
              <a:rPr lang="en-US" dirty="0"/>
              <a:t>)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D026BBC7-5443-7D41-86A0-E33D62939335}"/>
              </a:ext>
            </a:extLst>
          </p:cNvPr>
          <p:cNvSpPr/>
          <p:nvPr/>
        </p:nvSpPr>
        <p:spPr>
          <a:xfrm>
            <a:off x="10695706" y="2741429"/>
            <a:ext cx="573326" cy="1882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10369199-8456-9249-98F4-7D678510BE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5104" y="3870765"/>
            <a:ext cx="324464" cy="457200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0934FECB-283E-3B4F-9068-32E0808F91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9628" y="3080666"/>
            <a:ext cx="375557" cy="457200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D3D8C3A0-1C95-3B4E-8FF9-5046D4C8F4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9628" y="2540147"/>
            <a:ext cx="375557" cy="457200"/>
          </a:xfrm>
          <a:prstGeom prst="rect">
            <a:avLst/>
          </a:prstGeom>
        </p:spPr>
      </p:pic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A2DA4CEC-BC64-3C41-897D-E2E3D70B3FA1}"/>
              </a:ext>
            </a:extLst>
          </p:cNvPr>
          <p:cNvCxnSpPr>
            <a:cxnSpLocks/>
          </p:cNvCxnSpPr>
          <p:nvPr/>
        </p:nvCxnSpPr>
        <p:spPr>
          <a:xfrm>
            <a:off x="9337336" y="3607362"/>
            <a:ext cx="0" cy="182880"/>
          </a:xfrm>
          <a:prstGeom prst="line">
            <a:avLst/>
          </a:prstGeom>
          <a:ln w="28575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693F61FA-F979-1A4B-AD6B-34253EE335C3}"/>
              </a:ext>
            </a:extLst>
          </p:cNvPr>
          <p:cNvCxnSpPr>
            <a:cxnSpLocks/>
          </p:cNvCxnSpPr>
          <p:nvPr/>
        </p:nvCxnSpPr>
        <p:spPr>
          <a:xfrm>
            <a:off x="9527475" y="3318041"/>
            <a:ext cx="274320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Rectangle 126">
            <a:extLst>
              <a:ext uri="{FF2B5EF4-FFF2-40B4-BE49-F238E27FC236}">
                <a16:creationId xmlns:a16="http://schemas.microsoft.com/office/drawing/2014/main" id="{593B57B7-ADBD-E948-9347-DABD959A771E}"/>
              </a:ext>
            </a:extLst>
          </p:cNvPr>
          <p:cNvSpPr/>
          <p:nvPr/>
        </p:nvSpPr>
        <p:spPr>
          <a:xfrm>
            <a:off x="9124694" y="4572278"/>
            <a:ext cx="466344" cy="466344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2362964F-0B62-4745-B602-E033B1067113}"/>
              </a:ext>
            </a:extLst>
          </p:cNvPr>
          <p:cNvSpPr/>
          <p:nvPr/>
        </p:nvSpPr>
        <p:spPr>
          <a:xfrm>
            <a:off x="9821765" y="2666422"/>
            <a:ext cx="498275" cy="27905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Q</a:t>
            </a:r>
            <a:r>
              <a:rPr lang="en-US" sz="1400" baseline="-25000" dirty="0"/>
              <a:t>1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039FDCAE-13F9-F748-A91E-6571A35F02D3}"/>
              </a:ext>
            </a:extLst>
          </p:cNvPr>
          <p:cNvSpPr/>
          <p:nvPr/>
        </p:nvSpPr>
        <p:spPr>
          <a:xfrm>
            <a:off x="9821765" y="3136876"/>
            <a:ext cx="498275" cy="27905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Q</a:t>
            </a:r>
            <a:r>
              <a:rPr lang="en-US" sz="1400" baseline="-25000" dirty="0"/>
              <a:t>2</a:t>
            </a:r>
          </a:p>
        </p:txBody>
      </p: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9F3441DB-152F-2343-9087-6FEAD9F0BF77}"/>
              </a:ext>
            </a:extLst>
          </p:cNvPr>
          <p:cNvCxnSpPr>
            <a:cxnSpLocks/>
          </p:cNvCxnSpPr>
          <p:nvPr/>
        </p:nvCxnSpPr>
        <p:spPr>
          <a:xfrm>
            <a:off x="9547445" y="2805951"/>
            <a:ext cx="274320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89CD5DF2-801B-F141-BD72-85FB0F9FF69E}"/>
              </a:ext>
            </a:extLst>
          </p:cNvPr>
          <p:cNvCxnSpPr>
            <a:cxnSpLocks/>
          </p:cNvCxnSpPr>
          <p:nvPr/>
        </p:nvCxnSpPr>
        <p:spPr>
          <a:xfrm>
            <a:off x="9515776" y="4113683"/>
            <a:ext cx="274320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Rectangle 131">
            <a:extLst>
              <a:ext uri="{FF2B5EF4-FFF2-40B4-BE49-F238E27FC236}">
                <a16:creationId xmlns:a16="http://schemas.microsoft.com/office/drawing/2014/main" id="{D90BAAEE-FBAC-7441-9F5A-3FADC5DD7A66}"/>
              </a:ext>
            </a:extLst>
          </p:cNvPr>
          <p:cNvSpPr/>
          <p:nvPr/>
        </p:nvSpPr>
        <p:spPr>
          <a:xfrm>
            <a:off x="9810066" y="3870765"/>
            <a:ext cx="541225" cy="34081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Q</a:t>
            </a:r>
            <a:r>
              <a:rPr lang="en-US" sz="1400" baseline="-25000" dirty="0"/>
              <a:t>n-1</a:t>
            </a:r>
          </a:p>
        </p:txBody>
      </p: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261605DE-48EB-AE40-9B35-434DEC4F1F10}"/>
              </a:ext>
            </a:extLst>
          </p:cNvPr>
          <p:cNvCxnSpPr>
            <a:cxnSpLocks/>
          </p:cNvCxnSpPr>
          <p:nvPr/>
        </p:nvCxnSpPr>
        <p:spPr>
          <a:xfrm>
            <a:off x="9574716" y="4787587"/>
            <a:ext cx="274320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Rectangle 133">
            <a:extLst>
              <a:ext uri="{FF2B5EF4-FFF2-40B4-BE49-F238E27FC236}">
                <a16:creationId xmlns:a16="http://schemas.microsoft.com/office/drawing/2014/main" id="{4454AEA7-C471-FC4B-8063-CF0966D4E604}"/>
              </a:ext>
            </a:extLst>
          </p:cNvPr>
          <p:cNvSpPr/>
          <p:nvPr/>
        </p:nvSpPr>
        <p:spPr>
          <a:xfrm>
            <a:off x="9869006" y="4606422"/>
            <a:ext cx="498275" cy="27905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Q</a:t>
            </a:r>
            <a:r>
              <a:rPr lang="en-US" sz="1400" baseline="-25000" dirty="0" err="1"/>
              <a:t>n</a:t>
            </a:r>
            <a:endParaRPr lang="en-US" sz="1400" baseline="-25000" dirty="0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B3584CCC-D486-8E45-8241-92A8727E8986}"/>
              </a:ext>
            </a:extLst>
          </p:cNvPr>
          <p:cNvSpPr txBox="1"/>
          <p:nvPr/>
        </p:nvSpPr>
        <p:spPr>
          <a:xfrm rot="5400000">
            <a:off x="10210991" y="3525091"/>
            <a:ext cx="1550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Untrusted Aggregator</a:t>
            </a:r>
          </a:p>
        </p:txBody>
      </p: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FEA2D7C2-3B0B-814E-8602-953994507960}"/>
              </a:ext>
            </a:extLst>
          </p:cNvPr>
          <p:cNvCxnSpPr>
            <a:cxnSpLocks/>
          </p:cNvCxnSpPr>
          <p:nvPr/>
        </p:nvCxnSpPr>
        <p:spPr>
          <a:xfrm>
            <a:off x="10353426" y="2778615"/>
            <a:ext cx="328425" cy="218732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73671E9D-99BA-DD44-9CFC-62654ECA0B75}"/>
              </a:ext>
            </a:extLst>
          </p:cNvPr>
          <p:cNvCxnSpPr>
            <a:cxnSpLocks/>
          </p:cNvCxnSpPr>
          <p:nvPr/>
        </p:nvCxnSpPr>
        <p:spPr>
          <a:xfrm flipV="1">
            <a:off x="10320040" y="3274637"/>
            <a:ext cx="351300" cy="176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04E6E4A3-F486-954B-B8A8-CFFE562B9320}"/>
              </a:ext>
            </a:extLst>
          </p:cNvPr>
          <p:cNvCxnSpPr>
            <a:cxnSpLocks/>
          </p:cNvCxnSpPr>
          <p:nvPr/>
        </p:nvCxnSpPr>
        <p:spPr>
          <a:xfrm flipV="1">
            <a:off x="10334304" y="4039402"/>
            <a:ext cx="351300" cy="176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3F0F7239-C61C-AB4B-B9B8-0BFD4C66C42D}"/>
              </a:ext>
            </a:extLst>
          </p:cNvPr>
          <p:cNvCxnSpPr>
            <a:cxnSpLocks/>
          </p:cNvCxnSpPr>
          <p:nvPr/>
        </p:nvCxnSpPr>
        <p:spPr>
          <a:xfrm flipV="1">
            <a:off x="10367281" y="4356123"/>
            <a:ext cx="301945" cy="38982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Rectangle 139">
            <a:extLst>
              <a:ext uri="{FF2B5EF4-FFF2-40B4-BE49-F238E27FC236}">
                <a16:creationId xmlns:a16="http://schemas.microsoft.com/office/drawing/2014/main" id="{AC417472-971C-D149-8C32-65EBDEDEE87F}"/>
              </a:ext>
            </a:extLst>
          </p:cNvPr>
          <p:cNvSpPr/>
          <p:nvPr/>
        </p:nvSpPr>
        <p:spPr>
          <a:xfrm>
            <a:off x="9711876" y="2540147"/>
            <a:ext cx="1664699" cy="2479216"/>
          </a:xfrm>
          <a:prstGeom prst="rect">
            <a:avLst/>
          </a:prstGeom>
          <a:noFill/>
          <a:ln w="28575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751C59FB-F513-304F-A65E-CBF9B64714C9}"/>
              </a:ext>
            </a:extLst>
          </p:cNvPr>
          <p:cNvCxnSpPr>
            <a:cxnSpLocks/>
          </p:cNvCxnSpPr>
          <p:nvPr/>
        </p:nvCxnSpPr>
        <p:spPr>
          <a:xfrm>
            <a:off x="11391979" y="3658247"/>
            <a:ext cx="629165" cy="0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2" name="TextBox 141">
            <a:extLst>
              <a:ext uri="{FF2B5EF4-FFF2-40B4-BE49-F238E27FC236}">
                <a16:creationId xmlns:a16="http://schemas.microsoft.com/office/drawing/2014/main" id="{32FC86F2-6491-7F47-A332-2A678855CFD5}"/>
              </a:ext>
            </a:extLst>
          </p:cNvPr>
          <p:cNvSpPr txBox="1"/>
          <p:nvPr/>
        </p:nvSpPr>
        <p:spPr>
          <a:xfrm>
            <a:off x="11318625" y="3241001"/>
            <a:ext cx="1041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A(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</a:rPr>
              <a:t>x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’</a:t>
            </a:r>
            <a:r>
              <a:rPr lang="en-US" dirty="0" err="1"/>
              <a:t>,B</a:t>
            </a:r>
            <a:r>
              <a:rPr lang="en-US" dirty="0"/>
              <a:t>)</a:t>
            </a:r>
          </a:p>
        </p:txBody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id="{D0615749-F5E6-0B49-982C-70A781849B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0977" y="4581422"/>
            <a:ext cx="359229" cy="457200"/>
          </a:xfrm>
          <a:prstGeom prst="rect">
            <a:avLst/>
          </a:prstGeom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id="{094381A3-BFAA-AA4C-9CB6-D6C43E023D1C}"/>
              </a:ext>
            </a:extLst>
          </p:cNvPr>
          <p:cNvSpPr txBox="1"/>
          <p:nvPr/>
        </p:nvSpPr>
        <p:spPr>
          <a:xfrm>
            <a:off x="6040459" y="5286720"/>
            <a:ext cx="52781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(𝜺,𝛅)-local differential privacy</a:t>
            </a:r>
          </a:p>
          <a:p>
            <a:r>
              <a:rPr lang="en-US" sz="1600" dirty="0"/>
              <a:t>∀ neighboring </a:t>
            </a:r>
            <a:r>
              <a:rPr lang="en-US" sz="1600" b="1" dirty="0" err="1">
                <a:solidFill>
                  <a:schemeClr val="accent2">
                    <a:lumMod val="75000"/>
                  </a:schemeClr>
                </a:solidFill>
              </a:rPr>
              <a:t>x</a:t>
            </a:r>
            <a:r>
              <a:rPr lang="en-US" sz="1600" dirty="0" err="1"/>
              <a:t>,</a:t>
            </a:r>
            <a:r>
              <a:rPr lang="en-US" sz="1600" b="1" dirty="0" err="1">
                <a:solidFill>
                  <a:schemeClr val="accent3">
                    <a:lumMod val="75000"/>
                  </a:schemeClr>
                </a:solidFill>
              </a:rPr>
              <a:t>x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’</a:t>
            </a:r>
            <a:r>
              <a:rPr lang="en-US" sz="1600" dirty="0"/>
              <a:t>, ∀ behavior B of other parties, and ∀ sets of output T</a:t>
            </a:r>
          </a:p>
          <a:p>
            <a:endParaRPr lang="en-US" sz="1600" dirty="0"/>
          </a:p>
          <a:p>
            <a:r>
              <a:rPr lang="en-US" sz="1600" dirty="0" err="1"/>
              <a:t>Pr</a:t>
            </a:r>
            <a:r>
              <a:rPr lang="en-US" sz="1600" baseline="-25000" dirty="0" err="1"/>
              <a:t>coins</a:t>
            </a:r>
            <a:r>
              <a:rPr lang="en-US" sz="1600" baseline="-25000" dirty="0"/>
              <a:t> of Q</a:t>
            </a:r>
            <a:r>
              <a:rPr lang="en-US" sz="1600" baseline="-45000" dirty="0"/>
              <a:t>i</a:t>
            </a:r>
            <a:r>
              <a:rPr lang="en-US" sz="1600" dirty="0"/>
              <a:t>[A(</a:t>
            </a:r>
            <a:r>
              <a:rPr lang="en-US" sz="1600" b="1" dirty="0" err="1">
                <a:solidFill>
                  <a:schemeClr val="accent2">
                    <a:lumMod val="75000"/>
                  </a:schemeClr>
                </a:solidFill>
              </a:rPr>
              <a:t>x</a:t>
            </a:r>
            <a:r>
              <a:rPr lang="en-US" sz="1600" dirty="0" err="1"/>
              <a:t>,B</a:t>
            </a:r>
            <a:r>
              <a:rPr lang="en-US" sz="1600" dirty="0"/>
              <a:t>)∊T] ≦ e</a:t>
            </a:r>
            <a:r>
              <a:rPr lang="en-US" sz="1600" baseline="30000" dirty="0"/>
              <a:t>𝜺</a:t>
            </a:r>
            <a:r>
              <a:rPr lang="en-US" sz="1600" b="1" dirty="0"/>
              <a:t> </a:t>
            </a:r>
            <a:r>
              <a:rPr lang="en-US" sz="1600" baseline="30000" dirty="0"/>
              <a:t>.</a:t>
            </a:r>
            <a:r>
              <a:rPr lang="en-US" sz="1600" dirty="0" err="1"/>
              <a:t>Pr</a:t>
            </a:r>
            <a:r>
              <a:rPr lang="en-US" sz="1600" baseline="-25000" dirty="0" err="1"/>
              <a:t>coins</a:t>
            </a:r>
            <a:r>
              <a:rPr lang="en-US" sz="1600" baseline="-25000" dirty="0"/>
              <a:t> of Q</a:t>
            </a:r>
            <a:r>
              <a:rPr lang="en-US" sz="1600" baseline="-45000" dirty="0"/>
              <a:t>i</a:t>
            </a:r>
            <a:r>
              <a:rPr lang="en-US" sz="1600" dirty="0"/>
              <a:t>[A(</a:t>
            </a:r>
            <a:r>
              <a:rPr lang="en-US" sz="1600" b="1" dirty="0" err="1">
                <a:solidFill>
                  <a:schemeClr val="accent3">
                    <a:lumMod val="75000"/>
                  </a:schemeClr>
                </a:solidFill>
              </a:rPr>
              <a:t>x</a:t>
            </a:r>
            <a:r>
              <a:rPr lang="en-US" sz="1600" dirty="0" err="1">
                <a:solidFill>
                  <a:schemeClr val="accent3">
                    <a:lumMod val="75000"/>
                  </a:schemeClr>
                </a:solidFill>
              </a:rPr>
              <a:t>’</a:t>
            </a:r>
            <a:r>
              <a:rPr lang="en-US" sz="1600" dirty="0" err="1"/>
              <a:t>,B</a:t>
            </a:r>
            <a:r>
              <a:rPr lang="en-US" sz="1600" dirty="0"/>
              <a:t>)∊T] + 𝛅</a:t>
            </a: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2DEDA9C3-74F7-BE4C-B171-534235A9235C}"/>
              </a:ext>
            </a:extLst>
          </p:cNvPr>
          <p:cNvCxnSpPr/>
          <p:nvPr/>
        </p:nvCxnSpPr>
        <p:spPr>
          <a:xfrm>
            <a:off x="5932518" y="2093976"/>
            <a:ext cx="0" cy="4764024"/>
          </a:xfrm>
          <a:prstGeom prst="line">
            <a:avLst/>
          </a:prstGeom>
          <a:ln w="28575">
            <a:prstDash val="soli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50" name="Rectangle 149">
            <a:extLst>
              <a:ext uri="{FF2B5EF4-FFF2-40B4-BE49-F238E27FC236}">
                <a16:creationId xmlns:a16="http://schemas.microsoft.com/office/drawing/2014/main" id="{95867486-B41C-E74D-83C2-AECC5C9E170B}"/>
              </a:ext>
            </a:extLst>
          </p:cNvPr>
          <p:cNvSpPr/>
          <p:nvPr/>
        </p:nvSpPr>
        <p:spPr>
          <a:xfrm>
            <a:off x="239250" y="4394154"/>
            <a:ext cx="5234612" cy="2210570"/>
          </a:xfrm>
          <a:prstGeom prst="rect">
            <a:avLst/>
          </a:prstGeom>
          <a:blipFill dpi="0" rotWithShape="1">
            <a:blip r:embed="rId8">
              <a:duotone>
                <a:schemeClr val="accent3">
                  <a:tint val="70000"/>
                  <a:shade val="63000"/>
                </a:schemeClr>
                <a:schemeClr val="accent3">
                  <a:tint val="10000"/>
                  <a:satMod val="15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tile tx="0" ty="0" sx="60000" sy="59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/>
              <a:t>General methods: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Global sensitivity method: Laplace, Gaussian mechanisms [DMNS06]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Exponential mechanism [MT07]</a:t>
            </a:r>
          </a:p>
          <a:p>
            <a:r>
              <a:rPr lang="en-US" sz="1400" b="1" dirty="0"/>
              <a:t>Specialized methods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DP Empirical Risk Minimization [DJW13, FTS17]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DP Stochastic Gradient Descent (SGD) and Neural Nets [ACGMMTZ16]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DP Bayesian Inference [WFS15, JDH16, PFCW16]</a:t>
            </a: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5EA41DEE-4360-6844-9BFD-9BE370AAB549}"/>
              </a:ext>
            </a:extLst>
          </p:cNvPr>
          <p:cNvSpPr/>
          <p:nvPr/>
        </p:nvSpPr>
        <p:spPr>
          <a:xfrm>
            <a:off x="6315284" y="4400754"/>
            <a:ext cx="4272879" cy="1439801"/>
          </a:xfrm>
          <a:prstGeom prst="rect">
            <a:avLst/>
          </a:prstGeom>
          <a:blipFill dpi="0" rotWithShape="1">
            <a:blip r:embed="rId8">
              <a:duotone>
                <a:schemeClr val="accent3">
                  <a:tint val="70000"/>
                  <a:shade val="63000"/>
                </a:schemeClr>
                <a:schemeClr val="accent3">
                  <a:tint val="10000"/>
                  <a:satMod val="15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tile tx="0" ty="0" sx="60000" sy="59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/>
              <a:t>Google RAPPOR [EPK14]</a:t>
            </a:r>
          </a:p>
          <a:p>
            <a:r>
              <a:rPr lang="en-US" sz="1400" b="1" dirty="0"/>
              <a:t>Apple Privacy Preserving Statistics in iOS</a:t>
            </a:r>
          </a:p>
          <a:p>
            <a:endParaRPr lang="en-US" sz="1400" b="1" dirty="0"/>
          </a:p>
          <a:p>
            <a:r>
              <a:rPr lang="en-US" sz="1400" b="1" dirty="0"/>
              <a:t>Challenge: utility/privacy trade-offs</a:t>
            </a:r>
          </a:p>
        </p:txBody>
      </p:sp>
    </p:spTree>
    <p:extLst>
      <p:ext uri="{BB962C8B-B14F-4D97-AF65-F5344CB8AC3E}">
        <p14:creationId xmlns:p14="http://schemas.microsoft.com/office/powerpoint/2010/main" val="242753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 animBg="1"/>
      <p:bldP spid="1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Secure Computation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03BD2-28FC-244D-BEEB-0BC7614AB6EE}" type="slidenum">
              <a:rPr lang="en-US" smtClean="0"/>
              <a:t>7</a:t>
            </a:fld>
            <a:endParaRPr lang="en-US"/>
          </a:p>
        </p:txBody>
      </p:sp>
      <p:sp>
        <p:nvSpPr>
          <p:cNvPr id="8" name="Left Arrow 7"/>
          <p:cNvSpPr/>
          <p:nvPr/>
        </p:nvSpPr>
        <p:spPr>
          <a:xfrm>
            <a:off x="7783918" y="3365211"/>
            <a:ext cx="685801" cy="531628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3348490" y="3405076"/>
            <a:ext cx="854925" cy="497092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pic>
        <p:nvPicPr>
          <p:cNvPr id="8194" name="Picture 2" descr="C:\Users\evahlis\AppData\Local\Microsoft\Windows\Temporary Internet Files\Content.IE5\CSBI13BW\MC90043154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605" y="3304319"/>
            <a:ext cx="784245" cy="845294"/>
          </a:xfrm>
          <a:prstGeom prst="rect">
            <a:avLst/>
          </a:prstGeom>
          <a:noFill/>
        </p:spPr>
      </p:pic>
      <p:pic>
        <p:nvPicPr>
          <p:cNvPr id="13" name="Picture 2" descr="C:\Users\evahlis\AppData\Local\Microsoft\Windows\Temporary Internet Files\Content.IE5\CSBI13BW\MC90043154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8262" y="3304319"/>
            <a:ext cx="784245" cy="845294"/>
          </a:xfrm>
          <a:prstGeom prst="rect">
            <a:avLst/>
          </a:prstGeom>
          <a:noFill/>
        </p:spPr>
      </p:pic>
      <p:sp>
        <p:nvSpPr>
          <p:cNvPr id="14" name="Left-Right Arrow 13"/>
          <p:cNvSpPr/>
          <p:nvPr/>
        </p:nvSpPr>
        <p:spPr>
          <a:xfrm>
            <a:off x="5027427" y="3415709"/>
            <a:ext cx="2041451" cy="49709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924149" y="2896975"/>
            <a:ext cx="22859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Secure computation</a:t>
            </a:r>
          </a:p>
          <a:p>
            <a:pPr algn="ctr"/>
            <a:r>
              <a:rPr lang="en-US" dirty="0"/>
              <a:t>protocol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47093" y="4349279"/>
            <a:ext cx="1225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F(X,Y)</a:t>
            </a:r>
          </a:p>
        </p:txBody>
      </p:sp>
      <p:cxnSp>
        <p:nvCxnSpPr>
          <p:cNvPr id="22" name="Shape 21"/>
          <p:cNvCxnSpPr>
            <a:stCxn id="13" idx="2"/>
          </p:cNvCxnSpPr>
          <p:nvPr/>
        </p:nvCxnSpPr>
        <p:spPr>
          <a:xfrm rot="5400000">
            <a:off x="3732247" y="3668170"/>
            <a:ext cx="326694" cy="128958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hape 22"/>
          <p:cNvCxnSpPr/>
          <p:nvPr/>
        </p:nvCxnSpPr>
        <p:spPr>
          <a:xfrm rot="16200000" flipH="1">
            <a:off x="8227785" y="3704489"/>
            <a:ext cx="326694" cy="128958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757842" y="4423710"/>
            <a:ext cx="1225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F(X,Y)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33574" y="5433238"/>
            <a:ext cx="59220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Security means:</a:t>
            </a:r>
            <a:r>
              <a:rPr lang="en-US" sz="2400" dirty="0">
                <a:solidFill>
                  <a:srgbClr val="FF0000"/>
                </a:solidFill>
              </a:rPr>
              <a:t> the parties cannot learn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more than what is revealed by the result</a:t>
            </a:r>
          </a:p>
        </p:txBody>
      </p:sp>
      <p:pic>
        <p:nvPicPr>
          <p:cNvPr id="17" name="Picture 4" descr="boy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99" y="2492897"/>
            <a:ext cx="1219200" cy="2238375"/>
          </a:xfrm>
          <a:prstGeom prst="rect">
            <a:avLst/>
          </a:prstGeom>
        </p:spPr>
      </p:pic>
      <p:pic>
        <p:nvPicPr>
          <p:cNvPr id="18" name="Picture 17" descr="alice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440" y="2469891"/>
            <a:ext cx="1744878" cy="178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63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4" grpId="0" animBg="1"/>
      <p:bldP spid="15" grpId="0"/>
      <p:bldP spid="20" grpId="0"/>
      <p:bldP spid="24" grpId="0"/>
      <p:bldP spid="2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Randomized Response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Collect aggregate statistics for answer of 0/1 question</a:t>
            </a:r>
          </a:p>
          <a:p>
            <a:r>
              <a:rPr lang="en-US" dirty="0"/>
              <a:t>Respond as follows</a:t>
            </a:r>
          </a:p>
          <a:p>
            <a:pPr lvl="1"/>
            <a:r>
              <a:rPr lang="en-US" dirty="0"/>
              <a:t>1. Flip a coin</a:t>
            </a:r>
          </a:p>
          <a:p>
            <a:pPr lvl="1"/>
            <a:r>
              <a:rPr lang="en-US" dirty="0"/>
              <a:t>2. If the output is tails, answer truthfully </a:t>
            </a:r>
          </a:p>
          <a:p>
            <a:pPr lvl="1"/>
            <a:r>
              <a:rPr lang="en-US" dirty="0"/>
              <a:t>3. If the output is heads, flip another coin and answer according to its output.</a:t>
            </a:r>
          </a:p>
          <a:p>
            <a:r>
              <a:rPr lang="en-US" dirty="0"/>
              <a:t>The above algorithm is (ln 3)-differentially private</a:t>
            </a:r>
          </a:p>
          <a:p>
            <a:pPr lvl="1"/>
            <a:r>
              <a:rPr lang="en-US" dirty="0"/>
              <a:t>Neighboring databases {0}, {1}</a:t>
            </a:r>
          </a:p>
          <a:p>
            <a:pPr lvl="1"/>
            <a:r>
              <a:rPr lang="en-US" dirty="0" err="1"/>
              <a:t>Pr</a:t>
            </a:r>
            <a:r>
              <a:rPr lang="en-US" dirty="0"/>
              <a:t>[ Output=1 | x =1 ] / </a:t>
            </a:r>
            <a:r>
              <a:rPr lang="en-US" dirty="0" err="1"/>
              <a:t>Pr</a:t>
            </a:r>
            <a:r>
              <a:rPr lang="en-US" dirty="0"/>
              <a:t>[ Output=1 | x =0 ] = 3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AA5E1-BE22-BA4F-B055-B5006647A730}" type="slidenum">
              <a:rPr lang="en-US" smtClean="0"/>
              <a:t>70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Cryptography &amp; Computer Security, CPSC 467/567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82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A11743-B6E9-3443-A128-486051565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DP: Heavy hitters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F568D6-9CE6-2B4B-8FCA-1D9C3BC50D5A}"/>
                  </a:ext>
                </a:extLst>
              </p:cNvPr>
              <p:cNvSpPr txBox="1"/>
              <p:nvPr/>
            </p:nvSpPr>
            <p:spPr>
              <a:xfrm>
                <a:off x="498761" y="2563091"/>
                <a:ext cx="6040584" cy="5994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[BNST17] : improve runtime matching error lower bound</a:t>
                </a:r>
              </a:p>
              <a:p>
                <a:r>
                  <a:rPr lang="en-US" sz="1400" dirty="0" err="1"/>
                  <a:t>Õ</a:t>
                </a:r>
                <a:r>
                  <a:rPr lang="en-US" sz="1400" dirty="0"/>
                  <a:t>(n) server work, </a:t>
                </a:r>
                <a:r>
                  <a:rPr lang="en-US" sz="1400" dirty="0" err="1"/>
                  <a:t>Õ</a:t>
                </a:r>
                <a:r>
                  <a:rPr lang="en-US" sz="1400" dirty="0"/>
                  <a:t>(1) user work, Worst case error: O(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func>
                          <m:func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func>
                      </m:e>
                    </m:rad>
                  </m:oMath>
                </a14:m>
                <a:r>
                  <a:rPr lang="en-US" sz="1400" dirty="0"/>
                  <a:t>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F568D6-9CE6-2B4B-8FCA-1D9C3BC50D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761" y="2563091"/>
                <a:ext cx="6040584" cy="599459"/>
              </a:xfrm>
              <a:prstGeom prst="rect">
                <a:avLst/>
              </a:prstGeom>
              <a:blipFill>
                <a:blip r:embed="rId3"/>
                <a:stretch>
                  <a:fillRect l="-419" t="-2083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4ABEFA2B-7688-9741-B772-335B2AAEEBF4}"/>
              </a:ext>
            </a:extLst>
          </p:cNvPr>
          <p:cNvSpPr txBox="1"/>
          <p:nvPr/>
        </p:nvSpPr>
        <p:spPr>
          <a:xfrm>
            <a:off x="4475020" y="6470073"/>
            <a:ext cx="6903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200" dirty="0"/>
              <a:t>Practical Locally Private Heavy Hitters, </a:t>
            </a:r>
            <a:r>
              <a:rPr lang="en-US" sz="1200" i="1" dirty="0" err="1"/>
              <a:t>Bassily</a:t>
            </a:r>
            <a:r>
              <a:rPr lang="en-US" sz="1200" i="1" dirty="0"/>
              <a:t>, </a:t>
            </a:r>
            <a:r>
              <a:rPr lang="en-US" sz="1200" i="1" dirty="0" err="1"/>
              <a:t>Nissim</a:t>
            </a:r>
            <a:r>
              <a:rPr lang="en-US" sz="1200" i="1" dirty="0"/>
              <a:t>, Stemmer, </a:t>
            </a:r>
            <a:r>
              <a:rPr lang="en-US" sz="1200" i="1" dirty="0" err="1"/>
              <a:t>Thakurta</a:t>
            </a:r>
            <a:r>
              <a:rPr lang="en-US" sz="1200" dirty="0"/>
              <a:t>, </a:t>
            </a:r>
            <a:r>
              <a:rPr lang="en-US" sz="1200" dirty="0" err="1"/>
              <a:t>NeurIPS</a:t>
            </a:r>
            <a:r>
              <a:rPr lang="en-US" sz="1200" dirty="0"/>
              <a:t> 2017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0E9B984-32F7-6345-B4E5-81730B652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23" y="3343289"/>
            <a:ext cx="9927775" cy="288449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3E1682F-4A89-8345-9702-69EFB0E2FB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647" y="2516909"/>
            <a:ext cx="3272895" cy="1072629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74D37B2-1476-524C-9039-4B6AC6218F12}"/>
              </a:ext>
            </a:extLst>
          </p:cNvPr>
          <p:cNvCxnSpPr>
            <a:cxnSpLocks/>
          </p:cNvCxnSpPr>
          <p:nvPr/>
        </p:nvCxnSpPr>
        <p:spPr>
          <a:xfrm>
            <a:off x="8105647" y="3241960"/>
            <a:ext cx="982935" cy="2646218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D3415F1-E9D3-6F4B-84A1-D27E5DABF7F7}"/>
              </a:ext>
            </a:extLst>
          </p:cNvPr>
          <p:cNvCxnSpPr>
            <a:cxnSpLocks/>
          </p:cNvCxnSpPr>
          <p:nvPr/>
        </p:nvCxnSpPr>
        <p:spPr>
          <a:xfrm flipH="1">
            <a:off x="10875818" y="3241960"/>
            <a:ext cx="290949" cy="2632363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9FAEE774-6934-904C-8B0B-3C7994D49B95}"/>
              </a:ext>
            </a:extLst>
          </p:cNvPr>
          <p:cNvSpPr txBox="1"/>
          <p:nvPr/>
        </p:nvSpPr>
        <p:spPr>
          <a:xfrm>
            <a:off x="4225635" y="6118143"/>
            <a:ext cx="5098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10 million samples with 25991 unique words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79CAE1-CF5D-064B-900B-F86819869458}"/>
              </a:ext>
            </a:extLst>
          </p:cNvPr>
          <p:cNvSpPr txBox="1"/>
          <p:nvPr/>
        </p:nvSpPr>
        <p:spPr>
          <a:xfrm>
            <a:off x="9828033" y="3554833"/>
            <a:ext cx="12388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𝜺 = ln(3) </a:t>
            </a:r>
          </a:p>
        </p:txBody>
      </p:sp>
    </p:spTree>
    <p:extLst>
      <p:ext uri="{BB962C8B-B14F-4D97-AF65-F5344CB8AC3E}">
        <p14:creationId xmlns:p14="http://schemas.microsoft.com/office/powerpoint/2010/main" val="315511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363CA6-492F-1F4E-80D0-F9916F7D1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DP: Frequency estimation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0A7526-4D0E-654D-9B41-C21DD97C9D37}"/>
              </a:ext>
            </a:extLst>
          </p:cNvPr>
          <p:cNvSpPr txBox="1"/>
          <p:nvPr/>
        </p:nvSpPr>
        <p:spPr>
          <a:xfrm>
            <a:off x="2909451" y="2189014"/>
            <a:ext cx="68857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[WBJL17] : LDP Framework</a:t>
            </a:r>
          </a:p>
          <a:p>
            <a:endParaRPr lang="en-US" sz="1600" dirty="0"/>
          </a:p>
          <a:p>
            <a:r>
              <a:rPr lang="en-US" sz="1400" dirty="0"/>
              <a:t>Parameter optimization and better utility</a:t>
            </a:r>
          </a:p>
          <a:p>
            <a:r>
              <a:rPr lang="en-US" sz="1400" dirty="0"/>
              <a:t>New Protocols: Optimal Local Hashing (OLH), Binary Local Hashing (BLH)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97865F-E884-BE44-8B4A-82BE16CF5E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5" y="3261320"/>
            <a:ext cx="4632115" cy="274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0CAA79-CB48-C344-9AAF-572389C2CE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146" y="3261320"/>
            <a:ext cx="4524330" cy="2743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402D69-CE00-F54D-AAE5-92A41042111C}"/>
              </a:ext>
            </a:extLst>
          </p:cNvPr>
          <p:cNvSpPr txBox="1"/>
          <p:nvPr/>
        </p:nvSpPr>
        <p:spPr>
          <a:xfrm>
            <a:off x="2050472" y="6004520"/>
            <a:ext cx="2673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Average Squared Error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129003-01E2-744C-AFE9-FAF0D4FBFE76}"/>
              </a:ext>
            </a:extLst>
          </p:cNvPr>
          <p:cNvSpPr txBox="1"/>
          <p:nvPr/>
        </p:nvSpPr>
        <p:spPr>
          <a:xfrm>
            <a:off x="7398327" y="6052810"/>
            <a:ext cx="2673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True Positives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8F5C0E-93D3-2F4B-A157-8D345B422879}"/>
              </a:ext>
            </a:extLst>
          </p:cNvPr>
          <p:cNvSpPr txBox="1"/>
          <p:nvPr/>
        </p:nvSpPr>
        <p:spPr>
          <a:xfrm>
            <a:off x="3754582" y="6497783"/>
            <a:ext cx="7689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Locally Differentially Private Protocols for Frequency Estimation, Wang, </a:t>
            </a:r>
            <a:r>
              <a:rPr lang="en-US" sz="1200" dirty="0" err="1"/>
              <a:t>Blocki</a:t>
            </a:r>
            <a:r>
              <a:rPr lang="en-US" sz="1200" dirty="0"/>
              <a:t>, Li, </a:t>
            </a:r>
            <a:r>
              <a:rPr lang="en-US" sz="1200" dirty="0" err="1"/>
              <a:t>Jha</a:t>
            </a:r>
            <a:r>
              <a:rPr lang="en-US" sz="1200" dirty="0"/>
              <a:t>, USENIX’17</a:t>
            </a:r>
          </a:p>
        </p:txBody>
      </p:sp>
    </p:spTree>
    <p:extLst>
      <p:ext uri="{BB962C8B-B14F-4D97-AF65-F5344CB8AC3E}">
        <p14:creationId xmlns:p14="http://schemas.microsoft.com/office/powerpoint/2010/main" val="357785510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35841-9ED2-DE43-A004-5CE61F51B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Amplification: DP+MPC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5653A1-E3D0-0142-8241-21F331DB3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100" b="1" dirty="0"/>
              <a:t>[CSUZZ18]</a:t>
            </a:r>
            <a:r>
              <a:rPr lang="en-US" sz="1100" dirty="0"/>
              <a:t> Distributed Differential Privacy via Shuffling, </a:t>
            </a:r>
            <a:r>
              <a:rPr lang="en-US" sz="1100" i="1" dirty="0" err="1"/>
              <a:t>Cheu</a:t>
            </a:r>
            <a:r>
              <a:rPr lang="en-US" sz="1100" i="1" dirty="0"/>
              <a:t>, Smith, Ullman, </a:t>
            </a:r>
            <a:r>
              <a:rPr lang="en-US" sz="1100" i="1" dirty="0" err="1"/>
              <a:t>Zeber</a:t>
            </a:r>
            <a:r>
              <a:rPr lang="en-US" sz="1100" i="1" dirty="0"/>
              <a:t>, </a:t>
            </a:r>
            <a:r>
              <a:rPr lang="en-US" sz="1100" i="1" dirty="0" err="1"/>
              <a:t>Zhilyaev</a:t>
            </a:r>
            <a:endParaRPr lang="en-US" sz="1100" i="1" dirty="0"/>
          </a:p>
          <a:p>
            <a:r>
              <a:rPr lang="en-US" sz="1100" b="1" dirty="0"/>
              <a:t>[EFMRTT18]</a:t>
            </a:r>
            <a:r>
              <a:rPr lang="en-US" sz="1100" dirty="0"/>
              <a:t> Amplification by shuffling: From local to central differential privacy by anonymity, </a:t>
            </a:r>
            <a:r>
              <a:rPr lang="en-US" sz="1100" i="1" dirty="0" err="1"/>
              <a:t>Erlingsson</a:t>
            </a:r>
            <a:r>
              <a:rPr lang="en-US" sz="1100" i="1" dirty="0"/>
              <a:t>, Feldman, </a:t>
            </a:r>
            <a:r>
              <a:rPr lang="en-US" sz="1100" i="1" dirty="0" err="1"/>
              <a:t>Mironov</a:t>
            </a:r>
            <a:r>
              <a:rPr lang="en-US" sz="1100" i="1" dirty="0"/>
              <a:t>, </a:t>
            </a:r>
            <a:r>
              <a:rPr lang="en-US" sz="1100" i="1" dirty="0" err="1"/>
              <a:t>Raghunathan</a:t>
            </a:r>
            <a:r>
              <a:rPr lang="en-US" sz="1100" i="1" dirty="0"/>
              <a:t>, </a:t>
            </a:r>
            <a:r>
              <a:rPr lang="en-US" sz="1100" i="1" dirty="0" err="1"/>
              <a:t>Talwar</a:t>
            </a:r>
            <a:r>
              <a:rPr lang="en-US" sz="1100" i="1" dirty="0"/>
              <a:t>, </a:t>
            </a:r>
            <a:r>
              <a:rPr lang="en-US" sz="1100" i="1" dirty="0" err="1"/>
              <a:t>Thakurt</a:t>
            </a:r>
            <a:endParaRPr lang="en-US" sz="1100" i="1" dirty="0"/>
          </a:p>
          <a:p>
            <a:r>
              <a:rPr lang="en-US" sz="1100" b="1" dirty="0"/>
              <a:t>[BEMMPLRKTS18]</a:t>
            </a:r>
            <a:r>
              <a:rPr lang="en-US" sz="1100" dirty="0"/>
              <a:t> PROCHLO: Strong Privacy for Analytics in the Crowd, </a:t>
            </a:r>
            <a:r>
              <a:rPr lang="en-US" sz="1100" i="1" dirty="0" err="1"/>
              <a:t>Bittau</a:t>
            </a:r>
            <a:r>
              <a:rPr lang="en-US" sz="1100" i="1" dirty="0"/>
              <a:t>, </a:t>
            </a:r>
            <a:r>
              <a:rPr lang="en-US" sz="1100" i="1" dirty="0" err="1"/>
              <a:t>Erlingsson</a:t>
            </a:r>
            <a:r>
              <a:rPr lang="en-US" sz="1100" i="1" dirty="0"/>
              <a:t>, </a:t>
            </a:r>
            <a:r>
              <a:rPr lang="en-US" sz="1100" i="1" dirty="0" err="1"/>
              <a:t>Maniatis</a:t>
            </a:r>
            <a:r>
              <a:rPr lang="en-US" sz="1100" i="1" dirty="0"/>
              <a:t>, </a:t>
            </a:r>
            <a:r>
              <a:rPr lang="en-US" sz="1100" i="1" dirty="0" err="1"/>
              <a:t>Mironov</a:t>
            </a:r>
            <a:r>
              <a:rPr lang="en-US" sz="1100" i="1" dirty="0"/>
              <a:t>, </a:t>
            </a:r>
            <a:r>
              <a:rPr lang="en-US" sz="1100" i="1" dirty="0" err="1"/>
              <a:t>Raghunathan</a:t>
            </a:r>
            <a:r>
              <a:rPr lang="en-US" sz="1100" i="1" dirty="0"/>
              <a:t>, </a:t>
            </a:r>
            <a:r>
              <a:rPr lang="en-US" sz="1100" i="1" dirty="0" err="1"/>
              <a:t>Rudominer</a:t>
            </a:r>
            <a:r>
              <a:rPr lang="en-US" sz="1100" i="1" dirty="0"/>
              <a:t>, </a:t>
            </a:r>
            <a:r>
              <a:rPr lang="en-US" sz="1100" i="1" dirty="0" err="1"/>
              <a:t>Kode</a:t>
            </a:r>
            <a:r>
              <a:rPr lang="en-US" sz="1100" i="1" dirty="0"/>
              <a:t>, </a:t>
            </a:r>
            <a:r>
              <a:rPr lang="en-US" sz="1100" i="1" dirty="0" err="1"/>
              <a:t>Tinnes</a:t>
            </a:r>
            <a:r>
              <a:rPr lang="en-US" sz="1100" i="1" dirty="0"/>
              <a:t>, </a:t>
            </a:r>
            <a:r>
              <a:rPr lang="en-US" sz="1100" i="1" dirty="0" err="1"/>
              <a:t>Seefeld</a:t>
            </a:r>
            <a:r>
              <a:rPr lang="en-US" sz="1100" dirty="0"/>
              <a:t>, SOSP’17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B2454D-0D0A-3540-A150-7877AD88126B}"/>
              </a:ext>
            </a:extLst>
          </p:cNvPr>
          <p:cNvSpPr/>
          <p:nvPr/>
        </p:nvSpPr>
        <p:spPr>
          <a:xfrm>
            <a:off x="6832584" y="887082"/>
            <a:ext cx="573326" cy="1882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3DF42B-8D66-A344-99DF-934961EF2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0488" y="2707816"/>
            <a:ext cx="383458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FFF478-82BD-0E48-9797-A6027E450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0488" y="2016418"/>
            <a:ext cx="324464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A217A9-9DBA-3B4B-AB5E-3A7BF6711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5012" y="1226319"/>
            <a:ext cx="375557" cy="457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F59E06-DEC1-EA45-BFBD-91F45106FE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5012" y="685800"/>
            <a:ext cx="375557" cy="4572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12360A5-CF60-D44E-8D66-0E5787C1F30A}"/>
              </a:ext>
            </a:extLst>
          </p:cNvPr>
          <p:cNvCxnSpPr>
            <a:cxnSpLocks/>
          </p:cNvCxnSpPr>
          <p:nvPr/>
        </p:nvCxnSpPr>
        <p:spPr>
          <a:xfrm>
            <a:off x="4282720" y="1753015"/>
            <a:ext cx="0" cy="182880"/>
          </a:xfrm>
          <a:prstGeom prst="line">
            <a:avLst/>
          </a:prstGeom>
          <a:ln w="28575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6BCAFF4-6EAD-324C-8865-1C26566BEBC0}"/>
              </a:ext>
            </a:extLst>
          </p:cNvPr>
          <p:cNvCxnSpPr>
            <a:cxnSpLocks/>
          </p:cNvCxnSpPr>
          <p:nvPr/>
        </p:nvCxnSpPr>
        <p:spPr>
          <a:xfrm>
            <a:off x="4472859" y="1463694"/>
            <a:ext cx="274320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309D2B2-6D0C-0248-BD2C-A656FF05BFA3}"/>
              </a:ext>
            </a:extLst>
          </p:cNvPr>
          <p:cNvSpPr/>
          <p:nvPr/>
        </p:nvSpPr>
        <p:spPr>
          <a:xfrm>
            <a:off x="4070078" y="2717931"/>
            <a:ext cx="466344" cy="466344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B95316-713A-3343-B78F-838D71E38DAE}"/>
              </a:ext>
            </a:extLst>
          </p:cNvPr>
          <p:cNvSpPr/>
          <p:nvPr/>
        </p:nvSpPr>
        <p:spPr>
          <a:xfrm>
            <a:off x="4767149" y="812075"/>
            <a:ext cx="498275" cy="27905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Q</a:t>
            </a:r>
            <a:r>
              <a:rPr lang="en-US" sz="1400" baseline="-25000" dirty="0"/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18D7E8-D554-9D46-B650-ACF5BC53F869}"/>
              </a:ext>
            </a:extLst>
          </p:cNvPr>
          <p:cNvSpPr/>
          <p:nvPr/>
        </p:nvSpPr>
        <p:spPr>
          <a:xfrm>
            <a:off x="4767149" y="1282529"/>
            <a:ext cx="498275" cy="27905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Q</a:t>
            </a:r>
            <a:r>
              <a:rPr lang="en-US" sz="1400" baseline="-25000" dirty="0"/>
              <a:t>2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2A4A614-F5B7-874C-ACEC-5C7430AF4D55}"/>
              </a:ext>
            </a:extLst>
          </p:cNvPr>
          <p:cNvCxnSpPr>
            <a:cxnSpLocks/>
          </p:cNvCxnSpPr>
          <p:nvPr/>
        </p:nvCxnSpPr>
        <p:spPr>
          <a:xfrm>
            <a:off x="4492829" y="951604"/>
            <a:ext cx="274320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84FB0CD-1058-AE4F-AD33-E0165E32BB45}"/>
              </a:ext>
            </a:extLst>
          </p:cNvPr>
          <p:cNvCxnSpPr>
            <a:cxnSpLocks/>
          </p:cNvCxnSpPr>
          <p:nvPr/>
        </p:nvCxnSpPr>
        <p:spPr>
          <a:xfrm>
            <a:off x="4461160" y="2259336"/>
            <a:ext cx="274320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E6659E6D-9882-FA48-B2DB-61201A8EDDE6}"/>
              </a:ext>
            </a:extLst>
          </p:cNvPr>
          <p:cNvSpPr/>
          <p:nvPr/>
        </p:nvSpPr>
        <p:spPr>
          <a:xfrm>
            <a:off x="4755450" y="2016418"/>
            <a:ext cx="541225" cy="34081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Q</a:t>
            </a:r>
            <a:r>
              <a:rPr lang="en-US" sz="1400" baseline="-25000" dirty="0"/>
              <a:t>n-1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33B7E5F-B3E0-7842-8FE7-917A47ADBD10}"/>
              </a:ext>
            </a:extLst>
          </p:cNvPr>
          <p:cNvCxnSpPr>
            <a:cxnSpLocks/>
          </p:cNvCxnSpPr>
          <p:nvPr/>
        </p:nvCxnSpPr>
        <p:spPr>
          <a:xfrm>
            <a:off x="4520100" y="2933240"/>
            <a:ext cx="274320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767ABBAC-9871-754A-BDF6-8ECFB530F3A6}"/>
              </a:ext>
            </a:extLst>
          </p:cNvPr>
          <p:cNvSpPr/>
          <p:nvPr/>
        </p:nvSpPr>
        <p:spPr>
          <a:xfrm>
            <a:off x="4814390" y="2752075"/>
            <a:ext cx="498275" cy="27905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Q</a:t>
            </a:r>
            <a:r>
              <a:rPr lang="en-US" sz="1400" baseline="-25000" dirty="0" err="1"/>
              <a:t>n</a:t>
            </a:r>
            <a:endParaRPr lang="en-US" sz="1400" baseline="-25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B075A3-A760-AB47-8EDB-1B41C0ACDFDB}"/>
              </a:ext>
            </a:extLst>
          </p:cNvPr>
          <p:cNvSpPr txBox="1"/>
          <p:nvPr/>
        </p:nvSpPr>
        <p:spPr>
          <a:xfrm rot="5400000">
            <a:off x="6347869" y="1670744"/>
            <a:ext cx="1550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Untrusted Curator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0232865-7D47-AC41-A663-EDF3E1B2B06D}"/>
              </a:ext>
            </a:extLst>
          </p:cNvPr>
          <p:cNvCxnSpPr>
            <a:cxnSpLocks/>
          </p:cNvCxnSpPr>
          <p:nvPr/>
        </p:nvCxnSpPr>
        <p:spPr>
          <a:xfrm>
            <a:off x="5298810" y="924268"/>
            <a:ext cx="328425" cy="218732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0251EC8-E030-8D45-9EAA-1827C6C3969A}"/>
              </a:ext>
            </a:extLst>
          </p:cNvPr>
          <p:cNvCxnSpPr>
            <a:cxnSpLocks/>
          </p:cNvCxnSpPr>
          <p:nvPr/>
        </p:nvCxnSpPr>
        <p:spPr>
          <a:xfrm flipV="1">
            <a:off x="5265424" y="1420290"/>
            <a:ext cx="351300" cy="176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9F0BF0C-3C98-2B4B-8102-920CB436AA40}"/>
              </a:ext>
            </a:extLst>
          </p:cNvPr>
          <p:cNvCxnSpPr>
            <a:cxnSpLocks/>
          </p:cNvCxnSpPr>
          <p:nvPr/>
        </p:nvCxnSpPr>
        <p:spPr>
          <a:xfrm flipV="1">
            <a:off x="5279688" y="2185055"/>
            <a:ext cx="351300" cy="176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150F4C4-BB05-4242-88E8-FDC87BF674A4}"/>
              </a:ext>
            </a:extLst>
          </p:cNvPr>
          <p:cNvCxnSpPr>
            <a:cxnSpLocks/>
          </p:cNvCxnSpPr>
          <p:nvPr/>
        </p:nvCxnSpPr>
        <p:spPr>
          <a:xfrm flipV="1">
            <a:off x="5312665" y="2501776"/>
            <a:ext cx="301945" cy="38982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4FB3947F-CC4A-8945-BD4B-1144F0A10B98}"/>
              </a:ext>
            </a:extLst>
          </p:cNvPr>
          <p:cNvSpPr/>
          <p:nvPr/>
        </p:nvSpPr>
        <p:spPr>
          <a:xfrm>
            <a:off x="4657260" y="685800"/>
            <a:ext cx="2871594" cy="2479216"/>
          </a:xfrm>
          <a:prstGeom prst="rect">
            <a:avLst/>
          </a:prstGeom>
          <a:noFill/>
          <a:ln w="28575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29C3B04-ECCD-B340-969C-ACB5A4072E37}"/>
              </a:ext>
            </a:extLst>
          </p:cNvPr>
          <p:cNvCxnSpPr>
            <a:cxnSpLocks/>
          </p:cNvCxnSpPr>
          <p:nvPr/>
        </p:nvCxnSpPr>
        <p:spPr>
          <a:xfrm>
            <a:off x="7528854" y="1346085"/>
            <a:ext cx="629165" cy="0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312BF369-D6F4-4148-8530-6F1B162BEEB6}"/>
              </a:ext>
            </a:extLst>
          </p:cNvPr>
          <p:cNvSpPr/>
          <p:nvPr/>
        </p:nvSpPr>
        <p:spPr>
          <a:xfrm>
            <a:off x="5654375" y="831667"/>
            <a:ext cx="816397" cy="188229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538AF50-80E6-A949-8E69-D26E91CD71DE}"/>
              </a:ext>
            </a:extLst>
          </p:cNvPr>
          <p:cNvSpPr txBox="1"/>
          <p:nvPr/>
        </p:nvSpPr>
        <p:spPr>
          <a:xfrm>
            <a:off x="5308209" y="1626065"/>
            <a:ext cx="1550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Shuffle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CB0C078-B612-684D-B44F-C9B920F0C50A}"/>
              </a:ext>
            </a:extLst>
          </p:cNvPr>
          <p:cNvCxnSpPr>
            <a:cxnSpLocks/>
          </p:cNvCxnSpPr>
          <p:nvPr/>
        </p:nvCxnSpPr>
        <p:spPr>
          <a:xfrm flipV="1">
            <a:off x="6484178" y="1156892"/>
            <a:ext cx="351300" cy="176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E775280-6DDD-3C4D-A2ED-0DAAFD43D1EC}"/>
              </a:ext>
            </a:extLst>
          </p:cNvPr>
          <p:cNvCxnSpPr>
            <a:cxnSpLocks/>
          </p:cNvCxnSpPr>
          <p:nvPr/>
        </p:nvCxnSpPr>
        <p:spPr>
          <a:xfrm flipV="1">
            <a:off x="6484178" y="2016418"/>
            <a:ext cx="351300" cy="176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3B1F0F7-5428-FE44-8135-80BC9A189FDB}"/>
              </a:ext>
            </a:extLst>
          </p:cNvPr>
          <p:cNvCxnSpPr>
            <a:cxnSpLocks/>
          </p:cNvCxnSpPr>
          <p:nvPr/>
        </p:nvCxnSpPr>
        <p:spPr>
          <a:xfrm flipV="1">
            <a:off x="6484178" y="1446077"/>
            <a:ext cx="351300" cy="176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360B738-2E09-4346-91A6-4598DC35B205}"/>
              </a:ext>
            </a:extLst>
          </p:cNvPr>
          <p:cNvCxnSpPr>
            <a:cxnSpLocks/>
          </p:cNvCxnSpPr>
          <p:nvPr/>
        </p:nvCxnSpPr>
        <p:spPr>
          <a:xfrm flipV="1">
            <a:off x="6484936" y="2358199"/>
            <a:ext cx="351300" cy="176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D5EA77D-16F2-B741-B1FF-883E53CE7FA3}"/>
              </a:ext>
            </a:extLst>
          </p:cNvPr>
          <p:cNvSpPr txBox="1"/>
          <p:nvPr/>
        </p:nvSpPr>
        <p:spPr>
          <a:xfrm>
            <a:off x="7566505" y="870839"/>
            <a:ext cx="738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A(</a:t>
            </a:r>
            <a:r>
              <a:rPr lang="en-US" b="1" dirty="0"/>
              <a:t>X</a:t>
            </a:r>
            <a:r>
              <a:rPr lang="en-US" dirty="0"/>
              <a:t>)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C5B26AC-D417-F249-8B11-1F05FA1BF911}"/>
              </a:ext>
            </a:extLst>
          </p:cNvPr>
          <p:cNvSpPr/>
          <p:nvPr/>
        </p:nvSpPr>
        <p:spPr>
          <a:xfrm>
            <a:off x="2155136" y="887082"/>
            <a:ext cx="573326" cy="1882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BD86443-8C0B-3A43-899D-E0B895F41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534" y="2707816"/>
            <a:ext cx="383458" cy="4572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4A1D920-E209-704E-B72C-8A4F941B0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34" y="2016418"/>
            <a:ext cx="324464" cy="4572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9B9CFF8-BD25-C04C-A589-B0EA070FE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058" y="1226319"/>
            <a:ext cx="375557" cy="4572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599027F-D959-194E-8036-7614F28AD6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058" y="685800"/>
            <a:ext cx="375557" cy="457200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9C85ACE-AE29-9D4C-8175-DAE8A9DEA189}"/>
              </a:ext>
            </a:extLst>
          </p:cNvPr>
          <p:cNvCxnSpPr>
            <a:cxnSpLocks/>
          </p:cNvCxnSpPr>
          <p:nvPr/>
        </p:nvCxnSpPr>
        <p:spPr>
          <a:xfrm>
            <a:off x="796766" y="1753015"/>
            <a:ext cx="0" cy="182880"/>
          </a:xfrm>
          <a:prstGeom prst="line">
            <a:avLst/>
          </a:prstGeom>
          <a:ln w="28575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8B36D23-1C76-354A-8577-9A8034CA16E9}"/>
              </a:ext>
            </a:extLst>
          </p:cNvPr>
          <p:cNvCxnSpPr>
            <a:cxnSpLocks/>
          </p:cNvCxnSpPr>
          <p:nvPr/>
        </p:nvCxnSpPr>
        <p:spPr>
          <a:xfrm>
            <a:off x="986905" y="1463694"/>
            <a:ext cx="274320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1C09962C-931F-584E-99BD-2FFD82DA53C1}"/>
              </a:ext>
            </a:extLst>
          </p:cNvPr>
          <p:cNvSpPr/>
          <p:nvPr/>
        </p:nvSpPr>
        <p:spPr>
          <a:xfrm>
            <a:off x="584124" y="2717931"/>
            <a:ext cx="466344" cy="466344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5EA96FB-F635-9343-94C8-587E359C5252}"/>
              </a:ext>
            </a:extLst>
          </p:cNvPr>
          <p:cNvSpPr/>
          <p:nvPr/>
        </p:nvSpPr>
        <p:spPr>
          <a:xfrm>
            <a:off x="1281195" y="812075"/>
            <a:ext cx="498275" cy="27905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Q</a:t>
            </a:r>
            <a:r>
              <a:rPr lang="en-US" sz="1400" baseline="-25000" dirty="0"/>
              <a:t>1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CBB42D2-F6A0-9A44-BCE8-2743B43A45A9}"/>
              </a:ext>
            </a:extLst>
          </p:cNvPr>
          <p:cNvSpPr/>
          <p:nvPr/>
        </p:nvSpPr>
        <p:spPr>
          <a:xfrm>
            <a:off x="1281195" y="1282529"/>
            <a:ext cx="498275" cy="27905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Q</a:t>
            </a:r>
            <a:r>
              <a:rPr lang="en-US" sz="1400" baseline="-25000" dirty="0"/>
              <a:t>2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B4ECFA6-FB35-7D4E-8ABB-B7103C3B3097}"/>
              </a:ext>
            </a:extLst>
          </p:cNvPr>
          <p:cNvCxnSpPr>
            <a:cxnSpLocks/>
          </p:cNvCxnSpPr>
          <p:nvPr/>
        </p:nvCxnSpPr>
        <p:spPr>
          <a:xfrm>
            <a:off x="1006875" y="951604"/>
            <a:ext cx="274320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F432A512-6A1A-5B4C-8F9C-B475E0D858E7}"/>
              </a:ext>
            </a:extLst>
          </p:cNvPr>
          <p:cNvCxnSpPr>
            <a:cxnSpLocks/>
          </p:cNvCxnSpPr>
          <p:nvPr/>
        </p:nvCxnSpPr>
        <p:spPr>
          <a:xfrm>
            <a:off x="975206" y="2259336"/>
            <a:ext cx="274320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83BE276C-9118-3547-AA8E-9B478EB42631}"/>
              </a:ext>
            </a:extLst>
          </p:cNvPr>
          <p:cNvSpPr/>
          <p:nvPr/>
        </p:nvSpPr>
        <p:spPr>
          <a:xfrm>
            <a:off x="1269496" y="2016418"/>
            <a:ext cx="541225" cy="34081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Q</a:t>
            </a:r>
            <a:r>
              <a:rPr lang="en-US" sz="1400" baseline="-25000" dirty="0"/>
              <a:t>n-1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D0DA3A4-974B-5B46-9566-B6547A742927}"/>
              </a:ext>
            </a:extLst>
          </p:cNvPr>
          <p:cNvCxnSpPr>
            <a:cxnSpLocks/>
          </p:cNvCxnSpPr>
          <p:nvPr/>
        </p:nvCxnSpPr>
        <p:spPr>
          <a:xfrm>
            <a:off x="1034146" y="2933240"/>
            <a:ext cx="274320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12D8AA9B-4689-284D-9389-6D829DDDEAB4}"/>
              </a:ext>
            </a:extLst>
          </p:cNvPr>
          <p:cNvSpPr/>
          <p:nvPr/>
        </p:nvSpPr>
        <p:spPr>
          <a:xfrm>
            <a:off x="1328436" y="2752075"/>
            <a:ext cx="498275" cy="27905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Q</a:t>
            </a:r>
            <a:r>
              <a:rPr lang="en-US" sz="1400" baseline="-25000" dirty="0" err="1"/>
              <a:t>n</a:t>
            </a:r>
            <a:endParaRPr lang="en-US" sz="1400" baseline="-250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C836A3B-E966-2248-8FEF-4B9D0F2E9031}"/>
              </a:ext>
            </a:extLst>
          </p:cNvPr>
          <p:cNvSpPr txBox="1"/>
          <p:nvPr/>
        </p:nvSpPr>
        <p:spPr>
          <a:xfrm rot="5400000">
            <a:off x="1670421" y="1670744"/>
            <a:ext cx="1550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Untrusted Curator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8BF1D47-48EF-4140-B306-D4D5F1A8CB99}"/>
              </a:ext>
            </a:extLst>
          </p:cNvPr>
          <p:cNvCxnSpPr>
            <a:cxnSpLocks/>
          </p:cNvCxnSpPr>
          <p:nvPr/>
        </p:nvCxnSpPr>
        <p:spPr>
          <a:xfrm>
            <a:off x="1812856" y="924268"/>
            <a:ext cx="328425" cy="218732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EF17D4B-9128-644E-B9BF-D66DFA828450}"/>
              </a:ext>
            </a:extLst>
          </p:cNvPr>
          <p:cNvCxnSpPr>
            <a:cxnSpLocks/>
            <a:stCxn id="46" idx="3"/>
          </p:cNvCxnSpPr>
          <p:nvPr/>
        </p:nvCxnSpPr>
        <p:spPr>
          <a:xfrm flipV="1">
            <a:off x="1779470" y="1420290"/>
            <a:ext cx="351300" cy="176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ECD29DA-C712-CC44-8795-37542367E134}"/>
              </a:ext>
            </a:extLst>
          </p:cNvPr>
          <p:cNvCxnSpPr>
            <a:cxnSpLocks/>
          </p:cNvCxnSpPr>
          <p:nvPr/>
        </p:nvCxnSpPr>
        <p:spPr>
          <a:xfrm flipV="1">
            <a:off x="1793734" y="2185055"/>
            <a:ext cx="351300" cy="176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9747DC3-EC03-D641-BF6B-7B8F4DB23DD2}"/>
              </a:ext>
            </a:extLst>
          </p:cNvPr>
          <p:cNvCxnSpPr>
            <a:cxnSpLocks/>
            <a:stCxn id="51" idx="3"/>
          </p:cNvCxnSpPr>
          <p:nvPr/>
        </p:nvCxnSpPr>
        <p:spPr>
          <a:xfrm flipV="1">
            <a:off x="1826711" y="2501776"/>
            <a:ext cx="301945" cy="38982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CC5E7834-913F-8343-974D-1C69D308E5A7}"/>
              </a:ext>
            </a:extLst>
          </p:cNvPr>
          <p:cNvSpPr/>
          <p:nvPr/>
        </p:nvSpPr>
        <p:spPr>
          <a:xfrm>
            <a:off x="1171306" y="685800"/>
            <a:ext cx="1664699" cy="2479216"/>
          </a:xfrm>
          <a:prstGeom prst="rect">
            <a:avLst/>
          </a:prstGeom>
          <a:noFill/>
          <a:ln w="28575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79F3513-00BE-8741-ABAA-6EFA8C32EDA4}"/>
              </a:ext>
            </a:extLst>
          </p:cNvPr>
          <p:cNvCxnSpPr>
            <a:cxnSpLocks/>
          </p:cNvCxnSpPr>
          <p:nvPr/>
        </p:nvCxnSpPr>
        <p:spPr>
          <a:xfrm>
            <a:off x="2851409" y="1803900"/>
            <a:ext cx="629165" cy="0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B422302-7A50-634C-8806-2ED8FD3ED04F}"/>
              </a:ext>
            </a:extLst>
          </p:cNvPr>
          <p:cNvSpPr txBox="1"/>
          <p:nvPr/>
        </p:nvSpPr>
        <p:spPr>
          <a:xfrm>
            <a:off x="5059149" y="158435"/>
            <a:ext cx="1110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Trusted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92333AE-2B3E-734F-8CFD-C458AEA029BE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5614610" y="527767"/>
            <a:ext cx="359470" cy="527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EA6B0ACB-7DFC-BD42-9630-33416233A018}"/>
              </a:ext>
            </a:extLst>
          </p:cNvPr>
          <p:cNvSpPr txBox="1"/>
          <p:nvPr/>
        </p:nvSpPr>
        <p:spPr>
          <a:xfrm>
            <a:off x="3560975" y="3421627"/>
            <a:ext cx="38849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Trusted to protect other users’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Not adding noise</a:t>
            </a:r>
            <a:r>
              <a:rPr lang="en-US" dirty="0"/>
              <a:t> </a:t>
            </a:r>
            <a:r>
              <a:rPr lang="en-US" sz="1400" dirty="0"/>
              <a:t>can compromise the privacy of others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50D2301-7690-9946-9B95-7F4218894F55}"/>
              </a:ext>
            </a:extLst>
          </p:cNvPr>
          <p:cNvCxnSpPr>
            <a:cxnSpLocks/>
          </p:cNvCxnSpPr>
          <p:nvPr/>
        </p:nvCxnSpPr>
        <p:spPr>
          <a:xfrm flipV="1">
            <a:off x="4131038" y="3128440"/>
            <a:ext cx="242139" cy="3315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91714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35841-9ED2-DE43-A004-5CE61F51B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Amplification: DP+MPC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5653A1-E3D0-0142-8241-21F331DB3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100" b="1" dirty="0"/>
              <a:t>[CSUZZ18]</a:t>
            </a:r>
            <a:r>
              <a:rPr lang="en-US" sz="1100" dirty="0"/>
              <a:t> Distributed Differential Privacy via Shuffling, </a:t>
            </a:r>
            <a:r>
              <a:rPr lang="en-US" sz="1100" i="1" dirty="0" err="1"/>
              <a:t>Cheu</a:t>
            </a:r>
            <a:r>
              <a:rPr lang="en-US" sz="1100" i="1" dirty="0"/>
              <a:t>, Smith, Ullman, </a:t>
            </a:r>
            <a:r>
              <a:rPr lang="en-US" sz="1100" i="1" dirty="0" err="1"/>
              <a:t>Zeber</a:t>
            </a:r>
            <a:r>
              <a:rPr lang="en-US" sz="1100" i="1" dirty="0"/>
              <a:t>, </a:t>
            </a:r>
            <a:r>
              <a:rPr lang="en-US" sz="1100" i="1" dirty="0" err="1"/>
              <a:t>Zhilyaev</a:t>
            </a:r>
            <a:endParaRPr lang="en-US" sz="1100" i="1" dirty="0"/>
          </a:p>
          <a:p>
            <a:r>
              <a:rPr lang="en-US" sz="1100" b="1" dirty="0"/>
              <a:t>[EFMRTT18]</a:t>
            </a:r>
            <a:r>
              <a:rPr lang="en-US" sz="1100" dirty="0"/>
              <a:t> Amplification by shuffling: From local to central differential privacy by anonymity, </a:t>
            </a:r>
            <a:r>
              <a:rPr lang="en-US" sz="1100" i="1" dirty="0" err="1"/>
              <a:t>Erlingsson</a:t>
            </a:r>
            <a:r>
              <a:rPr lang="en-US" sz="1100" i="1" dirty="0"/>
              <a:t>, Feldman, </a:t>
            </a:r>
            <a:r>
              <a:rPr lang="en-US" sz="1100" i="1" dirty="0" err="1"/>
              <a:t>Mironov</a:t>
            </a:r>
            <a:r>
              <a:rPr lang="en-US" sz="1100" i="1" dirty="0"/>
              <a:t>, </a:t>
            </a:r>
            <a:r>
              <a:rPr lang="en-US" sz="1100" i="1" dirty="0" err="1"/>
              <a:t>Raghunathan</a:t>
            </a:r>
            <a:r>
              <a:rPr lang="en-US" sz="1100" i="1" dirty="0"/>
              <a:t>, </a:t>
            </a:r>
            <a:r>
              <a:rPr lang="en-US" sz="1100" i="1" dirty="0" err="1"/>
              <a:t>Talwar</a:t>
            </a:r>
            <a:r>
              <a:rPr lang="en-US" sz="1100" i="1" dirty="0"/>
              <a:t>, </a:t>
            </a:r>
            <a:r>
              <a:rPr lang="en-US" sz="1100" i="1" dirty="0" err="1"/>
              <a:t>Thakurt</a:t>
            </a:r>
            <a:endParaRPr lang="en-US" sz="1100" i="1" dirty="0"/>
          </a:p>
          <a:p>
            <a:r>
              <a:rPr lang="en-US" sz="1100" b="1" dirty="0"/>
              <a:t>[BEMMPLRKTS18]</a:t>
            </a:r>
            <a:r>
              <a:rPr lang="en-US" sz="1100" dirty="0"/>
              <a:t> PROCHLO: Strong Privacy for Analytics in the Crowd, </a:t>
            </a:r>
            <a:r>
              <a:rPr lang="en-US" sz="1100" i="1" dirty="0" err="1"/>
              <a:t>Bittau</a:t>
            </a:r>
            <a:r>
              <a:rPr lang="en-US" sz="1100" i="1" dirty="0"/>
              <a:t>, </a:t>
            </a:r>
            <a:r>
              <a:rPr lang="en-US" sz="1100" i="1" dirty="0" err="1"/>
              <a:t>Erlingsson</a:t>
            </a:r>
            <a:r>
              <a:rPr lang="en-US" sz="1100" i="1" dirty="0"/>
              <a:t>, </a:t>
            </a:r>
            <a:r>
              <a:rPr lang="en-US" sz="1100" i="1" dirty="0" err="1"/>
              <a:t>Maniatis</a:t>
            </a:r>
            <a:r>
              <a:rPr lang="en-US" sz="1100" i="1" dirty="0"/>
              <a:t>, </a:t>
            </a:r>
            <a:r>
              <a:rPr lang="en-US" sz="1100" i="1" dirty="0" err="1"/>
              <a:t>Mironov</a:t>
            </a:r>
            <a:r>
              <a:rPr lang="en-US" sz="1100" i="1" dirty="0"/>
              <a:t>, </a:t>
            </a:r>
            <a:r>
              <a:rPr lang="en-US" sz="1100" i="1" dirty="0" err="1"/>
              <a:t>Raghunathan</a:t>
            </a:r>
            <a:r>
              <a:rPr lang="en-US" sz="1100" i="1" dirty="0"/>
              <a:t>, </a:t>
            </a:r>
            <a:r>
              <a:rPr lang="en-US" sz="1100" i="1" dirty="0" err="1"/>
              <a:t>Rudominer</a:t>
            </a:r>
            <a:r>
              <a:rPr lang="en-US" sz="1100" i="1" dirty="0"/>
              <a:t>, </a:t>
            </a:r>
            <a:r>
              <a:rPr lang="en-US" sz="1100" i="1" dirty="0" err="1"/>
              <a:t>Kode</a:t>
            </a:r>
            <a:r>
              <a:rPr lang="en-US" sz="1100" i="1" dirty="0"/>
              <a:t>, </a:t>
            </a:r>
            <a:r>
              <a:rPr lang="en-US" sz="1100" i="1" dirty="0" err="1"/>
              <a:t>Tinnes</a:t>
            </a:r>
            <a:r>
              <a:rPr lang="en-US" sz="1100" i="1" dirty="0"/>
              <a:t>, </a:t>
            </a:r>
            <a:r>
              <a:rPr lang="en-US" sz="1100" i="1" dirty="0" err="1"/>
              <a:t>Seefeld</a:t>
            </a:r>
            <a:r>
              <a:rPr lang="en-US" sz="1100" dirty="0"/>
              <a:t>, SOSP’17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B2454D-0D0A-3540-A150-7877AD88126B}"/>
              </a:ext>
            </a:extLst>
          </p:cNvPr>
          <p:cNvSpPr/>
          <p:nvPr/>
        </p:nvSpPr>
        <p:spPr>
          <a:xfrm>
            <a:off x="6832584" y="887082"/>
            <a:ext cx="573326" cy="1882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3DF42B-8D66-A344-99DF-934961EF2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0488" y="2707816"/>
            <a:ext cx="383458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FFF478-82BD-0E48-9797-A6027E450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0488" y="2016418"/>
            <a:ext cx="324464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A217A9-9DBA-3B4B-AB5E-3A7BF6711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5012" y="1226319"/>
            <a:ext cx="375557" cy="457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F59E06-DEC1-EA45-BFBD-91F45106FE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5012" y="685800"/>
            <a:ext cx="375557" cy="4572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12360A5-CF60-D44E-8D66-0E5787C1F30A}"/>
              </a:ext>
            </a:extLst>
          </p:cNvPr>
          <p:cNvCxnSpPr>
            <a:cxnSpLocks/>
          </p:cNvCxnSpPr>
          <p:nvPr/>
        </p:nvCxnSpPr>
        <p:spPr>
          <a:xfrm>
            <a:off x="4282720" y="1753015"/>
            <a:ext cx="0" cy="182880"/>
          </a:xfrm>
          <a:prstGeom prst="line">
            <a:avLst/>
          </a:prstGeom>
          <a:ln w="28575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6BCAFF4-6EAD-324C-8865-1C26566BEBC0}"/>
              </a:ext>
            </a:extLst>
          </p:cNvPr>
          <p:cNvCxnSpPr>
            <a:cxnSpLocks/>
          </p:cNvCxnSpPr>
          <p:nvPr/>
        </p:nvCxnSpPr>
        <p:spPr>
          <a:xfrm>
            <a:off x="4472859" y="1463694"/>
            <a:ext cx="274320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309D2B2-6D0C-0248-BD2C-A656FF05BFA3}"/>
              </a:ext>
            </a:extLst>
          </p:cNvPr>
          <p:cNvSpPr/>
          <p:nvPr/>
        </p:nvSpPr>
        <p:spPr>
          <a:xfrm>
            <a:off x="4070078" y="2717931"/>
            <a:ext cx="466344" cy="466344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B95316-713A-3343-B78F-838D71E38DAE}"/>
              </a:ext>
            </a:extLst>
          </p:cNvPr>
          <p:cNvSpPr/>
          <p:nvPr/>
        </p:nvSpPr>
        <p:spPr>
          <a:xfrm>
            <a:off x="4767149" y="812075"/>
            <a:ext cx="498275" cy="27905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Q</a:t>
            </a:r>
            <a:r>
              <a:rPr lang="en-US" sz="1400" baseline="-25000" dirty="0"/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18D7E8-D554-9D46-B650-ACF5BC53F869}"/>
              </a:ext>
            </a:extLst>
          </p:cNvPr>
          <p:cNvSpPr/>
          <p:nvPr/>
        </p:nvSpPr>
        <p:spPr>
          <a:xfrm>
            <a:off x="4767149" y="1282529"/>
            <a:ext cx="498275" cy="27905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Q</a:t>
            </a:r>
            <a:r>
              <a:rPr lang="en-US" sz="1400" baseline="-25000" dirty="0"/>
              <a:t>2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2A4A614-F5B7-874C-ACEC-5C7430AF4D55}"/>
              </a:ext>
            </a:extLst>
          </p:cNvPr>
          <p:cNvCxnSpPr>
            <a:cxnSpLocks/>
          </p:cNvCxnSpPr>
          <p:nvPr/>
        </p:nvCxnSpPr>
        <p:spPr>
          <a:xfrm>
            <a:off x="4492829" y="951604"/>
            <a:ext cx="274320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84FB0CD-1058-AE4F-AD33-E0165E32BB45}"/>
              </a:ext>
            </a:extLst>
          </p:cNvPr>
          <p:cNvCxnSpPr>
            <a:cxnSpLocks/>
          </p:cNvCxnSpPr>
          <p:nvPr/>
        </p:nvCxnSpPr>
        <p:spPr>
          <a:xfrm>
            <a:off x="4461160" y="2259336"/>
            <a:ext cx="274320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E6659E6D-9882-FA48-B2DB-61201A8EDDE6}"/>
              </a:ext>
            </a:extLst>
          </p:cNvPr>
          <p:cNvSpPr/>
          <p:nvPr/>
        </p:nvSpPr>
        <p:spPr>
          <a:xfrm>
            <a:off x="4755450" y="2016418"/>
            <a:ext cx="541225" cy="34081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Q</a:t>
            </a:r>
            <a:r>
              <a:rPr lang="en-US" sz="1400" baseline="-25000" dirty="0"/>
              <a:t>n-1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33B7E5F-B3E0-7842-8FE7-917A47ADBD10}"/>
              </a:ext>
            </a:extLst>
          </p:cNvPr>
          <p:cNvCxnSpPr>
            <a:cxnSpLocks/>
          </p:cNvCxnSpPr>
          <p:nvPr/>
        </p:nvCxnSpPr>
        <p:spPr>
          <a:xfrm>
            <a:off x="4520100" y="2933240"/>
            <a:ext cx="274320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767ABBAC-9871-754A-BDF6-8ECFB530F3A6}"/>
              </a:ext>
            </a:extLst>
          </p:cNvPr>
          <p:cNvSpPr/>
          <p:nvPr/>
        </p:nvSpPr>
        <p:spPr>
          <a:xfrm>
            <a:off x="4814390" y="2752075"/>
            <a:ext cx="498275" cy="27905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Q</a:t>
            </a:r>
            <a:r>
              <a:rPr lang="en-US" sz="1400" baseline="-25000" dirty="0" err="1"/>
              <a:t>n</a:t>
            </a:r>
            <a:endParaRPr lang="en-US" sz="1400" baseline="-25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B075A3-A760-AB47-8EDB-1B41C0ACDFDB}"/>
              </a:ext>
            </a:extLst>
          </p:cNvPr>
          <p:cNvSpPr txBox="1"/>
          <p:nvPr/>
        </p:nvSpPr>
        <p:spPr>
          <a:xfrm rot="5400000">
            <a:off x="6347869" y="1670744"/>
            <a:ext cx="1550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Untrusted Curator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0232865-7D47-AC41-A663-EDF3E1B2B06D}"/>
              </a:ext>
            </a:extLst>
          </p:cNvPr>
          <p:cNvCxnSpPr>
            <a:cxnSpLocks/>
          </p:cNvCxnSpPr>
          <p:nvPr/>
        </p:nvCxnSpPr>
        <p:spPr>
          <a:xfrm>
            <a:off x="5298810" y="924268"/>
            <a:ext cx="328425" cy="218732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0251EC8-E030-8D45-9EAA-1827C6C3969A}"/>
              </a:ext>
            </a:extLst>
          </p:cNvPr>
          <p:cNvCxnSpPr>
            <a:cxnSpLocks/>
          </p:cNvCxnSpPr>
          <p:nvPr/>
        </p:nvCxnSpPr>
        <p:spPr>
          <a:xfrm flipV="1">
            <a:off x="5265424" y="1420290"/>
            <a:ext cx="351300" cy="176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9F0BF0C-3C98-2B4B-8102-920CB436AA40}"/>
              </a:ext>
            </a:extLst>
          </p:cNvPr>
          <p:cNvCxnSpPr>
            <a:cxnSpLocks/>
          </p:cNvCxnSpPr>
          <p:nvPr/>
        </p:nvCxnSpPr>
        <p:spPr>
          <a:xfrm flipV="1">
            <a:off x="5279688" y="2185055"/>
            <a:ext cx="351300" cy="176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150F4C4-BB05-4242-88E8-FDC87BF674A4}"/>
              </a:ext>
            </a:extLst>
          </p:cNvPr>
          <p:cNvCxnSpPr>
            <a:cxnSpLocks/>
          </p:cNvCxnSpPr>
          <p:nvPr/>
        </p:nvCxnSpPr>
        <p:spPr>
          <a:xfrm flipV="1">
            <a:off x="5312665" y="2501776"/>
            <a:ext cx="301945" cy="38982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4FB3947F-CC4A-8945-BD4B-1144F0A10B98}"/>
              </a:ext>
            </a:extLst>
          </p:cNvPr>
          <p:cNvSpPr/>
          <p:nvPr/>
        </p:nvSpPr>
        <p:spPr>
          <a:xfrm>
            <a:off x="4657260" y="685800"/>
            <a:ext cx="2871594" cy="2479216"/>
          </a:xfrm>
          <a:prstGeom prst="rect">
            <a:avLst/>
          </a:prstGeom>
          <a:noFill/>
          <a:ln w="28575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29C3B04-ECCD-B340-969C-ACB5A4072E37}"/>
              </a:ext>
            </a:extLst>
          </p:cNvPr>
          <p:cNvCxnSpPr>
            <a:cxnSpLocks/>
          </p:cNvCxnSpPr>
          <p:nvPr/>
        </p:nvCxnSpPr>
        <p:spPr>
          <a:xfrm>
            <a:off x="7528854" y="1346085"/>
            <a:ext cx="629165" cy="0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312BF369-D6F4-4148-8530-6F1B162BEEB6}"/>
              </a:ext>
            </a:extLst>
          </p:cNvPr>
          <p:cNvSpPr/>
          <p:nvPr/>
        </p:nvSpPr>
        <p:spPr>
          <a:xfrm>
            <a:off x="5654375" y="831667"/>
            <a:ext cx="816397" cy="188229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538AF50-80E6-A949-8E69-D26E91CD71DE}"/>
              </a:ext>
            </a:extLst>
          </p:cNvPr>
          <p:cNvSpPr txBox="1"/>
          <p:nvPr/>
        </p:nvSpPr>
        <p:spPr>
          <a:xfrm>
            <a:off x="5308209" y="1626065"/>
            <a:ext cx="1550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Shuffle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CB0C078-B612-684D-B44F-C9B920F0C50A}"/>
              </a:ext>
            </a:extLst>
          </p:cNvPr>
          <p:cNvCxnSpPr>
            <a:cxnSpLocks/>
          </p:cNvCxnSpPr>
          <p:nvPr/>
        </p:nvCxnSpPr>
        <p:spPr>
          <a:xfrm flipV="1">
            <a:off x="6484178" y="1156892"/>
            <a:ext cx="351300" cy="176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E775280-6DDD-3C4D-A2ED-0DAAFD43D1EC}"/>
              </a:ext>
            </a:extLst>
          </p:cNvPr>
          <p:cNvCxnSpPr>
            <a:cxnSpLocks/>
          </p:cNvCxnSpPr>
          <p:nvPr/>
        </p:nvCxnSpPr>
        <p:spPr>
          <a:xfrm flipV="1">
            <a:off x="6484178" y="2016418"/>
            <a:ext cx="351300" cy="176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3B1F0F7-5428-FE44-8135-80BC9A189FDB}"/>
              </a:ext>
            </a:extLst>
          </p:cNvPr>
          <p:cNvCxnSpPr>
            <a:cxnSpLocks/>
          </p:cNvCxnSpPr>
          <p:nvPr/>
        </p:nvCxnSpPr>
        <p:spPr>
          <a:xfrm flipV="1">
            <a:off x="6484178" y="1446077"/>
            <a:ext cx="351300" cy="176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360B738-2E09-4346-91A6-4598DC35B205}"/>
              </a:ext>
            </a:extLst>
          </p:cNvPr>
          <p:cNvCxnSpPr>
            <a:cxnSpLocks/>
          </p:cNvCxnSpPr>
          <p:nvPr/>
        </p:nvCxnSpPr>
        <p:spPr>
          <a:xfrm flipV="1">
            <a:off x="6484936" y="2358199"/>
            <a:ext cx="351300" cy="176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D5EA77D-16F2-B741-B1FF-883E53CE7FA3}"/>
              </a:ext>
            </a:extLst>
          </p:cNvPr>
          <p:cNvSpPr txBox="1"/>
          <p:nvPr/>
        </p:nvSpPr>
        <p:spPr>
          <a:xfrm>
            <a:off x="7566505" y="870839"/>
            <a:ext cx="738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A(</a:t>
            </a:r>
            <a:r>
              <a:rPr lang="en-US" b="1" dirty="0"/>
              <a:t>X</a:t>
            </a:r>
            <a:r>
              <a:rPr lang="en-US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4" name="Table 33">
                <a:extLst>
                  <a:ext uri="{FF2B5EF4-FFF2-40B4-BE49-F238E27FC236}">
                    <a16:creationId xmlns:a16="http://schemas.microsoft.com/office/drawing/2014/main" id="{4B8B1984-AE3B-0845-A1EB-6C1DC601E9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29466091"/>
                  </p:ext>
                </p:extLst>
              </p:nvPr>
            </p:nvGraphicFramePr>
            <p:xfrm>
              <a:off x="257833" y="4966859"/>
              <a:ext cx="4093405" cy="1434910"/>
            </p:xfrm>
            <a:graphic>
              <a:graphicData uri="http://schemas.openxmlformats.org/drawingml/2006/table">
                <a:tbl>
                  <a:tblPr firstRow="1" bandRow="1">
                    <a:tableStyleId>{5A111915-BE36-4E01-A7E5-04B1672EAD32}</a:tableStyleId>
                  </a:tblPr>
                  <a:tblGrid>
                    <a:gridCol w="2451854">
                      <a:extLst>
                        <a:ext uri="{9D8B030D-6E8A-4147-A177-3AD203B41FA5}">
                          <a16:colId xmlns:a16="http://schemas.microsoft.com/office/drawing/2014/main" val="1123049747"/>
                        </a:ext>
                      </a:extLst>
                    </a:gridCol>
                    <a:gridCol w="1641551">
                      <a:extLst>
                        <a:ext uri="{9D8B030D-6E8A-4147-A177-3AD203B41FA5}">
                          <a16:colId xmlns:a16="http://schemas.microsoft.com/office/drawing/2014/main" val="2984469111"/>
                        </a:ext>
                      </a:extLst>
                    </a:gridCol>
                  </a:tblGrid>
                  <a:tr h="239238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(𝜺,𝛅) DP, 𝜺∊(0,1)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Error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459912368"/>
                      </a:ext>
                    </a:extLst>
                  </a:tr>
                  <a:tr h="406704">
                    <a:tc>
                      <a:txBody>
                        <a:bodyPr/>
                        <a:lstStyle/>
                        <a:p>
                          <a:r>
                            <a:rPr lang="en-US" sz="1400" b="1" dirty="0"/>
                            <a:t>Shuffle model </a:t>
                          </a:r>
                        </a:p>
                        <a:p>
                          <a:r>
                            <a:rPr lang="en-US" sz="1400" b="1" dirty="0"/>
                            <a:t>[CSUZZ18,EFMRTT18]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1" dirty="0"/>
                            <a:t>O(1/𝜺 log(n/𝛅))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48678712"/>
                      </a:ext>
                    </a:extLst>
                  </a:tr>
                  <a:tr h="241082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Local model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O(1/𝜺 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rad>
                            </m:oMath>
                          </a14:m>
                          <a:r>
                            <a:rPr lang="en-US" sz="1400" dirty="0"/>
                            <a:t>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04499596"/>
                      </a:ext>
                    </a:extLst>
                  </a:tr>
                  <a:tr h="239238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Central model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O(1/𝜺)</a:t>
                          </a:r>
                          <a:endParaRPr lang="en-US" sz="14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4415506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4" name="Table 33">
                <a:extLst>
                  <a:ext uri="{FF2B5EF4-FFF2-40B4-BE49-F238E27FC236}">
                    <a16:creationId xmlns:a16="http://schemas.microsoft.com/office/drawing/2014/main" id="{4B8B1984-AE3B-0845-A1EB-6C1DC601E9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29466091"/>
                  </p:ext>
                </p:extLst>
              </p:nvPr>
            </p:nvGraphicFramePr>
            <p:xfrm>
              <a:off x="257833" y="4966859"/>
              <a:ext cx="4093405" cy="1434910"/>
            </p:xfrm>
            <a:graphic>
              <a:graphicData uri="http://schemas.openxmlformats.org/drawingml/2006/table">
                <a:tbl>
                  <a:tblPr firstRow="1" bandRow="1">
                    <a:tableStyleId>{5A111915-BE36-4E01-A7E5-04B1672EAD32}</a:tableStyleId>
                  </a:tblPr>
                  <a:tblGrid>
                    <a:gridCol w="2451854">
                      <a:extLst>
                        <a:ext uri="{9D8B030D-6E8A-4147-A177-3AD203B41FA5}">
                          <a16:colId xmlns:a16="http://schemas.microsoft.com/office/drawing/2014/main" val="1123049747"/>
                        </a:ext>
                      </a:extLst>
                    </a:gridCol>
                    <a:gridCol w="1641551">
                      <a:extLst>
                        <a:ext uri="{9D8B030D-6E8A-4147-A177-3AD203B41FA5}">
                          <a16:colId xmlns:a16="http://schemas.microsoft.com/office/drawing/2014/main" val="2984469111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(𝜺,𝛅) DP, 𝜺∊(0,1)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Error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459912368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1400" b="1" dirty="0"/>
                            <a:t>Shuffle model </a:t>
                          </a:r>
                        </a:p>
                        <a:p>
                          <a:r>
                            <a:rPr lang="en-US" sz="1400" b="1" dirty="0"/>
                            <a:t>[CSUZZ18,EFMRTT18]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1" dirty="0"/>
                            <a:t>O(1/𝜺 log(n/𝛅))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48678712"/>
                      </a:ext>
                    </a:extLst>
                  </a:tr>
                  <a:tr h="307150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Local model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49231" t="-268000" b="-11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4499596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Central model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O(1/𝜺)</a:t>
                          </a:r>
                          <a:endParaRPr lang="en-US" sz="14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4415506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id="{09B36206-6645-AE45-8A5B-81767CDCBAFA}"/>
              </a:ext>
            </a:extLst>
          </p:cNvPr>
          <p:cNvSpPr/>
          <p:nvPr/>
        </p:nvSpPr>
        <p:spPr>
          <a:xfrm>
            <a:off x="4610019" y="3619847"/>
            <a:ext cx="3194875" cy="2783782"/>
          </a:xfrm>
          <a:prstGeom prst="rect">
            <a:avLst/>
          </a:prstGeom>
          <a:blipFill dpi="0" rotWithShape="1">
            <a:blip r:embed="rId7">
              <a:alphaModFix amt="34000"/>
              <a:duotone>
                <a:schemeClr val="accent5">
                  <a:shade val="36000"/>
                  <a:satMod val="120000"/>
                </a:schemeClr>
                <a:schemeClr val="accent5">
                  <a:tint val="40000"/>
                </a:schemeClr>
              </a:duotone>
            </a:blip>
            <a:srcRect/>
            <a:tile tx="0" ty="0" sx="60000" sy="59000" flip="none" algn="tl"/>
          </a:blip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Prochlo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(Google [BEMMRLRKTS18])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Implements shuffle using SGX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Evaluation: recovering unique words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</a:rPr>
              <a:t>16-120x</a:t>
            </a:r>
            <a:r>
              <a:rPr lang="en-US" sz="1400" dirty="0">
                <a:solidFill>
                  <a:schemeClr val="tx1"/>
                </a:solidFill>
              </a:rPr>
              <a:t> more recovered words than RAPPOR on data sets 10K-10M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Runtime: </a:t>
            </a:r>
            <a:r>
              <a:rPr lang="en-US" sz="1400" b="1" dirty="0">
                <a:solidFill>
                  <a:schemeClr val="tx1"/>
                </a:solidFill>
              </a:rPr>
              <a:t>2h for 10M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C5B26AC-D417-F249-8B11-1F05FA1BF911}"/>
              </a:ext>
            </a:extLst>
          </p:cNvPr>
          <p:cNvSpPr/>
          <p:nvPr/>
        </p:nvSpPr>
        <p:spPr>
          <a:xfrm>
            <a:off x="2155136" y="887082"/>
            <a:ext cx="573326" cy="1882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BD86443-8C0B-3A43-899D-E0B895F41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534" y="2707816"/>
            <a:ext cx="383458" cy="4572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4A1D920-E209-704E-B72C-8A4F941B0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34" y="2016418"/>
            <a:ext cx="324464" cy="4572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9B9CFF8-BD25-C04C-A589-B0EA070FE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058" y="1226319"/>
            <a:ext cx="375557" cy="4572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599027F-D959-194E-8036-7614F28AD6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058" y="685800"/>
            <a:ext cx="375557" cy="457200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9C85ACE-AE29-9D4C-8175-DAE8A9DEA189}"/>
              </a:ext>
            </a:extLst>
          </p:cNvPr>
          <p:cNvCxnSpPr>
            <a:cxnSpLocks/>
          </p:cNvCxnSpPr>
          <p:nvPr/>
        </p:nvCxnSpPr>
        <p:spPr>
          <a:xfrm>
            <a:off x="796766" y="1753015"/>
            <a:ext cx="0" cy="182880"/>
          </a:xfrm>
          <a:prstGeom prst="line">
            <a:avLst/>
          </a:prstGeom>
          <a:ln w="28575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8B36D23-1C76-354A-8577-9A8034CA16E9}"/>
              </a:ext>
            </a:extLst>
          </p:cNvPr>
          <p:cNvCxnSpPr>
            <a:cxnSpLocks/>
          </p:cNvCxnSpPr>
          <p:nvPr/>
        </p:nvCxnSpPr>
        <p:spPr>
          <a:xfrm>
            <a:off x="986905" y="1463694"/>
            <a:ext cx="274320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1C09962C-931F-584E-99BD-2FFD82DA53C1}"/>
              </a:ext>
            </a:extLst>
          </p:cNvPr>
          <p:cNvSpPr/>
          <p:nvPr/>
        </p:nvSpPr>
        <p:spPr>
          <a:xfrm>
            <a:off x="584124" y="2717931"/>
            <a:ext cx="466344" cy="466344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5EA96FB-F635-9343-94C8-587E359C5252}"/>
              </a:ext>
            </a:extLst>
          </p:cNvPr>
          <p:cNvSpPr/>
          <p:nvPr/>
        </p:nvSpPr>
        <p:spPr>
          <a:xfrm>
            <a:off x="1281195" y="812075"/>
            <a:ext cx="498275" cy="27905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Q</a:t>
            </a:r>
            <a:r>
              <a:rPr lang="en-US" sz="1400" baseline="-25000" dirty="0"/>
              <a:t>1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CBB42D2-F6A0-9A44-BCE8-2743B43A45A9}"/>
              </a:ext>
            </a:extLst>
          </p:cNvPr>
          <p:cNvSpPr/>
          <p:nvPr/>
        </p:nvSpPr>
        <p:spPr>
          <a:xfrm>
            <a:off x="1281195" y="1282529"/>
            <a:ext cx="498275" cy="27905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Q</a:t>
            </a:r>
            <a:r>
              <a:rPr lang="en-US" sz="1400" baseline="-25000" dirty="0"/>
              <a:t>2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B4ECFA6-FB35-7D4E-8ABB-B7103C3B3097}"/>
              </a:ext>
            </a:extLst>
          </p:cNvPr>
          <p:cNvCxnSpPr>
            <a:cxnSpLocks/>
          </p:cNvCxnSpPr>
          <p:nvPr/>
        </p:nvCxnSpPr>
        <p:spPr>
          <a:xfrm>
            <a:off x="1006875" y="951604"/>
            <a:ext cx="274320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F432A512-6A1A-5B4C-8F9C-B475E0D858E7}"/>
              </a:ext>
            </a:extLst>
          </p:cNvPr>
          <p:cNvCxnSpPr>
            <a:cxnSpLocks/>
          </p:cNvCxnSpPr>
          <p:nvPr/>
        </p:nvCxnSpPr>
        <p:spPr>
          <a:xfrm>
            <a:off x="975206" y="2259336"/>
            <a:ext cx="274320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83BE276C-9118-3547-AA8E-9B478EB42631}"/>
              </a:ext>
            </a:extLst>
          </p:cNvPr>
          <p:cNvSpPr/>
          <p:nvPr/>
        </p:nvSpPr>
        <p:spPr>
          <a:xfrm>
            <a:off x="1269496" y="2016418"/>
            <a:ext cx="541225" cy="34081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Q</a:t>
            </a:r>
            <a:r>
              <a:rPr lang="en-US" sz="1400" baseline="-25000" dirty="0"/>
              <a:t>n-1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D0DA3A4-974B-5B46-9566-B6547A742927}"/>
              </a:ext>
            </a:extLst>
          </p:cNvPr>
          <p:cNvCxnSpPr>
            <a:cxnSpLocks/>
          </p:cNvCxnSpPr>
          <p:nvPr/>
        </p:nvCxnSpPr>
        <p:spPr>
          <a:xfrm>
            <a:off x="1034146" y="2933240"/>
            <a:ext cx="274320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12D8AA9B-4689-284D-9389-6D829DDDEAB4}"/>
              </a:ext>
            </a:extLst>
          </p:cNvPr>
          <p:cNvSpPr/>
          <p:nvPr/>
        </p:nvSpPr>
        <p:spPr>
          <a:xfrm>
            <a:off x="1328436" y="2752075"/>
            <a:ext cx="498275" cy="27905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Q</a:t>
            </a:r>
            <a:r>
              <a:rPr lang="en-US" sz="1400" baseline="-25000" dirty="0" err="1"/>
              <a:t>n</a:t>
            </a:r>
            <a:endParaRPr lang="en-US" sz="1400" baseline="-250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C836A3B-E966-2248-8FEF-4B9D0F2E9031}"/>
              </a:ext>
            </a:extLst>
          </p:cNvPr>
          <p:cNvSpPr txBox="1"/>
          <p:nvPr/>
        </p:nvSpPr>
        <p:spPr>
          <a:xfrm rot="5400000">
            <a:off x="1670421" y="1670744"/>
            <a:ext cx="1550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Untrusted Curator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8BF1D47-48EF-4140-B306-D4D5F1A8CB99}"/>
              </a:ext>
            </a:extLst>
          </p:cNvPr>
          <p:cNvCxnSpPr>
            <a:cxnSpLocks/>
          </p:cNvCxnSpPr>
          <p:nvPr/>
        </p:nvCxnSpPr>
        <p:spPr>
          <a:xfrm>
            <a:off x="1812856" y="924268"/>
            <a:ext cx="328425" cy="218732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EF17D4B-9128-644E-B9BF-D66DFA828450}"/>
              </a:ext>
            </a:extLst>
          </p:cNvPr>
          <p:cNvCxnSpPr>
            <a:cxnSpLocks/>
            <a:stCxn id="46" idx="3"/>
          </p:cNvCxnSpPr>
          <p:nvPr/>
        </p:nvCxnSpPr>
        <p:spPr>
          <a:xfrm flipV="1">
            <a:off x="1779470" y="1420290"/>
            <a:ext cx="351300" cy="176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ECD29DA-C712-CC44-8795-37542367E134}"/>
              </a:ext>
            </a:extLst>
          </p:cNvPr>
          <p:cNvCxnSpPr>
            <a:cxnSpLocks/>
          </p:cNvCxnSpPr>
          <p:nvPr/>
        </p:nvCxnSpPr>
        <p:spPr>
          <a:xfrm flipV="1">
            <a:off x="1793734" y="2185055"/>
            <a:ext cx="351300" cy="176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9747DC3-EC03-D641-BF6B-7B8F4DB23DD2}"/>
              </a:ext>
            </a:extLst>
          </p:cNvPr>
          <p:cNvCxnSpPr>
            <a:cxnSpLocks/>
            <a:stCxn id="51" idx="3"/>
          </p:cNvCxnSpPr>
          <p:nvPr/>
        </p:nvCxnSpPr>
        <p:spPr>
          <a:xfrm flipV="1">
            <a:off x="1826711" y="2501776"/>
            <a:ext cx="301945" cy="38982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CC5E7834-913F-8343-974D-1C69D308E5A7}"/>
              </a:ext>
            </a:extLst>
          </p:cNvPr>
          <p:cNvSpPr/>
          <p:nvPr/>
        </p:nvSpPr>
        <p:spPr>
          <a:xfrm>
            <a:off x="1171306" y="685800"/>
            <a:ext cx="1664699" cy="2479216"/>
          </a:xfrm>
          <a:prstGeom prst="rect">
            <a:avLst/>
          </a:prstGeom>
          <a:noFill/>
          <a:ln w="28575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79F3513-00BE-8741-ABAA-6EFA8C32EDA4}"/>
              </a:ext>
            </a:extLst>
          </p:cNvPr>
          <p:cNvCxnSpPr>
            <a:cxnSpLocks/>
          </p:cNvCxnSpPr>
          <p:nvPr/>
        </p:nvCxnSpPr>
        <p:spPr>
          <a:xfrm>
            <a:off x="2851409" y="1803900"/>
            <a:ext cx="629165" cy="0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D13BDF40-8379-2349-BC4E-1E292F01AD6C}"/>
              </a:ext>
            </a:extLst>
          </p:cNvPr>
          <p:cNvSpPr txBox="1"/>
          <p:nvPr/>
        </p:nvSpPr>
        <p:spPr>
          <a:xfrm>
            <a:off x="1627100" y="4578035"/>
            <a:ext cx="1621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Aggregation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1201D468-B15D-AB4D-839F-1BD46B64999B}"/>
              </a:ext>
            </a:extLst>
          </p:cNvPr>
          <p:cNvCxnSpPr>
            <a:cxnSpLocks/>
          </p:cNvCxnSpPr>
          <p:nvPr/>
        </p:nvCxnSpPr>
        <p:spPr>
          <a:xfrm>
            <a:off x="2836005" y="523125"/>
            <a:ext cx="1899475" cy="0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92B2F7F-88F7-0542-960E-D40100A23457}"/>
                  </a:ext>
                </a:extLst>
              </p:cNvPr>
              <p:cNvSpPr txBox="1"/>
              <p:nvPr/>
            </p:nvSpPr>
            <p:spPr>
              <a:xfrm>
                <a:off x="2703045" y="123024"/>
                <a:ext cx="2251891" cy="37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Reduces 𝛆 to 𝛆/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92B2F7F-88F7-0542-960E-D40100A234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045" y="123024"/>
                <a:ext cx="2251891" cy="372410"/>
              </a:xfrm>
              <a:prstGeom prst="rect">
                <a:avLst/>
              </a:prstGeom>
              <a:blipFill>
                <a:blip r:embed="rId8"/>
                <a:stretch>
                  <a:fillRect l="-2247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954000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E31079-70EF-6941-A6F7-0A63DE0A8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Privacy blanket of the shuffle Model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323A2094-DFF2-9C4D-968E-B9C53BD446E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100" b="1" dirty="0"/>
              <a:t>[BBGN’19]</a:t>
            </a:r>
            <a:r>
              <a:rPr lang="en-US" sz="1100" dirty="0"/>
              <a:t> The Privacy Blanket of the Shuffle Model, B. </a:t>
            </a:r>
            <a:r>
              <a:rPr lang="en-US" sz="1100" dirty="0" err="1"/>
              <a:t>Balle</a:t>
            </a:r>
            <a:r>
              <a:rPr lang="en-US" sz="1100" dirty="0"/>
              <a:t>, J. Bell, A. Gascon, K. Nissim, 2019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537E77D-A18D-DA4C-B634-A0F4663C5014}"/>
              </a:ext>
            </a:extLst>
          </p:cNvPr>
          <p:cNvSpPr/>
          <p:nvPr/>
        </p:nvSpPr>
        <p:spPr>
          <a:xfrm>
            <a:off x="6832584" y="728586"/>
            <a:ext cx="573326" cy="1882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A1EFC12D-CF23-564B-823F-8DB1C62DF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0488" y="2549320"/>
            <a:ext cx="383458" cy="4572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C756E3F-7095-214E-AD5E-FA23BD776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0488" y="1857922"/>
            <a:ext cx="324464" cy="4572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B05C7E60-64CC-3046-B580-FD3EAEE10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5012" y="1067823"/>
            <a:ext cx="375557" cy="4572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009082A-6217-044E-ACC8-1D30D30D2A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5012" y="527304"/>
            <a:ext cx="375557" cy="457200"/>
          </a:xfrm>
          <a:prstGeom prst="rect">
            <a:avLst/>
          </a:prstGeom>
        </p:spPr>
      </p:pic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2915B9D8-6800-DE49-9DDD-CCC8E28971CA}"/>
              </a:ext>
            </a:extLst>
          </p:cNvPr>
          <p:cNvCxnSpPr>
            <a:cxnSpLocks/>
          </p:cNvCxnSpPr>
          <p:nvPr/>
        </p:nvCxnSpPr>
        <p:spPr>
          <a:xfrm>
            <a:off x="4282720" y="1594519"/>
            <a:ext cx="0" cy="182880"/>
          </a:xfrm>
          <a:prstGeom prst="line">
            <a:avLst/>
          </a:prstGeom>
          <a:ln w="28575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7E1C0662-7CDF-9549-AD74-3784706C3D6C}"/>
              </a:ext>
            </a:extLst>
          </p:cNvPr>
          <p:cNvCxnSpPr>
            <a:cxnSpLocks/>
          </p:cNvCxnSpPr>
          <p:nvPr/>
        </p:nvCxnSpPr>
        <p:spPr>
          <a:xfrm>
            <a:off x="4472859" y="1305198"/>
            <a:ext cx="274320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925E46B0-742F-D343-832B-84B02027D684}"/>
              </a:ext>
            </a:extLst>
          </p:cNvPr>
          <p:cNvSpPr/>
          <p:nvPr/>
        </p:nvSpPr>
        <p:spPr>
          <a:xfrm>
            <a:off x="4070078" y="2559435"/>
            <a:ext cx="466344" cy="466344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2EFFA63-1A48-8A43-8F88-35D5AD716FF6}"/>
              </a:ext>
            </a:extLst>
          </p:cNvPr>
          <p:cNvSpPr/>
          <p:nvPr/>
        </p:nvSpPr>
        <p:spPr>
          <a:xfrm>
            <a:off x="4767149" y="653579"/>
            <a:ext cx="498275" cy="27905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Q</a:t>
            </a:r>
            <a:r>
              <a:rPr lang="en-US" sz="1400" baseline="-25000" dirty="0"/>
              <a:t>1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165EBD03-BCFD-B748-8200-3B8C1E395D85}"/>
              </a:ext>
            </a:extLst>
          </p:cNvPr>
          <p:cNvSpPr/>
          <p:nvPr/>
        </p:nvSpPr>
        <p:spPr>
          <a:xfrm>
            <a:off x="4767149" y="1124033"/>
            <a:ext cx="498275" cy="27905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Q</a:t>
            </a:r>
            <a:r>
              <a:rPr lang="en-US" sz="1400" baseline="-25000" dirty="0"/>
              <a:t>2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77DDDA40-72F8-2F4A-AC77-8A264BAFC575}"/>
              </a:ext>
            </a:extLst>
          </p:cNvPr>
          <p:cNvCxnSpPr>
            <a:cxnSpLocks/>
          </p:cNvCxnSpPr>
          <p:nvPr/>
        </p:nvCxnSpPr>
        <p:spPr>
          <a:xfrm>
            <a:off x="4492829" y="793108"/>
            <a:ext cx="274320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411320DB-44D5-E044-A70B-3E1156F37E03}"/>
              </a:ext>
            </a:extLst>
          </p:cNvPr>
          <p:cNvCxnSpPr>
            <a:cxnSpLocks/>
          </p:cNvCxnSpPr>
          <p:nvPr/>
        </p:nvCxnSpPr>
        <p:spPr>
          <a:xfrm>
            <a:off x="4461160" y="2100840"/>
            <a:ext cx="274320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F731DC2F-5034-0149-BD82-EF42B915893E}"/>
              </a:ext>
            </a:extLst>
          </p:cNvPr>
          <p:cNvSpPr/>
          <p:nvPr/>
        </p:nvSpPr>
        <p:spPr>
          <a:xfrm>
            <a:off x="4755450" y="1857922"/>
            <a:ext cx="541225" cy="34081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Q</a:t>
            </a:r>
            <a:r>
              <a:rPr lang="en-US" sz="1400" baseline="-25000" dirty="0"/>
              <a:t>n-1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32B4E6B0-361B-0E47-A474-28227D6D0A65}"/>
              </a:ext>
            </a:extLst>
          </p:cNvPr>
          <p:cNvCxnSpPr>
            <a:cxnSpLocks/>
          </p:cNvCxnSpPr>
          <p:nvPr/>
        </p:nvCxnSpPr>
        <p:spPr>
          <a:xfrm>
            <a:off x="4520100" y="2774744"/>
            <a:ext cx="274320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0DC450C5-6437-4A44-9747-24B27B4B026D}"/>
              </a:ext>
            </a:extLst>
          </p:cNvPr>
          <p:cNvSpPr/>
          <p:nvPr/>
        </p:nvSpPr>
        <p:spPr>
          <a:xfrm>
            <a:off x="4814390" y="2593579"/>
            <a:ext cx="498275" cy="27905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Q</a:t>
            </a:r>
            <a:r>
              <a:rPr lang="en-US" sz="1400" baseline="-25000" dirty="0" err="1"/>
              <a:t>n</a:t>
            </a:r>
            <a:endParaRPr lang="en-US" sz="1400" baseline="-25000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C3F7592-51E3-8F4B-9103-ADEC0A0A07B8}"/>
              </a:ext>
            </a:extLst>
          </p:cNvPr>
          <p:cNvSpPr txBox="1"/>
          <p:nvPr/>
        </p:nvSpPr>
        <p:spPr>
          <a:xfrm rot="5400000">
            <a:off x="6347869" y="1512248"/>
            <a:ext cx="1550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Untrusted Curator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A730FB15-FD03-034E-93BF-20D96EDCAACA}"/>
              </a:ext>
            </a:extLst>
          </p:cNvPr>
          <p:cNvCxnSpPr>
            <a:cxnSpLocks/>
          </p:cNvCxnSpPr>
          <p:nvPr/>
        </p:nvCxnSpPr>
        <p:spPr>
          <a:xfrm>
            <a:off x="5298810" y="765772"/>
            <a:ext cx="328425" cy="218732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62F5003D-6DC9-D94F-84A0-B4426CD5D48B}"/>
              </a:ext>
            </a:extLst>
          </p:cNvPr>
          <p:cNvCxnSpPr>
            <a:cxnSpLocks/>
          </p:cNvCxnSpPr>
          <p:nvPr/>
        </p:nvCxnSpPr>
        <p:spPr>
          <a:xfrm flipV="1">
            <a:off x="5265424" y="1261794"/>
            <a:ext cx="351300" cy="176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CE69AF3E-65D4-4B4A-A179-4EB81BAABEA9}"/>
              </a:ext>
            </a:extLst>
          </p:cNvPr>
          <p:cNvCxnSpPr>
            <a:cxnSpLocks/>
          </p:cNvCxnSpPr>
          <p:nvPr/>
        </p:nvCxnSpPr>
        <p:spPr>
          <a:xfrm flipV="1">
            <a:off x="5279688" y="2026559"/>
            <a:ext cx="351300" cy="176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7C7CC675-6548-394D-B7DD-745A256B3963}"/>
              </a:ext>
            </a:extLst>
          </p:cNvPr>
          <p:cNvCxnSpPr>
            <a:cxnSpLocks/>
          </p:cNvCxnSpPr>
          <p:nvPr/>
        </p:nvCxnSpPr>
        <p:spPr>
          <a:xfrm flipV="1">
            <a:off x="5312665" y="2343280"/>
            <a:ext cx="301945" cy="38982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1554838B-C10A-2F47-AB5B-C3E1C34C97AB}"/>
              </a:ext>
            </a:extLst>
          </p:cNvPr>
          <p:cNvSpPr/>
          <p:nvPr/>
        </p:nvSpPr>
        <p:spPr>
          <a:xfrm>
            <a:off x="4657260" y="527304"/>
            <a:ext cx="2871594" cy="2479216"/>
          </a:xfrm>
          <a:prstGeom prst="rect">
            <a:avLst/>
          </a:prstGeom>
          <a:noFill/>
          <a:ln w="28575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6FEAEA4E-18E3-A043-B259-12AFA2D910E5}"/>
              </a:ext>
            </a:extLst>
          </p:cNvPr>
          <p:cNvCxnSpPr>
            <a:cxnSpLocks/>
          </p:cNvCxnSpPr>
          <p:nvPr/>
        </p:nvCxnSpPr>
        <p:spPr>
          <a:xfrm>
            <a:off x="7528854" y="1187589"/>
            <a:ext cx="629165" cy="0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4FE3DDE2-DF17-ED42-9281-226D51196B77}"/>
              </a:ext>
            </a:extLst>
          </p:cNvPr>
          <p:cNvSpPr/>
          <p:nvPr/>
        </p:nvSpPr>
        <p:spPr>
          <a:xfrm>
            <a:off x="5654375" y="673171"/>
            <a:ext cx="816397" cy="188229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1E817EF-D9D8-2144-BAAC-6E981B69FE79}"/>
              </a:ext>
            </a:extLst>
          </p:cNvPr>
          <p:cNvSpPr txBox="1"/>
          <p:nvPr/>
        </p:nvSpPr>
        <p:spPr>
          <a:xfrm>
            <a:off x="5308209" y="1467569"/>
            <a:ext cx="1550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Shuffle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AE2B569E-1B46-B240-A7E7-D69517207BF7}"/>
              </a:ext>
            </a:extLst>
          </p:cNvPr>
          <p:cNvCxnSpPr>
            <a:cxnSpLocks/>
          </p:cNvCxnSpPr>
          <p:nvPr/>
        </p:nvCxnSpPr>
        <p:spPr>
          <a:xfrm flipV="1">
            <a:off x="6484178" y="998396"/>
            <a:ext cx="351300" cy="176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196FF1E6-AD96-9E4B-B2F0-C8E75F17151F}"/>
              </a:ext>
            </a:extLst>
          </p:cNvPr>
          <p:cNvCxnSpPr>
            <a:cxnSpLocks/>
          </p:cNvCxnSpPr>
          <p:nvPr/>
        </p:nvCxnSpPr>
        <p:spPr>
          <a:xfrm flipV="1">
            <a:off x="6484178" y="1857922"/>
            <a:ext cx="351300" cy="176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6E85DDF5-23A9-5C49-A766-D0D7021959B7}"/>
              </a:ext>
            </a:extLst>
          </p:cNvPr>
          <p:cNvCxnSpPr>
            <a:cxnSpLocks/>
          </p:cNvCxnSpPr>
          <p:nvPr/>
        </p:nvCxnSpPr>
        <p:spPr>
          <a:xfrm flipV="1">
            <a:off x="6484178" y="1287581"/>
            <a:ext cx="351300" cy="176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DE9DCC69-6177-4347-A112-D7B87E570479}"/>
              </a:ext>
            </a:extLst>
          </p:cNvPr>
          <p:cNvCxnSpPr>
            <a:cxnSpLocks/>
          </p:cNvCxnSpPr>
          <p:nvPr/>
        </p:nvCxnSpPr>
        <p:spPr>
          <a:xfrm flipV="1">
            <a:off x="6484936" y="2199703"/>
            <a:ext cx="351300" cy="176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F9B15217-FC99-7F4B-A423-79790A498323}"/>
              </a:ext>
            </a:extLst>
          </p:cNvPr>
          <p:cNvSpPr/>
          <p:nvPr/>
        </p:nvSpPr>
        <p:spPr>
          <a:xfrm>
            <a:off x="2155136" y="728586"/>
            <a:ext cx="573326" cy="1882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EF674B8F-D3BD-D343-A8DC-02591C12F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534" y="2549320"/>
            <a:ext cx="383458" cy="457200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2C32FE2F-A0B7-A54E-B316-073805B9F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34" y="1857922"/>
            <a:ext cx="324464" cy="457200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410E21AF-000F-CB44-BDCF-92F3D24EC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058" y="1067823"/>
            <a:ext cx="375557" cy="457200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9AA928A5-FB4A-AF47-A825-4A0E22548C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058" y="527304"/>
            <a:ext cx="375557" cy="457200"/>
          </a:xfrm>
          <a:prstGeom prst="rect">
            <a:avLst/>
          </a:prstGeom>
        </p:spPr>
      </p:pic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5563212-657C-8041-834B-683E106EEEB2}"/>
              </a:ext>
            </a:extLst>
          </p:cNvPr>
          <p:cNvCxnSpPr>
            <a:cxnSpLocks/>
          </p:cNvCxnSpPr>
          <p:nvPr/>
        </p:nvCxnSpPr>
        <p:spPr>
          <a:xfrm>
            <a:off x="796766" y="1594519"/>
            <a:ext cx="0" cy="182880"/>
          </a:xfrm>
          <a:prstGeom prst="line">
            <a:avLst/>
          </a:prstGeom>
          <a:ln w="28575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589A88E1-1F6A-6A42-B9C0-096B167516D4}"/>
              </a:ext>
            </a:extLst>
          </p:cNvPr>
          <p:cNvCxnSpPr>
            <a:cxnSpLocks/>
          </p:cNvCxnSpPr>
          <p:nvPr/>
        </p:nvCxnSpPr>
        <p:spPr>
          <a:xfrm>
            <a:off x="986905" y="1305198"/>
            <a:ext cx="274320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>
            <a:extLst>
              <a:ext uri="{FF2B5EF4-FFF2-40B4-BE49-F238E27FC236}">
                <a16:creationId xmlns:a16="http://schemas.microsoft.com/office/drawing/2014/main" id="{1D5E867F-960D-0A43-95FF-C604B4295189}"/>
              </a:ext>
            </a:extLst>
          </p:cNvPr>
          <p:cNvSpPr/>
          <p:nvPr/>
        </p:nvSpPr>
        <p:spPr>
          <a:xfrm>
            <a:off x="584124" y="2559435"/>
            <a:ext cx="466344" cy="466344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EA82C271-C850-C34A-9EBD-0724A24E0E0D}"/>
              </a:ext>
            </a:extLst>
          </p:cNvPr>
          <p:cNvSpPr/>
          <p:nvPr/>
        </p:nvSpPr>
        <p:spPr>
          <a:xfrm>
            <a:off x="1281195" y="653579"/>
            <a:ext cx="498275" cy="27905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Q</a:t>
            </a:r>
            <a:r>
              <a:rPr lang="en-US" sz="1400" baseline="-25000" dirty="0"/>
              <a:t>1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41FA1EC-59C7-1E4A-BCFA-DD6538F99CAE}"/>
              </a:ext>
            </a:extLst>
          </p:cNvPr>
          <p:cNvSpPr/>
          <p:nvPr/>
        </p:nvSpPr>
        <p:spPr>
          <a:xfrm>
            <a:off x="1281195" y="1124033"/>
            <a:ext cx="498275" cy="27905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Q</a:t>
            </a:r>
            <a:r>
              <a:rPr lang="en-US" sz="1400" baseline="-25000" dirty="0"/>
              <a:t>2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46FA6CC0-237F-404D-8125-B93D0B522AEF}"/>
              </a:ext>
            </a:extLst>
          </p:cNvPr>
          <p:cNvCxnSpPr>
            <a:cxnSpLocks/>
          </p:cNvCxnSpPr>
          <p:nvPr/>
        </p:nvCxnSpPr>
        <p:spPr>
          <a:xfrm>
            <a:off x="1006875" y="793108"/>
            <a:ext cx="274320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035F3FF5-2C56-CF46-9E08-32CD17B6D0C8}"/>
              </a:ext>
            </a:extLst>
          </p:cNvPr>
          <p:cNvCxnSpPr>
            <a:cxnSpLocks/>
          </p:cNvCxnSpPr>
          <p:nvPr/>
        </p:nvCxnSpPr>
        <p:spPr>
          <a:xfrm>
            <a:off x="975206" y="2100840"/>
            <a:ext cx="274320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97">
            <a:extLst>
              <a:ext uri="{FF2B5EF4-FFF2-40B4-BE49-F238E27FC236}">
                <a16:creationId xmlns:a16="http://schemas.microsoft.com/office/drawing/2014/main" id="{45EC92FC-E1C8-4043-B1FA-121EBDFCDAF2}"/>
              </a:ext>
            </a:extLst>
          </p:cNvPr>
          <p:cNvSpPr/>
          <p:nvPr/>
        </p:nvSpPr>
        <p:spPr>
          <a:xfrm>
            <a:off x="1269496" y="1857922"/>
            <a:ext cx="541225" cy="34081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Q</a:t>
            </a:r>
            <a:r>
              <a:rPr lang="en-US" sz="1400" baseline="-25000" dirty="0"/>
              <a:t>n-1</a:t>
            </a:r>
          </a:p>
        </p:txBody>
      </p: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5217142D-8FAF-6C4F-B4A7-388D6E85E34F}"/>
              </a:ext>
            </a:extLst>
          </p:cNvPr>
          <p:cNvCxnSpPr>
            <a:cxnSpLocks/>
          </p:cNvCxnSpPr>
          <p:nvPr/>
        </p:nvCxnSpPr>
        <p:spPr>
          <a:xfrm>
            <a:off x="1034146" y="2774744"/>
            <a:ext cx="274320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 99">
            <a:extLst>
              <a:ext uri="{FF2B5EF4-FFF2-40B4-BE49-F238E27FC236}">
                <a16:creationId xmlns:a16="http://schemas.microsoft.com/office/drawing/2014/main" id="{3B0DDDDE-FF53-7B44-B9E1-78D84B37F313}"/>
              </a:ext>
            </a:extLst>
          </p:cNvPr>
          <p:cNvSpPr/>
          <p:nvPr/>
        </p:nvSpPr>
        <p:spPr>
          <a:xfrm>
            <a:off x="1328436" y="2593579"/>
            <a:ext cx="498275" cy="27905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Q</a:t>
            </a:r>
            <a:r>
              <a:rPr lang="en-US" sz="1400" baseline="-25000" dirty="0" err="1"/>
              <a:t>n</a:t>
            </a:r>
            <a:endParaRPr lang="en-US" sz="1400" baseline="-25000" dirty="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5BCA181-FFB1-E64B-96BE-2674F234CF8B}"/>
              </a:ext>
            </a:extLst>
          </p:cNvPr>
          <p:cNvSpPr txBox="1"/>
          <p:nvPr/>
        </p:nvSpPr>
        <p:spPr>
          <a:xfrm rot="5400000">
            <a:off x="1670421" y="1512248"/>
            <a:ext cx="1550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Untrusted Curator</a:t>
            </a: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A0A3C293-4B10-4148-BD18-E54C324C3293}"/>
              </a:ext>
            </a:extLst>
          </p:cNvPr>
          <p:cNvCxnSpPr>
            <a:cxnSpLocks/>
          </p:cNvCxnSpPr>
          <p:nvPr/>
        </p:nvCxnSpPr>
        <p:spPr>
          <a:xfrm>
            <a:off x="1812856" y="765772"/>
            <a:ext cx="328425" cy="218732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ADFA9992-8992-9B42-8587-0786AD5E2E92}"/>
              </a:ext>
            </a:extLst>
          </p:cNvPr>
          <p:cNvCxnSpPr>
            <a:cxnSpLocks/>
            <a:stCxn id="95" idx="3"/>
          </p:cNvCxnSpPr>
          <p:nvPr/>
        </p:nvCxnSpPr>
        <p:spPr>
          <a:xfrm flipV="1">
            <a:off x="1779470" y="1261794"/>
            <a:ext cx="351300" cy="176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EBDEDE08-2CEB-814D-9657-1A8C3D89C306}"/>
              </a:ext>
            </a:extLst>
          </p:cNvPr>
          <p:cNvCxnSpPr>
            <a:cxnSpLocks/>
          </p:cNvCxnSpPr>
          <p:nvPr/>
        </p:nvCxnSpPr>
        <p:spPr>
          <a:xfrm flipV="1">
            <a:off x="1793734" y="2026559"/>
            <a:ext cx="351300" cy="176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196E70A-D6A7-B247-8188-B30665CFCEBB}"/>
              </a:ext>
            </a:extLst>
          </p:cNvPr>
          <p:cNvCxnSpPr>
            <a:cxnSpLocks/>
            <a:stCxn id="100" idx="3"/>
          </p:cNvCxnSpPr>
          <p:nvPr/>
        </p:nvCxnSpPr>
        <p:spPr>
          <a:xfrm flipV="1">
            <a:off x="1826711" y="2343280"/>
            <a:ext cx="301945" cy="38982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ectangle 105">
            <a:extLst>
              <a:ext uri="{FF2B5EF4-FFF2-40B4-BE49-F238E27FC236}">
                <a16:creationId xmlns:a16="http://schemas.microsoft.com/office/drawing/2014/main" id="{8D53E5CC-1909-7F46-A4EB-B9DD507F8669}"/>
              </a:ext>
            </a:extLst>
          </p:cNvPr>
          <p:cNvSpPr/>
          <p:nvPr/>
        </p:nvSpPr>
        <p:spPr>
          <a:xfrm>
            <a:off x="1171306" y="527304"/>
            <a:ext cx="1664699" cy="2479216"/>
          </a:xfrm>
          <a:prstGeom prst="rect">
            <a:avLst/>
          </a:prstGeom>
          <a:noFill/>
          <a:ln w="28575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CDC86946-BA56-F64A-97A0-C57A7415E0AC}"/>
              </a:ext>
            </a:extLst>
          </p:cNvPr>
          <p:cNvCxnSpPr>
            <a:cxnSpLocks/>
          </p:cNvCxnSpPr>
          <p:nvPr/>
        </p:nvCxnSpPr>
        <p:spPr>
          <a:xfrm>
            <a:off x="2851409" y="1645404"/>
            <a:ext cx="629165" cy="0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E63E3EAC-2033-5F45-B14A-1CFE0E1E5260}"/>
              </a:ext>
            </a:extLst>
          </p:cNvPr>
          <p:cNvSpPr txBox="1"/>
          <p:nvPr/>
        </p:nvSpPr>
        <p:spPr>
          <a:xfrm>
            <a:off x="5059149" y="-61"/>
            <a:ext cx="1110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Trusted</a:t>
            </a:r>
          </a:p>
        </p:txBody>
      </p: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60FE61B3-FA1B-964B-93BB-FB02DE601BB2}"/>
              </a:ext>
            </a:extLst>
          </p:cNvPr>
          <p:cNvCxnSpPr>
            <a:cxnSpLocks/>
            <a:stCxn id="108" idx="2"/>
          </p:cNvCxnSpPr>
          <p:nvPr/>
        </p:nvCxnSpPr>
        <p:spPr>
          <a:xfrm>
            <a:off x="5614610" y="369271"/>
            <a:ext cx="359470" cy="527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52CB3ED7-1451-2445-B654-9CD38CC2490F}"/>
              </a:ext>
            </a:extLst>
          </p:cNvPr>
          <p:cNvSpPr txBox="1"/>
          <p:nvPr/>
        </p:nvSpPr>
        <p:spPr>
          <a:xfrm>
            <a:off x="584124" y="4632960"/>
            <a:ext cx="72187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Matching Lower and Upper Bound for Single Message Shuffle Model Protocols for Private Summation of Real Numbers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Error 𝛀(n</a:t>
            </a:r>
            <a:r>
              <a:rPr lang="en-US" baseline="30000" dirty="0"/>
              <a:t>1/6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Privacy Amplification Result for Shuffled Mechanisms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Extends the amplification to 𝛆 = O(log n)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6E1DCAC0-1876-0442-976A-A99C89FD3794}"/>
              </a:ext>
            </a:extLst>
          </p:cNvPr>
          <p:cNvSpPr txBox="1"/>
          <p:nvPr/>
        </p:nvSpPr>
        <p:spPr>
          <a:xfrm>
            <a:off x="3560975" y="3275323"/>
            <a:ext cx="38849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Trusted to protect other users’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Not adding noise</a:t>
            </a:r>
            <a:r>
              <a:rPr lang="en-US" dirty="0"/>
              <a:t> </a:t>
            </a:r>
            <a:r>
              <a:rPr lang="en-US" sz="1400" dirty="0"/>
              <a:t>can compromise the privacy of others</a:t>
            </a:r>
          </a:p>
        </p:txBody>
      </p: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865FCEEE-34A7-B245-9B40-9C342261EF58}"/>
              </a:ext>
            </a:extLst>
          </p:cNvPr>
          <p:cNvCxnSpPr>
            <a:cxnSpLocks/>
          </p:cNvCxnSpPr>
          <p:nvPr/>
        </p:nvCxnSpPr>
        <p:spPr>
          <a:xfrm flipV="1">
            <a:off x="4131038" y="2982136"/>
            <a:ext cx="242139" cy="3315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967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93" grpId="0" animBg="1"/>
      <p:bldP spid="94" grpId="0" animBg="1"/>
      <p:bldP spid="95" grpId="0" animBg="1"/>
      <p:bldP spid="98" grpId="0" animBg="1"/>
      <p:bldP spid="100" grpId="0" animBg="1"/>
      <p:bldP spid="101" grpId="0"/>
      <p:bldP spid="106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0F237-1A22-234F-8FE2-B5A0AA29A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Secure aggregation vs shuffle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B45F26-38D1-274D-BB07-C467DCE96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100" b="1" dirty="0"/>
              <a:t>[RSY18]</a:t>
            </a:r>
            <a:r>
              <a:rPr lang="en-US" sz="1100" dirty="0"/>
              <a:t> Turning HATE Into LOVE: Homomorphic Ad Hoc Threshold Encryption for Scalable MPC, </a:t>
            </a:r>
            <a:r>
              <a:rPr lang="en-US" sz="1100" i="1" dirty="0" err="1"/>
              <a:t>Reyzin</a:t>
            </a:r>
            <a:r>
              <a:rPr lang="en-US" sz="1100" i="1" dirty="0"/>
              <a:t>, Smith, </a:t>
            </a:r>
            <a:r>
              <a:rPr lang="en-US" sz="1100" i="1" dirty="0" err="1"/>
              <a:t>Yakoubov</a:t>
            </a:r>
            <a:endParaRPr lang="en-US" sz="1100" dirty="0"/>
          </a:p>
          <a:p>
            <a:r>
              <a:rPr lang="en-US" sz="1100" b="1" dirty="0"/>
              <a:t>[IKOS06]</a:t>
            </a:r>
            <a:r>
              <a:rPr lang="en-US" sz="1100" dirty="0"/>
              <a:t> Cryptography from Anonymity, Yuval </a:t>
            </a:r>
            <a:r>
              <a:rPr lang="en-US" sz="1100" dirty="0" err="1"/>
              <a:t>Ishai</a:t>
            </a:r>
            <a:r>
              <a:rPr lang="en-US" sz="1100" dirty="0"/>
              <a:t>, </a:t>
            </a:r>
            <a:r>
              <a:rPr lang="en-US" sz="1100" dirty="0" err="1"/>
              <a:t>Eyal</a:t>
            </a:r>
            <a:r>
              <a:rPr lang="en-US" sz="1100" dirty="0"/>
              <a:t> </a:t>
            </a:r>
            <a:r>
              <a:rPr lang="en-US" sz="1100" dirty="0" err="1"/>
              <a:t>Kushilevitz</a:t>
            </a:r>
            <a:r>
              <a:rPr lang="en-US" sz="1100" dirty="0"/>
              <a:t>, </a:t>
            </a:r>
            <a:r>
              <a:rPr lang="en-US" sz="1100" dirty="0" err="1"/>
              <a:t>Rafail</a:t>
            </a:r>
            <a:r>
              <a:rPr lang="en-US" sz="1100" dirty="0"/>
              <a:t> </a:t>
            </a:r>
            <a:r>
              <a:rPr lang="en-US" sz="1100" dirty="0" err="1"/>
              <a:t>Ostrovsky</a:t>
            </a:r>
            <a:r>
              <a:rPr lang="en-US" sz="1100" dirty="0"/>
              <a:t>, Amit </a:t>
            </a:r>
            <a:r>
              <a:rPr lang="en-US" sz="1100" dirty="0" err="1"/>
              <a:t>Sahai</a:t>
            </a:r>
            <a:endParaRPr lang="en-US" sz="1100" dirty="0"/>
          </a:p>
          <a:p>
            <a:endParaRPr lang="en-US" sz="11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61D0DB-663C-704D-88DC-06B6703F078E}"/>
              </a:ext>
            </a:extLst>
          </p:cNvPr>
          <p:cNvSpPr/>
          <p:nvPr/>
        </p:nvSpPr>
        <p:spPr>
          <a:xfrm>
            <a:off x="598406" y="3694657"/>
            <a:ext cx="3326113" cy="2783782"/>
          </a:xfrm>
          <a:prstGeom prst="rect">
            <a:avLst/>
          </a:prstGeom>
          <a:blipFill dpi="0" rotWithShape="1">
            <a:blip r:embed="rId2">
              <a:alphaModFix amt="50000"/>
              <a:duotone>
                <a:schemeClr val="accent4">
                  <a:shade val="36000"/>
                  <a:satMod val="120000"/>
                </a:schemeClr>
                <a:schemeClr val="accent4">
                  <a:tint val="40000"/>
                </a:schemeClr>
              </a:duotone>
            </a:blip>
            <a:srcRect/>
            <a:tile tx="0" ty="0" sx="60000" sy="59000" flip="none" algn="tl"/>
          </a:blip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“Turning HATE into LOVE”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[RSY18]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Large-scale One-server Vanishing-participants Efficient MPC from Homomorphic </a:t>
            </a:r>
            <a:r>
              <a:rPr lang="en-US" sz="1400" dirty="0" err="1">
                <a:solidFill>
                  <a:schemeClr val="tx1"/>
                </a:solidFill>
              </a:rPr>
              <a:t>Adhoc</a:t>
            </a:r>
            <a:r>
              <a:rPr lang="en-US" sz="1400" dirty="0">
                <a:solidFill>
                  <a:schemeClr val="tx1"/>
                </a:solidFill>
              </a:rPr>
              <a:t> Threshold Encryption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Lower bound </a:t>
            </a:r>
            <a:r>
              <a:rPr lang="en-US" sz="1400" b="1" dirty="0">
                <a:solidFill>
                  <a:schemeClr val="tx1"/>
                </a:solidFill>
              </a:rPr>
              <a:t>3 message flows </a:t>
            </a:r>
            <a:r>
              <a:rPr lang="en-US" sz="1400" dirty="0">
                <a:solidFill>
                  <a:schemeClr val="tx1"/>
                </a:solidFill>
              </a:rPr>
              <a:t>with setup (PKI)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</a:rPr>
              <a:t>DP not considered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20B588-AF78-4841-A2F8-26E7629ACC7C}"/>
              </a:ext>
            </a:extLst>
          </p:cNvPr>
          <p:cNvSpPr/>
          <p:nvPr/>
        </p:nvSpPr>
        <p:spPr>
          <a:xfrm>
            <a:off x="2894568" y="887082"/>
            <a:ext cx="573326" cy="1882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40C2C2-DBD8-4940-AFED-C01B6FFEF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72" y="2707816"/>
            <a:ext cx="383458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3C6146-6649-BB48-8D95-9560D2A8C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472" y="2016418"/>
            <a:ext cx="324464" cy="457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2FAA2A-283D-4349-BB12-D03A4DAAF4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996" y="1226319"/>
            <a:ext cx="375557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793512-38A4-1F46-88A0-F7C33A146B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996" y="685800"/>
            <a:ext cx="375557" cy="4572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AD655D-59BD-1B4E-9256-CFEAA9233804}"/>
              </a:ext>
            </a:extLst>
          </p:cNvPr>
          <p:cNvCxnSpPr>
            <a:cxnSpLocks/>
          </p:cNvCxnSpPr>
          <p:nvPr/>
        </p:nvCxnSpPr>
        <p:spPr>
          <a:xfrm>
            <a:off x="344704" y="1753015"/>
            <a:ext cx="0" cy="182880"/>
          </a:xfrm>
          <a:prstGeom prst="line">
            <a:avLst/>
          </a:prstGeom>
          <a:ln w="28575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E1992CA-33BA-1D4F-A848-6322DFB582B8}"/>
              </a:ext>
            </a:extLst>
          </p:cNvPr>
          <p:cNvCxnSpPr>
            <a:cxnSpLocks/>
          </p:cNvCxnSpPr>
          <p:nvPr/>
        </p:nvCxnSpPr>
        <p:spPr>
          <a:xfrm>
            <a:off x="534843" y="1463694"/>
            <a:ext cx="274320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677B12AE-0B4A-8145-8365-1FBBBDD8649D}"/>
              </a:ext>
            </a:extLst>
          </p:cNvPr>
          <p:cNvSpPr/>
          <p:nvPr/>
        </p:nvSpPr>
        <p:spPr>
          <a:xfrm>
            <a:off x="132062" y="2717931"/>
            <a:ext cx="466344" cy="466344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58AE9A-9595-BB44-9D2D-186FBE477FFE}"/>
              </a:ext>
            </a:extLst>
          </p:cNvPr>
          <p:cNvSpPr/>
          <p:nvPr/>
        </p:nvSpPr>
        <p:spPr>
          <a:xfrm>
            <a:off x="829133" y="812075"/>
            <a:ext cx="498275" cy="27905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Q</a:t>
            </a:r>
            <a:r>
              <a:rPr lang="en-US" sz="1400" baseline="-25000" dirty="0"/>
              <a:t>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405B9D-B863-C843-AC83-27C4A0506CA8}"/>
              </a:ext>
            </a:extLst>
          </p:cNvPr>
          <p:cNvSpPr/>
          <p:nvPr/>
        </p:nvSpPr>
        <p:spPr>
          <a:xfrm>
            <a:off x="829133" y="1282529"/>
            <a:ext cx="498275" cy="27905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Q</a:t>
            </a:r>
            <a:r>
              <a:rPr lang="en-US" sz="1400" baseline="-25000" dirty="0"/>
              <a:t>2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4F16B5E-68BF-5A46-814C-5DEC7BDE7858}"/>
              </a:ext>
            </a:extLst>
          </p:cNvPr>
          <p:cNvCxnSpPr>
            <a:cxnSpLocks/>
          </p:cNvCxnSpPr>
          <p:nvPr/>
        </p:nvCxnSpPr>
        <p:spPr>
          <a:xfrm>
            <a:off x="554813" y="951604"/>
            <a:ext cx="274320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E27EB68-9F65-7A45-BBAB-0B133D2F6175}"/>
              </a:ext>
            </a:extLst>
          </p:cNvPr>
          <p:cNvCxnSpPr>
            <a:cxnSpLocks/>
          </p:cNvCxnSpPr>
          <p:nvPr/>
        </p:nvCxnSpPr>
        <p:spPr>
          <a:xfrm>
            <a:off x="523144" y="2259336"/>
            <a:ext cx="274320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5DF85A8E-5EAA-064F-A8C2-8D3D9BE24767}"/>
              </a:ext>
            </a:extLst>
          </p:cNvPr>
          <p:cNvSpPr/>
          <p:nvPr/>
        </p:nvSpPr>
        <p:spPr>
          <a:xfrm>
            <a:off x="817434" y="2016418"/>
            <a:ext cx="541225" cy="34081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Q</a:t>
            </a:r>
            <a:r>
              <a:rPr lang="en-US" sz="1400" baseline="-25000" dirty="0"/>
              <a:t>n-1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7D4B62C-CE70-6F4D-B6F2-40BC00BFAFB6}"/>
              </a:ext>
            </a:extLst>
          </p:cNvPr>
          <p:cNvCxnSpPr>
            <a:cxnSpLocks/>
          </p:cNvCxnSpPr>
          <p:nvPr/>
        </p:nvCxnSpPr>
        <p:spPr>
          <a:xfrm>
            <a:off x="582084" y="2933240"/>
            <a:ext cx="274320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12196A80-5B1D-AA48-9EBA-64D46FB8EB92}"/>
              </a:ext>
            </a:extLst>
          </p:cNvPr>
          <p:cNvSpPr/>
          <p:nvPr/>
        </p:nvSpPr>
        <p:spPr>
          <a:xfrm>
            <a:off x="876374" y="2752075"/>
            <a:ext cx="498275" cy="27905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Q</a:t>
            </a:r>
            <a:r>
              <a:rPr lang="en-US" sz="1400" baseline="-25000" dirty="0" err="1"/>
              <a:t>n</a:t>
            </a:r>
            <a:endParaRPr lang="en-US" sz="1400" baseline="-25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A5AD6C-F71C-0A40-8234-BDC0D788D492}"/>
              </a:ext>
            </a:extLst>
          </p:cNvPr>
          <p:cNvSpPr txBox="1"/>
          <p:nvPr/>
        </p:nvSpPr>
        <p:spPr>
          <a:xfrm rot="5400000">
            <a:off x="2409853" y="1670744"/>
            <a:ext cx="1550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Untrusted Curator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52CD48A-F7CD-6D41-8342-79FCBC444AC0}"/>
              </a:ext>
            </a:extLst>
          </p:cNvPr>
          <p:cNvCxnSpPr>
            <a:cxnSpLocks/>
          </p:cNvCxnSpPr>
          <p:nvPr/>
        </p:nvCxnSpPr>
        <p:spPr>
          <a:xfrm>
            <a:off x="1360794" y="924268"/>
            <a:ext cx="328425" cy="218732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634C74D-DC97-1643-ADAF-7AC8E8046B94}"/>
              </a:ext>
            </a:extLst>
          </p:cNvPr>
          <p:cNvCxnSpPr>
            <a:cxnSpLocks/>
          </p:cNvCxnSpPr>
          <p:nvPr/>
        </p:nvCxnSpPr>
        <p:spPr>
          <a:xfrm flipV="1">
            <a:off x="1327408" y="1420290"/>
            <a:ext cx="351300" cy="176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F918F4E-0399-6A48-B332-3C8E054C6F91}"/>
              </a:ext>
            </a:extLst>
          </p:cNvPr>
          <p:cNvCxnSpPr>
            <a:cxnSpLocks/>
          </p:cNvCxnSpPr>
          <p:nvPr/>
        </p:nvCxnSpPr>
        <p:spPr>
          <a:xfrm flipV="1">
            <a:off x="1341672" y="2185055"/>
            <a:ext cx="351300" cy="176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03AE8D5-CAD6-2844-BDEA-43247ECA610C}"/>
              </a:ext>
            </a:extLst>
          </p:cNvPr>
          <p:cNvCxnSpPr>
            <a:cxnSpLocks/>
          </p:cNvCxnSpPr>
          <p:nvPr/>
        </p:nvCxnSpPr>
        <p:spPr>
          <a:xfrm flipV="1">
            <a:off x="1374649" y="2501776"/>
            <a:ext cx="301945" cy="38982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763771BE-6082-5947-873D-14EA83B8E088}"/>
              </a:ext>
            </a:extLst>
          </p:cNvPr>
          <p:cNvSpPr/>
          <p:nvPr/>
        </p:nvSpPr>
        <p:spPr>
          <a:xfrm>
            <a:off x="719244" y="685800"/>
            <a:ext cx="2871594" cy="2479216"/>
          </a:xfrm>
          <a:prstGeom prst="rect">
            <a:avLst/>
          </a:prstGeom>
          <a:noFill/>
          <a:ln w="28575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EBB7BAA-7E90-B942-B3F2-CA5D8D2A153E}"/>
              </a:ext>
            </a:extLst>
          </p:cNvPr>
          <p:cNvCxnSpPr>
            <a:cxnSpLocks/>
          </p:cNvCxnSpPr>
          <p:nvPr/>
        </p:nvCxnSpPr>
        <p:spPr>
          <a:xfrm>
            <a:off x="3590838" y="1346085"/>
            <a:ext cx="629165" cy="0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0F9AE80D-8CED-DF4D-BCF4-B038F5D61A18}"/>
              </a:ext>
            </a:extLst>
          </p:cNvPr>
          <p:cNvSpPr/>
          <p:nvPr/>
        </p:nvSpPr>
        <p:spPr>
          <a:xfrm>
            <a:off x="1716359" y="831667"/>
            <a:ext cx="816397" cy="188229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8253B0-925E-FA46-90ED-FD1E9A983B17}"/>
              </a:ext>
            </a:extLst>
          </p:cNvPr>
          <p:cNvSpPr txBox="1"/>
          <p:nvPr/>
        </p:nvSpPr>
        <p:spPr>
          <a:xfrm>
            <a:off x="1370193" y="1626065"/>
            <a:ext cx="1550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Shuffle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273ACDA-6718-204A-B9D6-074F71FF3D13}"/>
              </a:ext>
            </a:extLst>
          </p:cNvPr>
          <p:cNvCxnSpPr>
            <a:cxnSpLocks/>
          </p:cNvCxnSpPr>
          <p:nvPr/>
        </p:nvCxnSpPr>
        <p:spPr>
          <a:xfrm flipV="1">
            <a:off x="2546162" y="1156892"/>
            <a:ext cx="351300" cy="176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42B1A16-9A8C-524A-9F58-5E8D0D2C9ED8}"/>
              </a:ext>
            </a:extLst>
          </p:cNvPr>
          <p:cNvCxnSpPr>
            <a:cxnSpLocks/>
          </p:cNvCxnSpPr>
          <p:nvPr/>
        </p:nvCxnSpPr>
        <p:spPr>
          <a:xfrm flipV="1">
            <a:off x="2546162" y="2016418"/>
            <a:ext cx="351300" cy="176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AF59ADB-C03F-4644-83DD-8BB92054C00B}"/>
              </a:ext>
            </a:extLst>
          </p:cNvPr>
          <p:cNvCxnSpPr>
            <a:cxnSpLocks/>
          </p:cNvCxnSpPr>
          <p:nvPr/>
        </p:nvCxnSpPr>
        <p:spPr>
          <a:xfrm flipV="1">
            <a:off x="2546162" y="1446077"/>
            <a:ext cx="351300" cy="176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4C4297-5C03-E443-A2A0-41E74F3C5464}"/>
              </a:ext>
            </a:extLst>
          </p:cNvPr>
          <p:cNvCxnSpPr>
            <a:cxnSpLocks/>
          </p:cNvCxnSpPr>
          <p:nvPr/>
        </p:nvCxnSpPr>
        <p:spPr>
          <a:xfrm flipV="1">
            <a:off x="2546920" y="2358199"/>
            <a:ext cx="351300" cy="176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0081B6F-8B80-104F-B89B-EFB0201F7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114" y="2688557"/>
            <a:ext cx="383458" cy="4572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69A1C54-2C94-1F43-A47C-90757FE7E4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5114" y="1997159"/>
            <a:ext cx="324464" cy="4572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5A2DEA-4D15-3A49-969C-5A2BDE635A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638" y="1207060"/>
            <a:ext cx="375557" cy="4572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D6DBA6-5F87-1A4B-A99D-4E775FEE48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9638" y="666541"/>
            <a:ext cx="375557" cy="457200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92F0C32-76CC-434E-93D2-E1F16FE09AAD}"/>
              </a:ext>
            </a:extLst>
          </p:cNvPr>
          <p:cNvCxnSpPr>
            <a:cxnSpLocks/>
          </p:cNvCxnSpPr>
          <p:nvPr/>
        </p:nvCxnSpPr>
        <p:spPr>
          <a:xfrm>
            <a:off x="4717346" y="1733756"/>
            <a:ext cx="0" cy="182880"/>
          </a:xfrm>
          <a:prstGeom prst="line">
            <a:avLst/>
          </a:prstGeom>
          <a:ln w="28575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3422A48-FFAB-FC4E-BD3E-D01074EF9660}"/>
              </a:ext>
            </a:extLst>
          </p:cNvPr>
          <p:cNvCxnSpPr>
            <a:cxnSpLocks/>
          </p:cNvCxnSpPr>
          <p:nvPr/>
        </p:nvCxnSpPr>
        <p:spPr>
          <a:xfrm>
            <a:off x="4907485" y="1444435"/>
            <a:ext cx="274320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CCB8DBE3-D942-B041-91EB-DA2178D5D43D}"/>
              </a:ext>
            </a:extLst>
          </p:cNvPr>
          <p:cNvSpPr/>
          <p:nvPr/>
        </p:nvSpPr>
        <p:spPr>
          <a:xfrm>
            <a:off x="4504704" y="2698672"/>
            <a:ext cx="466344" cy="466344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66BB13E-E4E6-5743-A853-33E07A849B93}"/>
              </a:ext>
            </a:extLst>
          </p:cNvPr>
          <p:cNvSpPr/>
          <p:nvPr/>
        </p:nvSpPr>
        <p:spPr>
          <a:xfrm>
            <a:off x="5201775" y="792816"/>
            <a:ext cx="498275" cy="27905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Q</a:t>
            </a:r>
            <a:r>
              <a:rPr lang="en-US" sz="1400" baseline="-25000" dirty="0"/>
              <a:t>1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4A1A9F1-7C78-0A4E-B0F3-7C87EA053419}"/>
              </a:ext>
            </a:extLst>
          </p:cNvPr>
          <p:cNvSpPr/>
          <p:nvPr/>
        </p:nvSpPr>
        <p:spPr>
          <a:xfrm>
            <a:off x="5201775" y="1263270"/>
            <a:ext cx="498275" cy="27905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Q</a:t>
            </a:r>
            <a:r>
              <a:rPr lang="en-US" sz="1400" baseline="-25000" dirty="0"/>
              <a:t>2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FD317A8-B564-7141-A599-6E200AACA871}"/>
              </a:ext>
            </a:extLst>
          </p:cNvPr>
          <p:cNvCxnSpPr>
            <a:cxnSpLocks/>
          </p:cNvCxnSpPr>
          <p:nvPr/>
        </p:nvCxnSpPr>
        <p:spPr>
          <a:xfrm>
            <a:off x="4927455" y="932345"/>
            <a:ext cx="274320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D9F9E43-9F6D-A540-A685-46CE8A48B2DD}"/>
              </a:ext>
            </a:extLst>
          </p:cNvPr>
          <p:cNvCxnSpPr>
            <a:cxnSpLocks/>
          </p:cNvCxnSpPr>
          <p:nvPr/>
        </p:nvCxnSpPr>
        <p:spPr>
          <a:xfrm>
            <a:off x="4895786" y="2240077"/>
            <a:ext cx="274320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835CEC79-D3D0-404C-8AB3-FDE60698D50D}"/>
              </a:ext>
            </a:extLst>
          </p:cNvPr>
          <p:cNvSpPr/>
          <p:nvPr/>
        </p:nvSpPr>
        <p:spPr>
          <a:xfrm>
            <a:off x="5190076" y="1997159"/>
            <a:ext cx="541225" cy="34081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Q</a:t>
            </a:r>
            <a:r>
              <a:rPr lang="en-US" sz="1400" baseline="-25000" dirty="0"/>
              <a:t>n-1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9D77B6B-5967-D94C-ADCE-40B529080DE4}"/>
              </a:ext>
            </a:extLst>
          </p:cNvPr>
          <p:cNvCxnSpPr>
            <a:cxnSpLocks/>
          </p:cNvCxnSpPr>
          <p:nvPr/>
        </p:nvCxnSpPr>
        <p:spPr>
          <a:xfrm>
            <a:off x="4954726" y="2913981"/>
            <a:ext cx="274320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EB980B54-F47B-9E4B-B902-EA3C14F25B87}"/>
              </a:ext>
            </a:extLst>
          </p:cNvPr>
          <p:cNvSpPr/>
          <p:nvPr/>
        </p:nvSpPr>
        <p:spPr>
          <a:xfrm>
            <a:off x="5249016" y="2732816"/>
            <a:ext cx="498275" cy="27905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Q</a:t>
            </a:r>
            <a:r>
              <a:rPr lang="en-US" sz="1400" baseline="-25000" dirty="0" err="1"/>
              <a:t>n</a:t>
            </a:r>
            <a:endParaRPr lang="en-US" sz="1400" baseline="-250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A23797D-B45A-AA41-B650-E7ED65461347}"/>
              </a:ext>
            </a:extLst>
          </p:cNvPr>
          <p:cNvSpPr txBox="1"/>
          <p:nvPr/>
        </p:nvSpPr>
        <p:spPr>
          <a:xfrm rot="5400000">
            <a:off x="6782495" y="1651485"/>
            <a:ext cx="1550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Untrusted Curator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530B0A3-8BB9-084F-AD55-39B2E52BFD82}"/>
              </a:ext>
            </a:extLst>
          </p:cNvPr>
          <p:cNvCxnSpPr>
            <a:cxnSpLocks/>
          </p:cNvCxnSpPr>
          <p:nvPr/>
        </p:nvCxnSpPr>
        <p:spPr>
          <a:xfrm>
            <a:off x="5733436" y="905009"/>
            <a:ext cx="328425" cy="218732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346EC36-2BB7-FC49-9D28-CD090DD61C00}"/>
              </a:ext>
            </a:extLst>
          </p:cNvPr>
          <p:cNvCxnSpPr>
            <a:cxnSpLocks/>
          </p:cNvCxnSpPr>
          <p:nvPr/>
        </p:nvCxnSpPr>
        <p:spPr>
          <a:xfrm flipV="1">
            <a:off x="5700050" y="1401031"/>
            <a:ext cx="351300" cy="176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AA3C3F1-7D26-FF41-9C4C-019207625F29}"/>
              </a:ext>
            </a:extLst>
          </p:cNvPr>
          <p:cNvCxnSpPr>
            <a:cxnSpLocks/>
          </p:cNvCxnSpPr>
          <p:nvPr/>
        </p:nvCxnSpPr>
        <p:spPr>
          <a:xfrm flipV="1">
            <a:off x="5714314" y="2165796"/>
            <a:ext cx="351300" cy="176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81DEB23-B36A-B549-B2A9-5A3DA04E5655}"/>
              </a:ext>
            </a:extLst>
          </p:cNvPr>
          <p:cNvCxnSpPr>
            <a:cxnSpLocks/>
          </p:cNvCxnSpPr>
          <p:nvPr/>
        </p:nvCxnSpPr>
        <p:spPr>
          <a:xfrm flipV="1">
            <a:off x="5747291" y="2482517"/>
            <a:ext cx="301945" cy="38982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A4DA2856-92AD-2942-A173-8390DCB5195A}"/>
              </a:ext>
            </a:extLst>
          </p:cNvPr>
          <p:cNvSpPr/>
          <p:nvPr/>
        </p:nvSpPr>
        <p:spPr>
          <a:xfrm>
            <a:off x="5091886" y="666541"/>
            <a:ext cx="2399672" cy="2479216"/>
          </a:xfrm>
          <a:prstGeom prst="rect">
            <a:avLst/>
          </a:prstGeom>
          <a:noFill/>
          <a:ln w="28575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1C25218-18F9-9D44-97A3-45B81802021A}"/>
              </a:ext>
            </a:extLst>
          </p:cNvPr>
          <p:cNvCxnSpPr>
            <a:cxnSpLocks/>
          </p:cNvCxnSpPr>
          <p:nvPr/>
        </p:nvCxnSpPr>
        <p:spPr>
          <a:xfrm>
            <a:off x="7504984" y="1825196"/>
            <a:ext cx="629165" cy="0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F72F794B-D2B3-B44B-B285-27BFA2A9D3DF}"/>
              </a:ext>
            </a:extLst>
          </p:cNvPr>
          <p:cNvSpPr/>
          <p:nvPr/>
        </p:nvSpPr>
        <p:spPr>
          <a:xfrm>
            <a:off x="6089001" y="812408"/>
            <a:ext cx="1228567" cy="188229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B39D70A-A9C3-EA44-9937-40C3F1061CD9}"/>
              </a:ext>
            </a:extLst>
          </p:cNvPr>
          <p:cNvSpPr txBox="1"/>
          <p:nvPr/>
        </p:nvSpPr>
        <p:spPr>
          <a:xfrm>
            <a:off x="5956017" y="1472170"/>
            <a:ext cx="1550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Secure Aggregation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5780605-D83F-F142-A935-4DAD73E8500A}"/>
              </a:ext>
            </a:extLst>
          </p:cNvPr>
          <p:cNvSpPr txBox="1"/>
          <p:nvPr/>
        </p:nvSpPr>
        <p:spPr>
          <a:xfrm>
            <a:off x="5249016" y="142012"/>
            <a:ext cx="2438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Central DP Utility 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01721AB-FD91-DB42-9946-4F9D128F7AB2}"/>
              </a:ext>
            </a:extLst>
          </p:cNvPr>
          <p:cNvSpPr/>
          <p:nvPr/>
        </p:nvSpPr>
        <p:spPr>
          <a:xfrm>
            <a:off x="4536422" y="3657846"/>
            <a:ext cx="3194875" cy="2783782"/>
          </a:xfrm>
          <a:prstGeom prst="rect">
            <a:avLst/>
          </a:prstGeom>
          <a:blipFill dpi="0" rotWithShape="1">
            <a:blip r:embed="rId2">
              <a:alphaModFix amt="34000"/>
              <a:duotone>
                <a:schemeClr val="accent5">
                  <a:shade val="36000"/>
                  <a:satMod val="120000"/>
                </a:schemeClr>
                <a:schemeClr val="accent5">
                  <a:tint val="40000"/>
                </a:schemeClr>
              </a:duotone>
            </a:blip>
            <a:srcRect/>
            <a:tile tx="0" ty="0" sx="60000" sy="59000" flip="none" algn="tl"/>
          </a:blip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Non-interactive Private Statistics 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[IKOS06]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Assumption anonymous channels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Each party shares its input and everyone sends their shares to the server using the anonymous channels</a:t>
            </a:r>
          </a:p>
        </p:txBody>
      </p:sp>
    </p:spTree>
    <p:extLst>
      <p:ext uri="{BB962C8B-B14F-4D97-AF65-F5344CB8AC3E}">
        <p14:creationId xmlns:p14="http://schemas.microsoft.com/office/powerpoint/2010/main" val="204404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405FC-2FE4-444D-97A6-B2CECDC67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CPSGD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9F2FB-6195-874F-AFAD-92F0D038AD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Communication Efficient and Differentially Private SGD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B63807-0B0B-A04C-B088-A253F7C43A5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/>
              <a:t>cpSGD</a:t>
            </a:r>
            <a:r>
              <a:rPr lang="en-US" dirty="0"/>
              <a:t>: Communication-efficient and differentially-private distributed SGD, Agarwal, Suresh, Yu, Kumar, </a:t>
            </a:r>
            <a:r>
              <a:rPr lang="en-US" dirty="0" err="1"/>
              <a:t>Mcmahan</a:t>
            </a:r>
            <a:r>
              <a:rPr lang="en-US" dirty="0"/>
              <a:t>, </a:t>
            </a:r>
            <a:r>
              <a:rPr lang="en-US" dirty="0" err="1"/>
              <a:t>NeurIPS</a:t>
            </a:r>
            <a:r>
              <a:rPr lang="en-US" dirty="0"/>
              <a:t>, 2018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F09F76-CC9B-0C42-AE60-0F99C5DA3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751" y="1415845"/>
            <a:ext cx="3439589" cy="24898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CF6A62-FE28-3C4C-9D2F-7AFFE44F5286}"/>
              </a:ext>
            </a:extLst>
          </p:cNvPr>
          <p:cNvSpPr txBox="1"/>
          <p:nvPr/>
        </p:nvSpPr>
        <p:spPr>
          <a:xfrm>
            <a:off x="4409770" y="1222831"/>
            <a:ext cx="39820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Distributed SGD gradient updates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Distributed Noise Addition + Secure Aggregation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Quantization for better efficiency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Binomial noise instead of Gaussian – better utility when composed with quantization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FC46DC-3D5C-5E4A-A5C4-4968C0AAE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88" y="4068186"/>
            <a:ext cx="7470233" cy="236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9127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Zero-Knowledge Proofs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to prove you know something without saying it out loud?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AA5E1-BE22-BA4F-B055-B5006647A730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78949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 Knowledge Proofs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AA5E1-BE22-BA4F-B055-B5006647A730}" type="slidenum">
              <a:rPr lang="en-US" smtClean="0"/>
              <a:t>79</a:t>
            </a:fld>
            <a:endParaRPr lang="en-US"/>
          </a:p>
        </p:txBody>
      </p:sp>
      <p:pic>
        <p:nvPicPr>
          <p:cNvPr id="7" name="Picture 4" descr="boy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990" y="1894124"/>
            <a:ext cx="1219200" cy="2238375"/>
          </a:xfrm>
          <a:prstGeom prst="rect">
            <a:avLst/>
          </a:prstGeom>
        </p:spPr>
      </p:pic>
      <p:pic>
        <p:nvPicPr>
          <p:cNvPr id="8" name="Picture 7" descr="alice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851" y="2080068"/>
            <a:ext cx="1744878" cy="1784177"/>
          </a:xfrm>
          <a:prstGeom prst="rect">
            <a:avLst/>
          </a:prstGeom>
        </p:spPr>
      </p:pic>
      <p:pic>
        <p:nvPicPr>
          <p:cNvPr id="9" name="Picture 8" descr="coke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020" y="1733510"/>
            <a:ext cx="813149" cy="949977"/>
          </a:xfrm>
          <a:prstGeom prst="rect">
            <a:avLst/>
          </a:prstGeom>
        </p:spPr>
      </p:pic>
      <p:pic>
        <p:nvPicPr>
          <p:cNvPr id="10" name="Picture 9" descr="pepsi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03" y="1708359"/>
            <a:ext cx="732240" cy="1012109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4655179" y="3108366"/>
            <a:ext cx="2234622" cy="0"/>
          </a:xfrm>
          <a:prstGeom prst="line">
            <a:avLst/>
          </a:prstGeom>
          <a:ln w="28575" cmpd="sng">
            <a:solidFill>
              <a:schemeClr val="bg2">
                <a:lumMod val="25000"/>
              </a:schemeClr>
            </a:solidFill>
            <a:headEnd type="triangle"/>
            <a:tailEnd type="none" w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 descr="glas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834" y="2087229"/>
            <a:ext cx="1097233" cy="94761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4655179" y="3966600"/>
            <a:ext cx="2234622" cy="0"/>
          </a:xfrm>
          <a:prstGeom prst="line">
            <a:avLst/>
          </a:prstGeom>
          <a:ln w="28575" cmpd="sng">
            <a:solidFill>
              <a:schemeClr val="bg2">
                <a:lumMod val="25000"/>
              </a:schemeClr>
            </a:solidFill>
            <a:tailEnd type="triangle" w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479294" y="3558678"/>
            <a:ext cx="1097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Coke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4703502" y="4948259"/>
            <a:ext cx="2234622" cy="0"/>
          </a:xfrm>
          <a:prstGeom prst="line">
            <a:avLst/>
          </a:prstGeom>
          <a:ln w="28575" cmpd="sng">
            <a:solidFill>
              <a:schemeClr val="bg2">
                <a:lumMod val="25000"/>
              </a:schemeClr>
            </a:solidFill>
            <a:headEnd type="triangle"/>
            <a:tailEnd type="none" w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15" descr="glass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438" y="4027719"/>
            <a:ext cx="1097233" cy="947610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4690921" y="5703429"/>
            <a:ext cx="2234622" cy="0"/>
          </a:xfrm>
          <a:prstGeom prst="line">
            <a:avLst/>
          </a:prstGeom>
          <a:ln w="28575" cmpd="sng">
            <a:solidFill>
              <a:schemeClr val="bg2">
                <a:lumMod val="25000"/>
              </a:schemeClr>
            </a:solidFill>
            <a:tailEnd type="triangle" w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515036" y="5295507"/>
            <a:ext cx="1097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Pepsi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5877837" y="5818753"/>
            <a:ext cx="0" cy="378714"/>
          </a:xfrm>
          <a:prstGeom prst="line">
            <a:avLst/>
          </a:prstGeom>
          <a:ln>
            <a:prstDash val="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019347" y="3970373"/>
            <a:ext cx="1910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Pr</a:t>
            </a:r>
            <a:r>
              <a:rPr lang="en-US" dirty="0"/>
              <a:t>[cheating] = ½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94788" y="5480174"/>
            <a:ext cx="1910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Pr</a:t>
            </a:r>
            <a:r>
              <a:rPr lang="en-US" dirty="0"/>
              <a:t>[cheating] = ¼ 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19347" y="6350873"/>
            <a:ext cx="2316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Pr</a:t>
            </a:r>
            <a:r>
              <a:rPr lang="en-US" dirty="0"/>
              <a:t>[cheating] = 1/2</a:t>
            </a:r>
            <a:r>
              <a:rPr lang="en-US" baseline="30000" dirty="0"/>
              <a:t>n 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209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Party Computation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Real World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Ideal World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AA5E1-BE22-BA4F-B055-B5006647A730}" type="slidenum">
              <a:rPr lang="en-US" smtClean="0"/>
              <a:t>8</a:t>
            </a:fld>
            <a:endParaRPr lang="en-US"/>
          </a:p>
        </p:txBody>
      </p:sp>
      <p:pic>
        <p:nvPicPr>
          <p:cNvPr id="10" name="Picture 4" descr="boy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128" y="3551962"/>
            <a:ext cx="698515" cy="1282431"/>
          </a:xfrm>
          <a:prstGeom prst="rect">
            <a:avLst/>
          </a:prstGeom>
        </p:spPr>
      </p:pic>
      <p:pic>
        <p:nvPicPr>
          <p:cNvPr id="11" name="Picture 10" descr="cruel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008" y="3730488"/>
            <a:ext cx="1073805" cy="8053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61322" y="2981739"/>
            <a:ext cx="1335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Honest Party</a:t>
            </a:r>
          </a:p>
          <a:p>
            <a:r>
              <a:rPr lang="en-US" sz="1400" dirty="0"/>
              <a:t>Input: 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70685" y="3208356"/>
            <a:ext cx="1335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Adversary</a:t>
            </a:r>
            <a:endParaRPr lang="en-US" sz="14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472070" y="4133165"/>
            <a:ext cx="866692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cruel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996" y="3702278"/>
            <a:ext cx="1073805" cy="80535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220673" y="3180146"/>
            <a:ext cx="1335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Adversary</a:t>
            </a:r>
            <a:endParaRPr lang="en-US" sz="1400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7922058" y="4104955"/>
            <a:ext cx="866692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956" y="3524864"/>
            <a:ext cx="627392" cy="101533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604397" y="2940445"/>
            <a:ext cx="1335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Simulator</a:t>
            </a:r>
          </a:p>
          <a:p>
            <a:r>
              <a:rPr lang="en-US" sz="1400" b="1" dirty="0"/>
              <a:t>No Input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957" y="5298317"/>
            <a:ext cx="939143" cy="93914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667618" y="6090627"/>
            <a:ext cx="1335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Trusted Party</a:t>
            </a:r>
            <a:endParaRPr lang="en-US" sz="1400" b="1" dirty="0"/>
          </a:p>
          <a:p>
            <a:r>
              <a:rPr lang="en-US" sz="1400" dirty="0"/>
              <a:t>F(X, </a:t>
            </a:r>
            <a:r>
              <a:rPr lang="en-US" sz="1400" b="1" baseline="30000" dirty="0"/>
              <a:t>.</a:t>
            </a:r>
            <a:r>
              <a:rPr lang="en-US" sz="1400" baseline="30000" dirty="0"/>
              <a:t> </a:t>
            </a:r>
            <a:r>
              <a:rPr lang="en-US" sz="1400" dirty="0"/>
              <a:t>)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7150848" y="4610152"/>
            <a:ext cx="31805" cy="688165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856117" y="4830546"/>
            <a:ext cx="325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Y</a:t>
            </a:r>
            <a:endParaRPr lang="en-US" sz="1400" dirty="0"/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7338527" y="4610151"/>
            <a:ext cx="81970" cy="688166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355745" y="4803092"/>
            <a:ext cx="744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F(X, Y)</a:t>
            </a:r>
            <a:endParaRPr lang="en-US" sz="1400" dirty="0"/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6270929" y="2011681"/>
            <a:ext cx="15902" cy="428575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936487" y="3471659"/>
            <a:ext cx="13358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≈</a:t>
            </a:r>
          </a:p>
        </p:txBody>
      </p:sp>
    </p:spTree>
    <p:extLst>
      <p:ext uri="{BB962C8B-B14F-4D97-AF65-F5344CB8AC3E}">
        <p14:creationId xmlns:p14="http://schemas.microsoft.com/office/powerpoint/2010/main" val="312978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12" grpId="0"/>
      <p:bldP spid="13" grpId="0"/>
      <p:bldP spid="19" grpId="0"/>
      <p:bldP spid="25" grpId="0"/>
      <p:bldP spid="28" grpId="0"/>
      <p:bldP spid="31" grpId="0"/>
      <p:bldP spid="36" grpId="0"/>
      <p:bldP spid="39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Quadratic Residues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 n be a composite number that determines the group Z*</a:t>
            </a:r>
            <a:r>
              <a:rPr lang="en-US" baseline="-25000" dirty="0"/>
              <a:t>n</a:t>
            </a:r>
          </a:p>
          <a:p>
            <a:r>
              <a:rPr lang="en-US" dirty="0"/>
              <a:t>x is a quadratic residue is there exists a value s such that x = s</a:t>
            </a:r>
            <a:r>
              <a:rPr lang="en-US" baseline="30000" dirty="0"/>
              <a:t>2</a:t>
            </a:r>
            <a:r>
              <a:rPr lang="en-US" dirty="0"/>
              <a:t> mod n </a:t>
            </a:r>
          </a:p>
          <a:p>
            <a:r>
              <a:rPr lang="en-US" dirty="0"/>
              <a:t>The quadratic residues form a group, i.e., if x and y are quadratic residues, so is </a:t>
            </a:r>
            <a:r>
              <a:rPr lang="en-US" dirty="0" err="1"/>
              <a:t>xy</a:t>
            </a:r>
            <a:endParaRPr lang="en-US" dirty="0"/>
          </a:p>
          <a:p>
            <a:r>
              <a:rPr lang="en-US" dirty="0"/>
              <a:t>It is believes that it is hard to tell whether x mod n is quadratic residue without knowing the factorization of 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F4B7B-2CDA-A846-90A0-B8F67D841467}" type="datetime1">
              <a:rPr lang="en-US" smtClean="0"/>
              <a:t>6/16/19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Cryptography &amp; Computer Security, CPSC 467/567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AA5E1-BE22-BA4F-B055-B5006647A730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61570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ZK for Quadratic Residues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F4B7B-2CDA-A846-90A0-B8F67D841467}" type="datetime1">
              <a:rPr lang="en-US" smtClean="0"/>
              <a:t>6/16/19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Cryptography &amp; Computer Security, CPSC 467/567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AA5E1-BE22-BA4F-B055-B5006647A730}" type="slidenum">
              <a:rPr lang="en-US" smtClean="0"/>
              <a:t>81</a:t>
            </a:fld>
            <a:endParaRPr lang="en-US"/>
          </a:p>
        </p:txBody>
      </p:sp>
      <p:pic>
        <p:nvPicPr>
          <p:cNvPr id="7" name="Picture 4" descr="boy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090" y="2889338"/>
            <a:ext cx="1219200" cy="2238375"/>
          </a:xfrm>
          <a:prstGeom prst="rect">
            <a:avLst/>
          </a:prstGeom>
        </p:spPr>
      </p:pic>
      <p:pic>
        <p:nvPicPr>
          <p:cNvPr id="8" name="Picture 7" descr="alice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387" y="3041459"/>
            <a:ext cx="1744878" cy="17841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57700" y="2155654"/>
            <a:ext cx="386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 is a quadratic residue mod 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96300" y="2364947"/>
            <a:ext cx="224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Witness w such that x = w</a:t>
            </a:r>
            <a:r>
              <a:rPr lang="en-US" baseline="30000" dirty="0"/>
              <a:t>2</a:t>
            </a:r>
            <a:r>
              <a:rPr lang="en-US" dirty="0"/>
              <a:t> mod 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48601" y="4825635"/>
            <a:ext cx="2931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Choose a random </a:t>
            </a:r>
            <a:r>
              <a:rPr lang="en-US"/>
              <a:t>u ∈ Z*</a:t>
            </a:r>
            <a:r>
              <a:rPr lang="en-US" baseline="-25000"/>
              <a:t>n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724400" y="3327400"/>
            <a:ext cx="27813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294529" y="2910323"/>
            <a:ext cx="2931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 = u</a:t>
            </a:r>
            <a:r>
              <a:rPr lang="en-US" baseline="30000" dirty="0"/>
              <a:t>2</a:t>
            </a:r>
            <a:r>
              <a:rPr lang="en-US" dirty="0"/>
              <a:t> mod 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19200" y="5272447"/>
            <a:ext cx="2931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Choose a random bit b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737100" y="3822700"/>
            <a:ext cx="2781300" cy="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697970" y="3434116"/>
            <a:ext cx="715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938148" y="5285538"/>
            <a:ext cx="2129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b=0, set z = u.</a:t>
            </a:r>
          </a:p>
          <a:p>
            <a:r>
              <a:rPr lang="en-US" dirty="0"/>
              <a:t>If b=1, set z = </a:t>
            </a:r>
            <a:r>
              <a:rPr lang="en-US" dirty="0" err="1"/>
              <a:t>wu</a:t>
            </a:r>
            <a:r>
              <a:rPr lang="en-US" dirty="0"/>
              <a:t>.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4762500" y="4330700"/>
            <a:ext cx="27813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726329" y="3913623"/>
            <a:ext cx="365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26089" y="5656527"/>
            <a:ext cx="3170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b=0, check z</a:t>
            </a:r>
            <a:r>
              <a:rPr lang="en-US" baseline="30000" dirty="0"/>
              <a:t>2</a:t>
            </a:r>
            <a:r>
              <a:rPr lang="en-US" dirty="0"/>
              <a:t> = y mod n.</a:t>
            </a:r>
          </a:p>
          <a:p>
            <a:r>
              <a:rPr lang="en-US" dirty="0"/>
              <a:t>If b=1, check z</a:t>
            </a:r>
            <a:r>
              <a:rPr lang="en-US" baseline="30000" dirty="0"/>
              <a:t>2</a:t>
            </a:r>
            <a:r>
              <a:rPr lang="en-US" dirty="0"/>
              <a:t> = </a:t>
            </a:r>
            <a:r>
              <a:rPr lang="en-US" dirty="0" err="1"/>
              <a:t>xy</a:t>
            </a:r>
            <a:r>
              <a:rPr lang="en-US" dirty="0"/>
              <a:t> mod n.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89874" y="5980412"/>
            <a:ext cx="386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Repeat T times</a:t>
            </a:r>
          </a:p>
        </p:txBody>
      </p:sp>
    </p:spTree>
    <p:extLst>
      <p:ext uri="{BB962C8B-B14F-4D97-AF65-F5344CB8AC3E}">
        <p14:creationId xmlns:p14="http://schemas.microsoft.com/office/powerpoint/2010/main" val="107749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  <p:bldP spid="15" grpId="0"/>
      <p:bldP spid="17" grpId="0"/>
      <p:bldP spid="18" grpId="0"/>
      <p:bldP spid="20" grpId="0"/>
      <p:bldP spid="21" grpId="0"/>
      <p:bldP spid="2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ZK for Quadratic Residues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266036"/>
            <a:ext cx="8343901" cy="4212976"/>
          </a:xfrm>
        </p:spPr>
        <p:txBody>
          <a:bodyPr>
            <a:normAutofit/>
          </a:bodyPr>
          <a:lstStyle/>
          <a:p>
            <a:r>
              <a:rPr lang="en-US" b="1" dirty="0"/>
              <a:t>Completeness:</a:t>
            </a:r>
            <a:r>
              <a:rPr lang="en-US" dirty="0"/>
              <a:t> if Alice knows w, she can always answer correctly</a:t>
            </a:r>
          </a:p>
          <a:p>
            <a:r>
              <a:rPr lang="en-US" b="1" dirty="0"/>
              <a:t>Soundness:</a:t>
            </a:r>
            <a:r>
              <a:rPr lang="en-US" dirty="0"/>
              <a:t> if x </a:t>
            </a:r>
            <a:r>
              <a:rPr lang="en-US" b="1" dirty="0"/>
              <a:t>is not</a:t>
            </a:r>
            <a:r>
              <a:rPr lang="en-US" dirty="0"/>
              <a:t> quadratic residues, the Alice cannot compute answers that verify both in the case of b=0 and b=1</a:t>
            </a:r>
          </a:p>
          <a:p>
            <a:pPr lvl="1"/>
            <a:r>
              <a:rPr lang="en-US" dirty="0"/>
              <a:t>If Alice could compute both z</a:t>
            </a:r>
            <a:r>
              <a:rPr lang="en-US" baseline="-25000" dirty="0"/>
              <a:t>0</a:t>
            </a:r>
            <a:r>
              <a:rPr lang="en-US" dirty="0"/>
              <a:t> = u and z</a:t>
            </a:r>
            <a:r>
              <a:rPr lang="en-US" baseline="-25000" dirty="0"/>
              <a:t>1</a:t>
            </a:r>
            <a:r>
              <a:rPr lang="en-US" dirty="0"/>
              <a:t> = </a:t>
            </a:r>
            <a:r>
              <a:rPr lang="en-US" dirty="0" err="1"/>
              <a:t>uw</a:t>
            </a:r>
            <a:r>
              <a:rPr lang="en-US" dirty="0"/>
              <a:t>, then z</a:t>
            </a:r>
            <a:r>
              <a:rPr lang="en-US" baseline="-25000" dirty="0"/>
              <a:t>0</a:t>
            </a:r>
            <a:r>
              <a:rPr lang="en-US" baseline="30000" dirty="0"/>
              <a:t>2</a:t>
            </a:r>
            <a:r>
              <a:rPr lang="en-US" dirty="0"/>
              <a:t> and z</a:t>
            </a:r>
            <a:r>
              <a:rPr lang="en-US" baseline="-25000" dirty="0"/>
              <a:t>1</a:t>
            </a:r>
            <a:r>
              <a:rPr lang="en-US" baseline="30000" dirty="0"/>
              <a:t>2 </a:t>
            </a:r>
            <a:r>
              <a:rPr lang="en-US" dirty="0"/>
              <a:t>are quadratic residues</a:t>
            </a:r>
          </a:p>
          <a:p>
            <a:pPr lvl="1"/>
            <a:r>
              <a:rPr lang="en-US" dirty="0"/>
              <a:t>Since the quadratic residues form a group, then z</a:t>
            </a:r>
            <a:r>
              <a:rPr lang="en-US" baseline="-25000" dirty="0"/>
              <a:t>1</a:t>
            </a:r>
            <a:r>
              <a:rPr lang="en-US" baseline="30000" dirty="0"/>
              <a:t>2</a:t>
            </a:r>
            <a:r>
              <a:rPr lang="en-US" dirty="0"/>
              <a:t>(z</a:t>
            </a:r>
            <a:r>
              <a:rPr lang="en-US" baseline="-25000" dirty="0"/>
              <a:t>0</a:t>
            </a:r>
            <a:r>
              <a:rPr lang="en-US" baseline="30000" dirty="0"/>
              <a:t>2</a:t>
            </a:r>
            <a:r>
              <a:rPr lang="en-US" dirty="0"/>
              <a:t>)</a:t>
            </a:r>
            <a:r>
              <a:rPr lang="en-US" baseline="30000" dirty="0"/>
              <a:t>-1</a:t>
            </a:r>
            <a:r>
              <a:rPr lang="en-US" dirty="0"/>
              <a:t>is quadratic residue</a:t>
            </a:r>
          </a:p>
          <a:p>
            <a:pPr lvl="1"/>
            <a:r>
              <a:rPr lang="en-US" dirty="0"/>
              <a:t>However, </a:t>
            </a:r>
            <a:r>
              <a:rPr lang="en-US" b="1" dirty="0"/>
              <a:t>z</a:t>
            </a:r>
            <a:r>
              <a:rPr lang="en-US" b="1" baseline="-25000" dirty="0"/>
              <a:t>1</a:t>
            </a:r>
            <a:r>
              <a:rPr lang="en-US" b="1" baseline="30000" dirty="0"/>
              <a:t>2</a:t>
            </a:r>
            <a:r>
              <a:rPr lang="en-US" b="1" dirty="0"/>
              <a:t>(z</a:t>
            </a:r>
            <a:r>
              <a:rPr lang="en-US" b="1" baseline="-25000" dirty="0"/>
              <a:t>0</a:t>
            </a:r>
            <a:r>
              <a:rPr lang="en-US" b="1" baseline="30000" dirty="0"/>
              <a:t>2</a:t>
            </a:r>
            <a:r>
              <a:rPr lang="en-US" b="1" dirty="0"/>
              <a:t>)</a:t>
            </a:r>
            <a:r>
              <a:rPr lang="en-US" b="1" baseline="30000" dirty="0"/>
              <a:t>-1</a:t>
            </a:r>
            <a:r>
              <a:rPr lang="en-US" b="1" dirty="0"/>
              <a:t>= x</a:t>
            </a:r>
            <a:r>
              <a:rPr lang="en-US" dirty="0"/>
              <a:t>, which is a contradiction</a:t>
            </a:r>
          </a:p>
          <a:p>
            <a:pPr marL="0" indent="0">
              <a:buNone/>
            </a:pPr>
            <a:r>
              <a:rPr lang="en-US" dirty="0"/>
              <a:t>Hence, if Alice is cheating, she will be caught with probability ½ in a single repetition and with probability 1-1/2</a:t>
            </a:r>
            <a:r>
              <a:rPr lang="en-US" baseline="30000" dirty="0"/>
              <a:t>t</a:t>
            </a:r>
            <a:r>
              <a:rPr lang="en-US" dirty="0"/>
              <a:t> in t repetitions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F4B7B-2CDA-A846-90A0-B8F67D841467}" type="datetime1">
              <a:rPr lang="en-US" smtClean="0"/>
              <a:t>6/16/19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Cryptography &amp; Computer Security, CPSC 467/567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AA5E1-BE22-BA4F-B055-B5006647A730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95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076F7-290B-6E44-A994-6D7C21BB3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 Knowledge Proofs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0A7857-6034-4441-B86B-1A657F6AF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85799"/>
            <a:ext cx="6711696" cy="539053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  <a:p>
            <a:pPr lvl="1"/>
            <a:endParaRPr lang="en-US" i="1" dirty="0"/>
          </a:p>
          <a:p>
            <a:endParaRPr lang="en-US" dirty="0"/>
          </a:p>
          <a:p>
            <a:r>
              <a:rPr lang="en-US" dirty="0"/>
              <a:t>Why ZK proofs?</a:t>
            </a:r>
          </a:p>
          <a:p>
            <a:pPr lvl="1"/>
            <a:r>
              <a:rPr lang="en-US" dirty="0" err="1"/>
              <a:t>Blockchain</a:t>
            </a:r>
            <a:r>
              <a:rPr lang="en-US" dirty="0"/>
              <a:t> application – prove properties about encrypted data</a:t>
            </a:r>
          </a:p>
          <a:p>
            <a:pPr lvl="1"/>
            <a:r>
              <a:rPr lang="en-US" dirty="0"/>
              <a:t>Machine learning – prove input properties, generate proofs for correct model training or evaluation</a:t>
            </a:r>
          </a:p>
          <a:p>
            <a:pPr lvl="1"/>
            <a:endParaRPr lang="en-US" dirty="0"/>
          </a:p>
          <a:p>
            <a:r>
              <a:rPr lang="en-US" dirty="0"/>
              <a:t>ZK protocols efficiency properties </a:t>
            </a:r>
          </a:p>
          <a:p>
            <a:pPr lvl="1"/>
            <a:r>
              <a:rPr lang="en-US" dirty="0"/>
              <a:t>Prover’s efficiency</a:t>
            </a:r>
          </a:p>
          <a:p>
            <a:pPr lvl="1"/>
            <a:r>
              <a:rPr lang="en-US" dirty="0"/>
              <a:t>Verifier’s efficiency </a:t>
            </a:r>
          </a:p>
          <a:p>
            <a:pPr lvl="1"/>
            <a:r>
              <a:rPr lang="en-US" dirty="0"/>
              <a:t>Succinctness – proof length</a:t>
            </a:r>
          </a:p>
          <a:p>
            <a:pPr lvl="1"/>
            <a:r>
              <a:rPr lang="en-US" dirty="0"/>
              <a:t>(Non-)</a:t>
            </a:r>
            <a:r>
              <a:rPr lang="en-US" dirty="0" err="1"/>
              <a:t>interactiveness</a:t>
            </a:r>
            <a:endParaRPr lang="en-US" dirty="0"/>
          </a:p>
          <a:p>
            <a:pPr lvl="1"/>
            <a:r>
              <a:rPr lang="en-US" dirty="0"/>
              <a:t>Trusted setup: common reference string</a:t>
            </a:r>
          </a:p>
          <a:p>
            <a:pPr lvl="1"/>
            <a:endParaRPr lang="en-US" dirty="0"/>
          </a:p>
          <a:p>
            <a:r>
              <a:rPr lang="en-US" dirty="0"/>
              <a:t>SNARKS (succinct non-interactive arguments of knowledge) vs others </a:t>
            </a:r>
          </a:p>
          <a:p>
            <a:pPr lvl="1"/>
            <a:r>
              <a:rPr lang="en-US" dirty="0"/>
              <a:t>Existing constructions require trusted setup</a:t>
            </a:r>
          </a:p>
          <a:p>
            <a:pPr lvl="1"/>
            <a:r>
              <a:rPr lang="en-US" dirty="0"/>
              <a:t>Hybrid construction – </a:t>
            </a:r>
            <a:r>
              <a:rPr lang="en-US" dirty="0" err="1"/>
              <a:t>zkSHARKs</a:t>
            </a:r>
            <a:r>
              <a:rPr lang="en-US" dirty="0"/>
              <a:t> [RVT18]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79AFA1-366F-9E48-9EDE-BD593CDDD63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Prove that you know something without revealing 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5A5B9B-A83F-E44C-B670-F7CAE052E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680" y="447323"/>
            <a:ext cx="1980366" cy="15717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0AF973-262D-4548-A768-D90B320462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067" y="1013194"/>
            <a:ext cx="608665" cy="60866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FD1956D-A6D4-5B4C-BC00-52EAE0502E63}"/>
              </a:ext>
            </a:extLst>
          </p:cNvPr>
          <p:cNvCxnSpPr>
            <a:cxnSpLocks/>
          </p:cNvCxnSpPr>
          <p:nvPr/>
        </p:nvCxnSpPr>
        <p:spPr>
          <a:xfrm>
            <a:off x="3168246" y="1337194"/>
            <a:ext cx="1211335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C819FF7-C2D4-D54D-ADF8-744C3ACB1D52}"/>
              </a:ext>
            </a:extLst>
          </p:cNvPr>
          <p:cNvSpPr txBox="1"/>
          <p:nvPr/>
        </p:nvSpPr>
        <p:spPr>
          <a:xfrm>
            <a:off x="3182317" y="749923"/>
            <a:ext cx="1314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ct</a:t>
            </a:r>
            <a:r>
              <a:rPr lang="en-US" sz="1400" dirty="0"/>
              <a:t> = </a:t>
            </a:r>
            <a:r>
              <a:rPr lang="en-US" sz="1400" dirty="0" err="1"/>
              <a:t>Enc</a:t>
            </a:r>
            <a:r>
              <a:rPr lang="en-US" sz="1400" dirty="0"/>
              <a:t>(x)</a:t>
            </a:r>
          </a:p>
          <a:p>
            <a:r>
              <a:rPr lang="en-US" sz="1400" dirty="0"/>
              <a:t>x ∊ [0, 1]</a:t>
            </a:r>
          </a:p>
          <a:p>
            <a:endParaRPr lang="en-US" sz="1400" dirty="0"/>
          </a:p>
          <a:p>
            <a:pPr algn="ctr"/>
            <a:r>
              <a:rPr lang="en-US" sz="1400" dirty="0"/>
              <a:t>𝛑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758791-6E40-934F-B19A-E543A5DFBD11}"/>
              </a:ext>
            </a:extLst>
          </p:cNvPr>
          <p:cNvSpPr txBox="1"/>
          <p:nvPr/>
        </p:nvSpPr>
        <p:spPr>
          <a:xfrm>
            <a:off x="1901911" y="1163637"/>
            <a:ext cx="1314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sk</a:t>
            </a:r>
            <a:r>
              <a:rPr lang="en-US" sz="1400" dirty="0"/>
              <a:t>, 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8E4C9B-E691-5B41-AF11-D10BB9607854}"/>
              </a:ext>
            </a:extLst>
          </p:cNvPr>
          <p:cNvSpPr txBox="1"/>
          <p:nvPr/>
        </p:nvSpPr>
        <p:spPr>
          <a:xfrm>
            <a:off x="4178965" y="303018"/>
            <a:ext cx="1314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statement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4863BB-BB59-D749-BAF4-8B4EA4B904CD}"/>
              </a:ext>
            </a:extLst>
          </p:cNvPr>
          <p:cNvSpPr txBox="1"/>
          <p:nvPr/>
        </p:nvSpPr>
        <p:spPr>
          <a:xfrm>
            <a:off x="3791806" y="1740794"/>
            <a:ext cx="1314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proof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03DAA4-7025-6047-B138-A5E044DDF348}"/>
              </a:ext>
            </a:extLst>
          </p:cNvPr>
          <p:cNvSpPr txBox="1"/>
          <p:nvPr/>
        </p:nvSpPr>
        <p:spPr>
          <a:xfrm>
            <a:off x="838200" y="770830"/>
            <a:ext cx="1314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witness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5C77F34-6F90-B44B-BE13-597E16CD9866}"/>
              </a:ext>
            </a:extLst>
          </p:cNvPr>
          <p:cNvCxnSpPr>
            <a:cxnSpLocks/>
          </p:cNvCxnSpPr>
          <p:nvPr/>
        </p:nvCxnSpPr>
        <p:spPr>
          <a:xfrm flipH="1">
            <a:off x="4194048" y="605782"/>
            <a:ext cx="420637" cy="165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D0FFDAC-1F67-1343-9814-B9388A848B89}"/>
              </a:ext>
            </a:extLst>
          </p:cNvPr>
          <p:cNvCxnSpPr>
            <a:cxnSpLocks/>
          </p:cNvCxnSpPr>
          <p:nvPr/>
        </p:nvCxnSpPr>
        <p:spPr>
          <a:xfrm>
            <a:off x="1534117" y="1083783"/>
            <a:ext cx="290951" cy="1431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E214176-1B7A-A14A-99F6-85AC455C535B}"/>
              </a:ext>
            </a:extLst>
          </p:cNvPr>
          <p:cNvCxnSpPr>
            <a:cxnSpLocks/>
          </p:cNvCxnSpPr>
          <p:nvPr/>
        </p:nvCxnSpPr>
        <p:spPr>
          <a:xfrm flipH="1" flipV="1">
            <a:off x="3958945" y="1617201"/>
            <a:ext cx="220020" cy="1877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977953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5E7FC-42A7-8D42-8D28-502ADD447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ZK SNARKS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7C4E6-8F20-A245-AC76-CC915F357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85800"/>
            <a:ext cx="7081684" cy="5020056"/>
          </a:xfrm>
        </p:spPr>
        <p:txBody>
          <a:bodyPr/>
          <a:lstStyle/>
          <a:p>
            <a:r>
              <a:rPr lang="en-US" dirty="0"/>
              <a:t>Most existing ZK SNARK constructions leverage QAPs (quadratic arithmetic programs) [GGPR13,PGHR13]</a:t>
            </a:r>
          </a:p>
          <a:p>
            <a:pPr lvl="1"/>
            <a:r>
              <a:rPr lang="en-US" dirty="0"/>
              <a:t>Pinocchio[PGHR13], </a:t>
            </a:r>
            <a:r>
              <a:rPr lang="en-US" dirty="0" err="1"/>
              <a:t>Geppetto</a:t>
            </a:r>
            <a:r>
              <a:rPr lang="en-US" dirty="0"/>
              <a:t>[CFHKKNPZ14] </a:t>
            </a:r>
          </a:p>
          <a:p>
            <a:pPr lvl="1"/>
            <a:r>
              <a:rPr lang="en-US" dirty="0" err="1"/>
              <a:t>libsnark</a:t>
            </a:r>
            <a:r>
              <a:rPr lang="en-US" dirty="0"/>
              <a:t> [BCTV14,CTV15]</a:t>
            </a:r>
          </a:p>
          <a:p>
            <a:pPr lvl="1"/>
            <a:r>
              <a:rPr lang="en-US" dirty="0" err="1"/>
              <a:t>Jsnark</a:t>
            </a:r>
            <a:r>
              <a:rPr lang="en-US" dirty="0"/>
              <a:t> [KPS18]</a:t>
            </a:r>
          </a:p>
          <a:p>
            <a:pPr lvl="1"/>
            <a:r>
              <a:rPr lang="en-US" dirty="0"/>
              <a:t>Buffet [WSRBW15]</a:t>
            </a:r>
          </a:p>
          <a:p>
            <a:r>
              <a:rPr lang="en-US" dirty="0"/>
              <a:t>Distributed Zero Knowledge [WZCPS18] – distribute the proof generation on a cluster</a:t>
            </a:r>
          </a:p>
          <a:p>
            <a:pPr lvl="1"/>
            <a:r>
              <a:rPr lang="en-US" dirty="0"/>
              <a:t>Prover time: </a:t>
            </a:r>
            <a:r>
              <a:rPr lang="en-US" b="1" dirty="0"/>
              <a:t>10𝜇s per gate</a:t>
            </a:r>
          </a:p>
          <a:p>
            <a:pPr lvl="1"/>
            <a:r>
              <a:rPr lang="en-US" dirty="0"/>
              <a:t>Verifier’s time: </a:t>
            </a:r>
            <a:r>
              <a:rPr lang="en-US" b="1" dirty="0"/>
              <a:t>2ms + 0.5𝜇s</a:t>
            </a:r>
            <a:r>
              <a:rPr lang="en-US" b="1" baseline="30000" dirty="0"/>
              <a:t>.</a:t>
            </a:r>
            <a:r>
              <a:rPr lang="en-US" b="1" dirty="0"/>
              <a:t>(#input group elements)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A548C2-A1E6-7F4F-A733-1B8561EE41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49639" y="2147456"/>
            <a:ext cx="3462251" cy="4184072"/>
          </a:xfrm>
        </p:spPr>
        <p:txBody>
          <a:bodyPr>
            <a:normAutofit/>
          </a:bodyPr>
          <a:lstStyle/>
          <a:p>
            <a:r>
              <a:rPr lang="en-US" sz="1000" b="1" dirty="0"/>
              <a:t>[GGPR13]</a:t>
            </a:r>
            <a:r>
              <a:rPr lang="en-US" sz="1000" dirty="0"/>
              <a:t> Quadratic Span Programs and Succinct NIZKs without PCPs</a:t>
            </a:r>
            <a:r>
              <a:rPr lang="en-US" sz="1000" b="1" dirty="0"/>
              <a:t>, </a:t>
            </a:r>
            <a:r>
              <a:rPr lang="en-US" sz="1000" i="1" dirty="0" err="1"/>
              <a:t>Gennaro</a:t>
            </a:r>
            <a:r>
              <a:rPr lang="en-US" sz="1000" i="1" dirty="0"/>
              <a:t>, Gentry, </a:t>
            </a:r>
            <a:r>
              <a:rPr lang="en-US" sz="1000" i="1" dirty="0" err="1"/>
              <a:t>Parno</a:t>
            </a:r>
            <a:r>
              <a:rPr lang="en-US" sz="1000" i="1" dirty="0"/>
              <a:t>, </a:t>
            </a:r>
            <a:r>
              <a:rPr lang="en-US" sz="1000" i="1" dirty="0" err="1"/>
              <a:t>Raykova</a:t>
            </a:r>
            <a:r>
              <a:rPr lang="en-US" sz="1000" dirty="0"/>
              <a:t>, EC13</a:t>
            </a:r>
          </a:p>
          <a:p>
            <a:r>
              <a:rPr lang="en-US" sz="1000" b="1" dirty="0"/>
              <a:t>[PGHR]</a:t>
            </a:r>
            <a:r>
              <a:rPr lang="en-US" sz="1000" dirty="0"/>
              <a:t> Pinocchio: Nearly Practical Verifiable Computation, </a:t>
            </a:r>
            <a:r>
              <a:rPr lang="en-US" sz="1000" i="1" dirty="0" err="1"/>
              <a:t>Parno</a:t>
            </a:r>
            <a:r>
              <a:rPr lang="en-US" sz="1000" i="1" dirty="0"/>
              <a:t>, Gentry, Howell, </a:t>
            </a:r>
            <a:r>
              <a:rPr lang="en-US" sz="1000" i="1" dirty="0" err="1"/>
              <a:t>Raykova</a:t>
            </a:r>
            <a:r>
              <a:rPr lang="en-US" sz="1000" dirty="0"/>
              <a:t>, S&amp;P13</a:t>
            </a:r>
          </a:p>
          <a:p>
            <a:r>
              <a:rPr lang="en-US" sz="1000" b="1" dirty="0"/>
              <a:t>[CFHKKNPZ14] </a:t>
            </a:r>
            <a:r>
              <a:rPr lang="en-US" sz="1000" dirty="0" err="1"/>
              <a:t>Geppetto</a:t>
            </a:r>
            <a:r>
              <a:rPr lang="en-US" sz="1000" dirty="0"/>
              <a:t>: Versatile Verifiable Computation, </a:t>
            </a:r>
            <a:r>
              <a:rPr lang="en-US" sz="1000" i="1" dirty="0"/>
              <a:t>Costello, </a:t>
            </a:r>
            <a:r>
              <a:rPr lang="en-US" sz="1000" i="1" dirty="0" err="1"/>
              <a:t>Fournet</a:t>
            </a:r>
            <a:r>
              <a:rPr lang="en-US" sz="1000" i="1" dirty="0"/>
              <a:t>, Howell, </a:t>
            </a:r>
            <a:r>
              <a:rPr lang="en-US" sz="1000" i="1" dirty="0" err="1"/>
              <a:t>Kohlweiss</a:t>
            </a:r>
            <a:r>
              <a:rPr lang="en-US" sz="1000" i="1" dirty="0"/>
              <a:t>, </a:t>
            </a:r>
            <a:r>
              <a:rPr lang="en-US" sz="1000" i="1" dirty="0" err="1"/>
              <a:t>Kreuter</a:t>
            </a:r>
            <a:r>
              <a:rPr lang="en-US" sz="1000" i="1" dirty="0"/>
              <a:t>, </a:t>
            </a:r>
            <a:r>
              <a:rPr lang="en-US" sz="1000" i="1" dirty="0" err="1"/>
              <a:t>Naehrig</a:t>
            </a:r>
            <a:r>
              <a:rPr lang="en-US" sz="1000" i="1" dirty="0"/>
              <a:t>, </a:t>
            </a:r>
            <a:r>
              <a:rPr lang="en-US" sz="1000" i="1" dirty="0" err="1"/>
              <a:t>Parno</a:t>
            </a:r>
            <a:r>
              <a:rPr lang="en-US" sz="1000" i="1" dirty="0"/>
              <a:t>, </a:t>
            </a:r>
            <a:r>
              <a:rPr lang="en-US" sz="1000" i="1" dirty="0" err="1"/>
              <a:t>Zahur</a:t>
            </a:r>
            <a:r>
              <a:rPr lang="en-US" sz="1000" dirty="0"/>
              <a:t>, S&amp;P15</a:t>
            </a:r>
          </a:p>
          <a:p>
            <a:r>
              <a:rPr lang="en-US" sz="1000" b="1" dirty="0"/>
              <a:t>[BCTV14]</a:t>
            </a:r>
            <a:r>
              <a:rPr lang="en-US" sz="1000" dirty="0"/>
              <a:t> Scalable Zero Knowledge via Cycles of Elliptic Curves, </a:t>
            </a:r>
            <a:r>
              <a:rPr lang="en-US" sz="1000" i="1" dirty="0"/>
              <a:t>Ben-</a:t>
            </a:r>
            <a:r>
              <a:rPr lang="en-US" sz="1000" i="1" dirty="0" err="1"/>
              <a:t>Sasson</a:t>
            </a:r>
            <a:r>
              <a:rPr lang="en-US" sz="1000" i="1" dirty="0"/>
              <a:t>, Chiesa, </a:t>
            </a:r>
            <a:r>
              <a:rPr lang="en-US" sz="1000" i="1" dirty="0" err="1"/>
              <a:t>Tromer</a:t>
            </a:r>
            <a:r>
              <a:rPr lang="en-US" sz="1000" i="1" dirty="0"/>
              <a:t>, </a:t>
            </a:r>
            <a:r>
              <a:rPr lang="en-US" sz="1000" i="1" dirty="0" err="1"/>
              <a:t>Virza</a:t>
            </a:r>
            <a:r>
              <a:rPr lang="en-US" sz="1000" i="1" dirty="0"/>
              <a:t>, </a:t>
            </a:r>
            <a:r>
              <a:rPr lang="en-US" sz="1000" dirty="0"/>
              <a:t>CRYPTO14</a:t>
            </a:r>
          </a:p>
          <a:p>
            <a:r>
              <a:rPr lang="en-US" sz="1000" b="1" dirty="0"/>
              <a:t>[CTV15]</a:t>
            </a:r>
            <a:r>
              <a:rPr lang="en-US" sz="1000" dirty="0"/>
              <a:t> Cluster </a:t>
            </a:r>
            <a:r>
              <a:rPr lang="en-US" sz="1000" dirty="0" err="1"/>
              <a:t>Computingin</a:t>
            </a:r>
            <a:r>
              <a:rPr lang="en-US" sz="1000" dirty="0"/>
              <a:t> Zero Knowledge, </a:t>
            </a:r>
            <a:r>
              <a:rPr lang="en-US" sz="1000" i="1" dirty="0"/>
              <a:t>Chiesa, </a:t>
            </a:r>
            <a:r>
              <a:rPr lang="en-US" sz="1000" i="1" dirty="0" err="1"/>
              <a:t>Tromer</a:t>
            </a:r>
            <a:r>
              <a:rPr lang="en-US" sz="1000" i="1" dirty="0"/>
              <a:t>, </a:t>
            </a:r>
            <a:r>
              <a:rPr lang="en-US" sz="1000" i="1" dirty="0" err="1"/>
              <a:t>Virza</a:t>
            </a:r>
            <a:r>
              <a:rPr lang="en-US" sz="1000" i="1" dirty="0"/>
              <a:t>,</a:t>
            </a:r>
            <a:r>
              <a:rPr lang="en-US" sz="1000" dirty="0"/>
              <a:t> EC15</a:t>
            </a:r>
          </a:p>
          <a:p>
            <a:r>
              <a:rPr lang="en-US" sz="1000" b="1" dirty="0"/>
              <a:t>[KPS18] </a:t>
            </a:r>
            <a:r>
              <a:rPr lang="en-US" sz="1000" dirty="0" err="1"/>
              <a:t>xJsnark</a:t>
            </a:r>
            <a:r>
              <a:rPr lang="en-US" sz="1000" dirty="0"/>
              <a:t>: A Framework for Efficient Verifiable Computation, </a:t>
            </a:r>
            <a:r>
              <a:rPr lang="en-US" sz="1000" i="1" dirty="0" err="1"/>
              <a:t>Koshba</a:t>
            </a:r>
            <a:r>
              <a:rPr lang="en-US" sz="1000" i="1" dirty="0"/>
              <a:t>, </a:t>
            </a:r>
            <a:r>
              <a:rPr lang="en-US" sz="1000" i="1" dirty="0" err="1"/>
              <a:t>Papamanthou</a:t>
            </a:r>
            <a:r>
              <a:rPr lang="en-US" sz="1000" i="1" dirty="0"/>
              <a:t>, Shi, </a:t>
            </a:r>
            <a:r>
              <a:rPr lang="en-US" sz="1000" dirty="0"/>
              <a:t>S&amp;P18</a:t>
            </a:r>
            <a:endParaRPr lang="en-US" sz="1000" i="1" dirty="0"/>
          </a:p>
          <a:p>
            <a:r>
              <a:rPr lang="en-US" sz="1000" b="1" dirty="0"/>
              <a:t>[WSRBW15] </a:t>
            </a:r>
            <a:r>
              <a:rPr lang="en-US" sz="1000" dirty="0"/>
              <a:t>Efficient RAM and control flow in verifiable outsourced computation, </a:t>
            </a:r>
            <a:r>
              <a:rPr lang="en-US" sz="1000" i="1" dirty="0" err="1"/>
              <a:t>Wahby</a:t>
            </a:r>
            <a:r>
              <a:rPr lang="en-US" sz="1000" i="1" dirty="0"/>
              <a:t>, </a:t>
            </a:r>
            <a:r>
              <a:rPr lang="en-US" sz="1000" i="1" dirty="0" err="1"/>
              <a:t>Setty</a:t>
            </a:r>
            <a:r>
              <a:rPr lang="en-US" sz="1000" i="1" dirty="0"/>
              <a:t>, Ren, Blumberg, </a:t>
            </a:r>
            <a:r>
              <a:rPr lang="en-US" sz="1000" i="1" dirty="0" err="1"/>
              <a:t>Walfish</a:t>
            </a:r>
            <a:r>
              <a:rPr lang="en-US" sz="1000" dirty="0"/>
              <a:t>, NDSS15</a:t>
            </a:r>
          </a:p>
          <a:p>
            <a:r>
              <a:rPr lang="en-US" sz="1000" b="1" dirty="0"/>
              <a:t>[WZCPS18] </a:t>
            </a:r>
            <a:r>
              <a:rPr lang="en-US" sz="1000" dirty="0"/>
              <a:t>DIZK: A Distributed Zero Knowledge Proof System, </a:t>
            </a:r>
            <a:r>
              <a:rPr lang="en-US" sz="1000" i="1" dirty="0"/>
              <a:t>Wu, Zheng, Chiesa, </a:t>
            </a:r>
            <a:r>
              <a:rPr lang="en-US" sz="1000" i="1" dirty="0" err="1"/>
              <a:t>Popa</a:t>
            </a:r>
            <a:r>
              <a:rPr lang="en-US" sz="1000" i="1" dirty="0"/>
              <a:t>, </a:t>
            </a:r>
            <a:r>
              <a:rPr lang="en-US" sz="1000" i="1" dirty="0" err="1"/>
              <a:t>Stoica</a:t>
            </a:r>
            <a:r>
              <a:rPr lang="en-US" sz="1000" dirty="0"/>
              <a:t>, USENIX18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6DF8A71-3894-D244-9ED4-52638CD0D2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240502"/>
              </p:ext>
            </p:extLst>
          </p:nvPr>
        </p:nvGraphicFramePr>
        <p:xfrm>
          <a:off x="1289212" y="4710546"/>
          <a:ext cx="5809672" cy="1322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5454">
                  <a:extLst>
                    <a:ext uri="{9D8B030D-6E8A-4147-A177-3AD203B41FA5}">
                      <a16:colId xmlns:a16="http://schemas.microsoft.com/office/drawing/2014/main" val="3584579652"/>
                    </a:ext>
                  </a:extLst>
                </a:gridCol>
                <a:gridCol w="1884218">
                  <a:extLst>
                    <a:ext uri="{9D8B030D-6E8A-4147-A177-3AD203B41FA5}">
                      <a16:colId xmlns:a16="http://schemas.microsoft.com/office/drawing/2014/main" val="1891393524"/>
                    </a:ext>
                  </a:extLst>
                </a:gridCol>
              </a:tblGrid>
              <a:tr h="2532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Application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Prover`s time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1505239"/>
                  </a:ext>
                </a:extLst>
              </a:tr>
              <a:tr h="253266">
                <a:tc>
                  <a:txBody>
                    <a:bodyPr/>
                    <a:lstStyle/>
                    <a:p>
                      <a:r>
                        <a:rPr lang="en-US" sz="1400" dirty="0"/>
                        <a:t>Matrix multiplication (700x700)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74s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0291953"/>
                  </a:ext>
                </a:extLst>
              </a:tr>
              <a:tr h="356335">
                <a:tc>
                  <a:txBody>
                    <a:bodyPr/>
                    <a:lstStyle/>
                    <a:p>
                      <a:r>
                        <a:rPr lang="en-US" sz="1400" dirty="0"/>
                        <a:t>Covariance matrix (20K points in 500 dim)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80s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678277"/>
                  </a:ext>
                </a:extLst>
              </a:tr>
              <a:tr h="356335">
                <a:tc>
                  <a:txBody>
                    <a:bodyPr/>
                    <a:lstStyle/>
                    <a:p>
                      <a:r>
                        <a:rPr lang="en-US" sz="1400" dirty="0"/>
                        <a:t>Linear regression (20K points in 500 dim)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95s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96652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166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1BCAA-7E7C-7649-9A5E-7B8FED4B8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ZK with Trusted SETUP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D6F41-4B94-F042-9949-DA54C4C76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Libra (C – circuit size, d – circuit depth): </a:t>
            </a:r>
          </a:p>
          <a:p>
            <a:pPr lvl="1"/>
            <a:r>
              <a:rPr lang="en-US" sz="1600" b="1" dirty="0"/>
              <a:t>Linear Prover: </a:t>
            </a:r>
            <a:r>
              <a:rPr lang="en-US" sz="1600" dirty="0"/>
              <a:t>O(C); Proof size and verification: O(d </a:t>
            </a:r>
            <a:r>
              <a:rPr lang="en-US" sz="1600" dirty="0" err="1"/>
              <a:t>logC</a:t>
            </a:r>
            <a:r>
              <a:rPr lang="en-US" sz="1600" dirty="0"/>
              <a:t>)</a:t>
            </a:r>
          </a:p>
          <a:p>
            <a:pPr lvl="1"/>
            <a:r>
              <a:rPr lang="en-US" sz="1600" dirty="0"/>
              <a:t>Interactive protocol based on GKR (Proof for Muggles)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C782E1-6EC0-3F4D-AE4C-38E55A127E3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100" dirty="0"/>
              <a:t>Libra: Succinct Zero-Knowledge Proofs with Optimal </a:t>
            </a:r>
            <a:r>
              <a:rPr lang="en-US" sz="1100" dirty="0" err="1"/>
              <a:t>ProverComputation</a:t>
            </a:r>
            <a:r>
              <a:rPr lang="en-US" sz="1100" dirty="0"/>
              <a:t>, </a:t>
            </a:r>
            <a:r>
              <a:rPr lang="en-US" sz="1100" dirty="0" err="1"/>
              <a:t>Xie</a:t>
            </a:r>
            <a:r>
              <a:rPr lang="en-US" sz="1100" dirty="0"/>
              <a:t>, Zhang, Zhang, </a:t>
            </a:r>
            <a:r>
              <a:rPr lang="en-US" sz="1100" dirty="0" err="1"/>
              <a:t>Papamanthou</a:t>
            </a:r>
            <a:r>
              <a:rPr lang="en-US" sz="1100" dirty="0"/>
              <a:t>, Song, IEEE S&amp;P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B9DC32-9B1A-C04E-8ECE-BF1A7DB5A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33" y="2096934"/>
            <a:ext cx="2707102" cy="18932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D4971D-4698-614B-8E2C-DF2170916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5602" y="2161337"/>
            <a:ext cx="2675883" cy="19216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7F269F-840B-D841-8B96-3F140F464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8447" y="2229014"/>
            <a:ext cx="2630816" cy="18539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D70817-62B9-634B-B861-D550160EF3EC}"/>
              </a:ext>
            </a:extLst>
          </p:cNvPr>
          <p:cNvSpPr txBox="1"/>
          <p:nvPr/>
        </p:nvSpPr>
        <p:spPr>
          <a:xfrm>
            <a:off x="1567636" y="1853905"/>
            <a:ext cx="6316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SHA-256 Merkle Tree </a:t>
            </a:r>
            <a:r>
              <a:rPr lang="en-US" sz="1200" dirty="0"/>
              <a:t>Knowledge of leaf assignment corresponding to the root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AA3698-8403-EB45-BF85-00BFCAB1B35B}"/>
              </a:ext>
            </a:extLst>
          </p:cNvPr>
          <p:cNvSpPr txBox="1"/>
          <p:nvPr/>
        </p:nvSpPr>
        <p:spPr>
          <a:xfrm>
            <a:off x="1126940" y="3946859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Prover time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E2D916-CFAC-6146-8A15-BCAFF08C1B58}"/>
              </a:ext>
            </a:extLst>
          </p:cNvPr>
          <p:cNvSpPr txBox="1"/>
          <p:nvPr/>
        </p:nvSpPr>
        <p:spPr>
          <a:xfrm>
            <a:off x="3812490" y="3996388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Verifier time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C0493B-02CF-1C4F-AA98-18B4076013CD}"/>
              </a:ext>
            </a:extLst>
          </p:cNvPr>
          <p:cNvSpPr txBox="1"/>
          <p:nvPr/>
        </p:nvSpPr>
        <p:spPr>
          <a:xfrm>
            <a:off x="6498040" y="4061897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Proof size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911C79E-9F33-C64D-9EA7-15EC41D771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00" y="4285088"/>
            <a:ext cx="2604726" cy="18502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C65D47-2CBA-894D-ABB1-4DD525354A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9449" y="4358826"/>
            <a:ext cx="2544216" cy="17897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92C6D9-395C-2C46-B331-594C813E26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1716" y="4329328"/>
            <a:ext cx="2595933" cy="18207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CDF09D-0E7E-9948-9EC1-84AD0F7ED9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236524"/>
            <a:ext cx="3759200" cy="4445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3BCBC15-CA94-804E-B9B5-258544E205D8}"/>
              </a:ext>
            </a:extLst>
          </p:cNvPr>
          <p:cNvSpPr txBox="1"/>
          <p:nvPr/>
        </p:nvSpPr>
        <p:spPr>
          <a:xfrm>
            <a:off x="4223543" y="6114818"/>
            <a:ext cx="3584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Image Scaling: high to low resolution, convolution with sliding window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0544631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4779D-9D13-5740-99E1-9A7F4CD80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ZK without trusted setup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27FFD-E27A-5645-B8AA-4B195D997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471" y="877530"/>
            <a:ext cx="8025582" cy="229337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Efficiency:</a:t>
            </a:r>
          </a:p>
          <a:p>
            <a:pPr lvl="1"/>
            <a:r>
              <a:rPr lang="en-US" dirty="0"/>
              <a:t>Proof: [O(log n), O(n)]</a:t>
            </a:r>
          </a:p>
          <a:p>
            <a:pPr lvl="1"/>
            <a:r>
              <a:rPr lang="en-US" dirty="0"/>
              <a:t>Verifier’s work: [O(log n), O(n)]</a:t>
            </a:r>
          </a:p>
          <a:p>
            <a:pPr lvl="1"/>
            <a:r>
              <a:rPr lang="en-US" dirty="0"/>
              <a:t>Prover’s work: </a:t>
            </a:r>
            <a:r>
              <a:rPr lang="en-US" dirty="0" err="1"/>
              <a:t>Õ</a:t>
            </a:r>
            <a:r>
              <a:rPr lang="en-US" dirty="0"/>
              <a:t>(n)</a:t>
            </a:r>
          </a:p>
          <a:p>
            <a:r>
              <a:rPr lang="en-US" dirty="0"/>
              <a:t>Many approaches based on different techniques</a:t>
            </a:r>
          </a:p>
          <a:p>
            <a:pPr lvl="1"/>
            <a:r>
              <a:rPr lang="en-US" dirty="0"/>
              <a:t>Discrete Log Based: BCCGP[BCCGP16], Bullet Proofs [BBBPWM18]</a:t>
            </a:r>
          </a:p>
          <a:p>
            <a:pPr lvl="1"/>
            <a:r>
              <a:rPr lang="en-US" dirty="0"/>
              <a:t>MPC Based: </a:t>
            </a:r>
            <a:r>
              <a:rPr lang="en-US" dirty="0" err="1"/>
              <a:t>ZKBoo</a:t>
            </a:r>
            <a:r>
              <a:rPr lang="en-US" dirty="0"/>
              <a:t>++ [CDGORRSZ17], </a:t>
            </a:r>
            <a:r>
              <a:rPr lang="en-US" dirty="0" err="1"/>
              <a:t>Ligero</a:t>
            </a:r>
            <a:r>
              <a:rPr lang="en-US" b="1" dirty="0"/>
              <a:t> </a:t>
            </a:r>
            <a:r>
              <a:rPr lang="en-US" dirty="0"/>
              <a:t>[AHIV17] </a:t>
            </a:r>
          </a:p>
          <a:p>
            <a:pPr lvl="1"/>
            <a:r>
              <a:rPr lang="en-US" dirty="0"/>
              <a:t>IOP Based: Hyrax[WTsTW18], ZK-STARKs [BBHR18], Aurora [BCRSVW18]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CDE9D1-C3CB-A84A-9592-461901B29D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49639" y="2092037"/>
            <a:ext cx="3323705" cy="4267200"/>
          </a:xfrm>
        </p:spPr>
        <p:txBody>
          <a:bodyPr>
            <a:normAutofit/>
          </a:bodyPr>
          <a:lstStyle/>
          <a:p>
            <a:r>
              <a:rPr lang="en-US" sz="1000" b="1" dirty="0"/>
              <a:t>[BCCGR16]</a:t>
            </a:r>
            <a:r>
              <a:rPr lang="en-US" sz="1000" dirty="0"/>
              <a:t> Efficient zero-knowledge arguments for arithmetic circuits in the discrete log setting, </a:t>
            </a:r>
            <a:r>
              <a:rPr lang="en-US" sz="1000" i="1" dirty="0" err="1"/>
              <a:t>Bootle</a:t>
            </a:r>
            <a:r>
              <a:rPr lang="en-US" sz="1000" i="1" dirty="0"/>
              <a:t>, </a:t>
            </a:r>
            <a:r>
              <a:rPr lang="en-US" sz="1000" i="1" dirty="0" err="1"/>
              <a:t>Cerulli</a:t>
            </a:r>
            <a:r>
              <a:rPr lang="en-US" sz="1000" i="1" dirty="0"/>
              <a:t>, </a:t>
            </a:r>
            <a:r>
              <a:rPr lang="en-US" sz="1000" i="1" dirty="0" err="1"/>
              <a:t>Chaidos</a:t>
            </a:r>
            <a:r>
              <a:rPr lang="en-US" sz="1000" i="1" dirty="0"/>
              <a:t>, </a:t>
            </a:r>
            <a:r>
              <a:rPr lang="en-US" sz="1000" i="1" dirty="0" err="1"/>
              <a:t>Groth</a:t>
            </a:r>
            <a:r>
              <a:rPr lang="en-US" sz="1000" i="1" dirty="0"/>
              <a:t>, Petit, </a:t>
            </a:r>
            <a:r>
              <a:rPr lang="en-US" sz="1000" dirty="0"/>
              <a:t>EC16</a:t>
            </a:r>
          </a:p>
          <a:p>
            <a:r>
              <a:rPr lang="en-US" sz="1000" b="1" dirty="0"/>
              <a:t>[BBBPWM18]</a:t>
            </a:r>
            <a:r>
              <a:rPr lang="en-US" sz="1000" dirty="0"/>
              <a:t> Bulletproofs: Efficient range proofs for confidential transactions, </a:t>
            </a:r>
            <a:r>
              <a:rPr lang="en-US" sz="1000" i="1" dirty="0" err="1"/>
              <a:t>Bunz</a:t>
            </a:r>
            <a:r>
              <a:rPr lang="en-US" sz="1000" i="1" dirty="0"/>
              <a:t>, </a:t>
            </a:r>
            <a:r>
              <a:rPr lang="en-US" sz="1000" i="1" dirty="0" err="1"/>
              <a:t>JBootle</a:t>
            </a:r>
            <a:r>
              <a:rPr lang="en-US" sz="1000" i="1" dirty="0"/>
              <a:t>, </a:t>
            </a:r>
            <a:r>
              <a:rPr lang="en-US" sz="1000" i="1" dirty="0" err="1"/>
              <a:t>Boneh</a:t>
            </a:r>
            <a:r>
              <a:rPr lang="en-US" sz="1000" i="1" dirty="0"/>
              <a:t>, </a:t>
            </a:r>
            <a:r>
              <a:rPr lang="en-US" sz="1000" i="1" dirty="0" err="1"/>
              <a:t>Poelstra</a:t>
            </a:r>
            <a:r>
              <a:rPr lang="en-US" sz="1000" i="1" dirty="0"/>
              <a:t>, </a:t>
            </a:r>
            <a:r>
              <a:rPr lang="en-US" sz="1000" i="1" dirty="0" err="1"/>
              <a:t>Wuille</a:t>
            </a:r>
            <a:r>
              <a:rPr lang="en-US" sz="1000" i="1" dirty="0"/>
              <a:t>, Maxwell,</a:t>
            </a:r>
            <a:r>
              <a:rPr lang="en-US" sz="1000" dirty="0"/>
              <a:t> S&amp;P18</a:t>
            </a:r>
          </a:p>
          <a:p>
            <a:r>
              <a:rPr lang="en-US" sz="1000" b="1" dirty="0"/>
              <a:t>[CDGORRSZ17]</a:t>
            </a:r>
            <a:r>
              <a:rPr lang="en-US" sz="1000" dirty="0"/>
              <a:t> Post-quantum zero-knowledge and signatures from symmetric-key primitives, </a:t>
            </a:r>
            <a:r>
              <a:rPr lang="en-US" sz="1000" i="1" dirty="0"/>
              <a:t>Chase, </a:t>
            </a:r>
            <a:r>
              <a:rPr lang="en-US" sz="1000" i="1" dirty="0" err="1"/>
              <a:t>Derler</a:t>
            </a:r>
            <a:r>
              <a:rPr lang="en-US" sz="1000" i="1" dirty="0"/>
              <a:t>, </a:t>
            </a:r>
            <a:r>
              <a:rPr lang="en-US" sz="1000" i="1" dirty="0" err="1"/>
              <a:t>Goldfeder</a:t>
            </a:r>
            <a:r>
              <a:rPr lang="en-US" sz="1000" i="1" dirty="0"/>
              <a:t>, </a:t>
            </a:r>
            <a:r>
              <a:rPr lang="en-US" sz="1000" i="1" dirty="0" err="1"/>
              <a:t>Orlandi</a:t>
            </a:r>
            <a:r>
              <a:rPr lang="en-US" sz="1000" i="1" dirty="0"/>
              <a:t>, </a:t>
            </a:r>
            <a:r>
              <a:rPr lang="en-US" sz="1000" i="1" dirty="0" err="1"/>
              <a:t>Ramacher</a:t>
            </a:r>
            <a:r>
              <a:rPr lang="en-US" sz="1000" i="1" dirty="0"/>
              <a:t>, </a:t>
            </a:r>
            <a:r>
              <a:rPr lang="en-US" sz="1000" i="1" dirty="0" err="1"/>
              <a:t>Rechberger</a:t>
            </a:r>
            <a:r>
              <a:rPr lang="en-US" sz="1000" i="1" dirty="0"/>
              <a:t>, </a:t>
            </a:r>
            <a:r>
              <a:rPr lang="en-US" sz="1000" i="1" dirty="0" err="1"/>
              <a:t>Slamanig</a:t>
            </a:r>
            <a:r>
              <a:rPr lang="en-US" sz="1000" i="1" dirty="0"/>
              <a:t>, </a:t>
            </a:r>
            <a:r>
              <a:rPr lang="en-US" sz="1000" i="1" dirty="0" err="1"/>
              <a:t>Zaverucha</a:t>
            </a:r>
            <a:r>
              <a:rPr lang="en-US" sz="1000" i="1" dirty="0"/>
              <a:t>,</a:t>
            </a:r>
            <a:r>
              <a:rPr lang="en-US" sz="1000" dirty="0"/>
              <a:t> CCS17</a:t>
            </a:r>
          </a:p>
          <a:p>
            <a:r>
              <a:rPr lang="en-US" sz="1000" b="1" dirty="0"/>
              <a:t>[AHIV17]</a:t>
            </a:r>
            <a:r>
              <a:rPr lang="en-US" sz="1000" dirty="0"/>
              <a:t> </a:t>
            </a:r>
            <a:r>
              <a:rPr lang="en-US" sz="1000" dirty="0" err="1"/>
              <a:t>Ligero</a:t>
            </a:r>
            <a:r>
              <a:rPr lang="en-US" sz="1000" dirty="0"/>
              <a:t>: Lightweight sublinear arguments without a trusted setup, </a:t>
            </a:r>
            <a:r>
              <a:rPr lang="en-US" sz="1000" i="1" dirty="0"/>
              <a:t>Ames, </a:t>
            </a:r>
            <a:r>
              <a:rPr lang="en-US" sz="1000" i="1" dirty="0" err="1"/>
              <a:t>Hazay</a:t>
            </a:r>
            <a:r>
              <a:rPr lang="en-US" sz="1000" i="1" dirty="0"/>
              <a:t>, </a:t>
            </a:r>
            <a:r>
              <a:rPr lang="en-US" sz="1000" i="1" dirty="0" err="1"/>
              <a:t>Ishai</a:t>
            </a:r>
            <a:r>
              <a:rPr lang="en-US" sz="1000" i="1" dirty="0"/>
              <a:t>, </a:t>
            </a:r>
            <a:r>
              <a:rPr lang="en-US" sz="1000" i="1" dirty="0" err="1"/>
              <a:t>Venkitasubramaniam</a:t>
            </a:r>
            <a:r>
              <a:rPr lang="en-US" sz="1000" i="1" dirty="0"/>
              <a:t>, </a:t>
            </a:r>
            <a:r>
              <a:rPr lang="en-US" sz="1000" dirty="0"/>
              <a:t>CCS17</a:t>
            </a:r>
          </a:p>
          <a:p>
            <a:r>
              <a:rPr lang="en-US" sz="1000" b="1" dirty="0"/>
              <a:t>[WTsTW18]</a:t>
            </a:r>
            <a:r>
              <a:rPr lang="en-US" sz="1000" dirty="0"/>
              <a:t> Doubly-efficient </a:t>
            </a:r>
            <a:r>
              <a:rPr lang="en-US" sz="1000" dirty="0" err="1"/>
              <a:t>zkSNARKs</a:t>
            </a:r>
            <a:r>
              <a:rPr lang="en-US" sz="1000" dirty="0"/>
              <a:t> without trusted setup, </a:t>
            </a:r>
            <a:r>
              <a:rPr lang="en-US" sz="1000" i="1" dirty="0" err="1"/>
              <a:t>Wahby</a:t>
            </a:r>
            <a:r>
              <a:rPr lang="en-US" sz="1000" i="1" dirty="0"/>
              <a:t>, </a:t>
            </a:r>
            <a:r>
              <a:rPr lang="en-US" sz="1000" i="1" dirty="0" err="1"/>
              <a:t>Tzialla</a:t>
            </a:r>
            <a:r>
              <a:rPr lang="en-US" sz="1000" i="1" dirty="0"/>
              <a:t>, </a:t>
            </a:r>
            <a:r>
              <a:rPr lang="en-US" sz="1000" i="1" dirty="0" err="1"/>
              <a:t>shelat</a:t>
            </a:r>
            <a:r>
              <a:rPr lang="en-US" sz="1000" i="1" dirty="0"/>
              <a:t>, </a:t>
            </a:r>
            <a:r>
              <a:rPr lang="en-US" sz="1000" i="1" dirty="0" err="1"/>
              <a:t>Thaler</a:t>
            </a:r>
            <a:r>
              <a:rPr lang="en-US" sz="1000" i="1" dirty="0"/>
              <a:t>, </a:t>
            </a:r>
            <a:r>
              <a:rPr lang="en-US" sz="1000" i="1" dirty="0" err="1"/>
              <a:t>Walfish</a:t>
            </a:r>
            <a:r>
              <a:rPr lang="en-US" sz="1000" dirty="0"/>
              <a:t>, S&amp;P18</a:t>
            </a:r>
          </a:p>
          <a:p>
            <a:r>
              <a:rPr lang="en-US" sz="1000" b="1" dirty="0"/>
              <a:t>[BBHR18]</a:t>
            </a:r>
            <a:r>
              <a:rPr lang="en-US" sz="1000" dirty="0"/>
              <a:t> Scalable, transparent, and post-quantum secure computational integrity, Ben-</a:t>
            </a:r>
            <a:r>
              <a:rPr lang="en-US" sz="1000" dirty="0" err="1"/>
              <a:t>Sasson</a:t>
            </a:r>
            <a:r>
              <a:rPr lang="en-US" sz="1000" dirty="0"/>
              <a:t>, </a:t>
            </a:r>
            <a:r>
              <a:rPr lang="en-US" sz="1000" dirty="0" err="1"/>
              <a:t>Bentov</a:t>
            </a:r>
            <a:r>
              <a:rPr lang="en-US" sz="1000" dirty="0"/>
              <a:t>, </a:t>
            </a:r>
            <a:r>
              <a:rPr lang="en-US" sz="1000" dirty="0" err="1"/>
              <a:t>Horesh</a:t>
            </a:r>
            <a:r>
              <a:rPr lang="en-US" sz="1000" dirty="0"/>
              <a:t>, </a:t>
            </a:r>
            <a:r>
              <a:rPr lang="en-US" sz="1000" dirty="0" err="1"/>
              <a:t>Riabzev</a:t>
            </a:r>
            <a:r>
              <a:rPr lang="en-US" sz="1000" dirty="0"/>
              <a:t>, ‘18</a:t>
            </a:r>
          </a:p>
          <a:p>
            <a:r>
              <a:rPr lang="en-US" sz="1000" b="1" dirty="0"/>
              <a:t>[BCRSVW18]</a:t>
            </a:r>
            <a:r>
              <a:rPr lang="en-US" sz="1000" dirty="0"/>
              <a:t> Aurora: Transparent Succinct Arguments for R1CS , </a:t>
            </a:r>
            <a:r>
              <a:rPr lang="en-US" sz="1000" i="1" dirty="0"/>
              <a:t>Ben-</a:t>
            </a:r>
            <a:r>
              <a:rPr lang="en-US" sz="1000" i="1" dirty="0" err="1"/>
              <a:t>Sasson</a:t>
            </a:r>
            <a:r>
              <a:rPr lang="en-US" sz="1000" i="1" dirty="0"/>
              <a:t>, Chiesa, </a:t>
            </a:r>
            <a:r>
              <a:rPr lang="en-US" sz="1000" i="1" dirty="0" err="1"/>
              <a:t>Riabzev</a:t>
            </a:r>
            <a:r>
              <a:rPr lang="en-US" sz="1000" i="1" dirty="0"/>
              <a:t>, Spooner, </a:t>
            </a:r>
            <a:r>
              <a:rPr lang="en-US" sz="1000" i="1" dirty="0" err="1"/>
              <a:t>Virza</a:t>
            </a:r>
            <a:r>
              <a:rPr lang="en-US" sz="1000" i="1" dirty="0"/>
              <a:t>, Ward</a:t>
            </a:r>
            <a:r>
              <a:rPr lang="en-US" sz="1000" dirty="0"/>
              <a:t>, ‘18</a:t>
            </a:r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i="1" dirty="0"/>
          </a:p>
          <a:p>
            <a:endParaRPr lang="en-US" sz="1000" i="1" dirty="0"/>
          </a:p>
          <a:p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8B62E0-0C65-4947-BFC2-62F66FE9FA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9"/>
          <a:stretch/>
        </p:blipFill>
        <p:spPr>
          <a:xfrm>
            <a:off x="29158" y="3582189"/>
            <a:ext cx="2707441" cy="17957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5B1B99-69B0-0647-AF4A-710EE6B2769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44" y="3602211"/>
            <a:ext cx="2707442" cy="17496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D4BD91-83C6-D24E-A0B5-5D9B23F1543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85" y="3628238"/>
            <a:ext cx="2707442" cy="17496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A4C402-A1A6-9A45-8296-8F4B3B0D46DA}"/>
              </a:ext>
            </a:extLst>
          </p:cNvPr>
          <p:cNvSpPr txBox="1"/>
          <p:nvPr/>
        </p:nvSpPr>
        <p:spPr>
          <a:xfrm>
            <a:off x="1080654" y="5308794"/>
            <a:ext cx="10390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Proof size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3F91EC-3715-1B4E-9636-77FA9A523D0A}"/>
              </a:ext>
            </a:extLst>
          </p:cNvPr>
          <p:cNvSpPr txBox="1"/>
          <p:nvPr/>
        </p:nvSpPr>
        <p:spPr>
          <a:xfrm>
            <a:off x="3776055" y="5323541"/>
            <a:ext cx="12947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Prover time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5683F4-3D68-974F-BA52-68D47B43EA9C}"/>
              </a:ext>
            </a:extLst>
          </p:cNvPr>
          <p:cNvSpPr txBox="1"/>
          <p:nvPr/>
        </p:nvSpPr>
        <p:spPr>
          <a:xfrm>
            <a:off x="6510805" y="5323541"/>
            <a:ext cx="1233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Verifier Time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4B3FF1-BF55-344E-A8B2-91DE572EC94B}"/>
              </a:ext>
            </a:extLst>
          </p:cNvPr>
          <p:cNvSpPr txBox="1"/>
          <p:nvPr/>
        </p:nvSpPr>
        <p:spPr>
          <a:xfrm>
            <a:off x="2393213" y="5974481"/>
            <a:ext cx="48942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[WTsTW18] SHA-256 </a:t>
            </a:r>
            <a:r>
              <a:rPr lang="en-US" sz="1400" dirty="0" err="1"/>
              <a:t>Merkle</a:t>
            </a:r>
            <a:r>
              <a:rPr lang="en-US" sz="1400" dirty="0"/>
              <a:t> Tree </a:t>
            </a:r>
          </a:p>
          <a:p>
            <a:r>
              <a:rPr lang="en-US" sz="1200" dirty="0"/>
              <a:t>Knowledge of leaf assignment corresponding to the root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EB8AE6-B8FC-3E4C-811A-A13F873CFC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52" y="5682389"/>
            <a:ext cx="7315200" cy="20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4C296-1747-F742-A271-ADAFF9A1C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ZK STARKs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4965D-1E4E-794C-9B9B-3241D804D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Interactive Oracle Proofs</a:t>
            </a:r>
          </a:p>
          <a:p>
            <a:r>
              <a:rPr lang="en-US" dirty="0"/>
              <a:t>Quasilinear prover, Polylogarithmic verifier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1724E1-EA40-B444-A312-61B7E41E600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1100" dirty="0"/>
              <a:t>Scalable, transparent, and post-quantum secure computational integrity, Ben-</a:t>
            </a:r>
            <a:r>
              <a:rPr lang="en-US" sz="1100" dirty="0" err="1"/>
              <a:t>Sasson</a:t>
            </a:r>
            <a:r>
              <a:rPr lang="en-US" sz="1100" dirty="0"/>
              <a:t>, </a:t>
            </a:r>
            <a:r>
              <a:rPr lang="en-US" sz="1100" dirty="0" err="1"/>
              <a:t>Bentov</a:t>
            </a:r>
            <a:r>
              <a:rPr lang="en-US" sz="1100" dirty="0"/>
              <a:t>, </a:t>
            </a:r>
            <a:r>
              <a:rPr lang="en-US" sz="1100" dirty="0" err="1"/>
              <a:t>Horesh</a:t>
            </a:r>
            <a:r>
              <a:rPr lang="en-US" sz="1100" dirty="0"/>
              <a:t>, </a:t>
            </a:r>
            <a:r>
              <a:rPr lang="en-US" sz="1100" dirty="0" err="1"/>
              <a:t>Riabzev</a:t>
            </a:r>
            <a:r>
              <a:rPr lang="en-US" sz="1100" dirty="0"/>
              <a:t> , Crypto 2019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7A4E51-C02D-4F4B-80E6-3F9D44CD2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92" y="2001707"/>
            <a:ext cx="7722294" cy="20815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D5B1E3-C0D7-4643-A1DD-0892941DC410}"/>
              </a:ext>
            </a:extLst>
          </p:cNvPr>
          <p:cNvSpPr txBox="1"/>
          <p:nvPr/>
        </p:nvSpPr>
        <p:spPr>
          <a:xfrm>
            <a:off x="2888166" y="3952426"/>
            <a:ext cx="37673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Number of Multiplication Gates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08C67A-A368-7640-AF3C-79CED74CC511}"/>
              </a:ext>
            </a:extLst>
          </p:cNvPr>
          <p:cNvSpPr txBox="1"/>
          <p:nvPr/>
        </p:nvSpPr>
        <p:spPr>
          <a:xfrm>
            <a:off x="2992873" y="6550223"/>
            <a:ext cx="3767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DNA Profile Matching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E5DFC1-E4C8-0E46-AD0A-2C933A019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44" y="4332554"/>
            <a:ext cx="2352466" cy="21331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879E1A-0301-EB46-95CA-D54447AEA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3687" y="4313112"/>
            <a:ext cx="4848620" cy="209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73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73550-4708-EF4A-BE6C-0B3A621DC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Verifiable auctions for ad Exchanges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FEC3A-5E94-0444-8051-847A13F580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Enable participants to verify the correctness of the auction while maintaining low-latency and high-frequency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Proof for comparison and ordering of the committed auction bids (proof for integer comparison)</a:t>
            </a:r>
          </a:p>
          <a:p>
            <a:r>
              <a:rPr lang="en-US" dirty="0"/>
              <a:t>Privacy of the bids with respect to the auditor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4C2314-FBF2-E646-B30E-F6CFD1004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Verifiable auctions for ad Exchanges, Angel, </a:t>
            </a:r>
            <a:r>
              <a:rPr lang="en-US" dirty="0" err="1"/>
              <a:t>Walfish</a:t>
            </a:r>
            <a:r>
              <a:rPr lang="en-US" dirty="0"/>
              <a:t>, SIGCOMM’13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D9E2E8-13B6-0040-92E9-2CD522C1A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608" y="1805269"/>
            <a:ext cx="3834491" cy="213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73258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AB681-A5A1-BF4B-9D17-8F58ABAC1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Verifiable auctions for ad Exchanges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BB411F-B93A-5949-AC99-331E9AD650F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Verifiable auctions for ad Exchanges, Angel, </a:t>
            </a:r>
            <a:r>
              <a:rPr lang="en-US" dirty="0" err="1"/>
              <a:t>Walfish</a:t>
            </a:r>
            <a:r>
              <a:rPr lang="en-US" dirty="0"/>
              <a:t>, SIGCOMM’13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9DC2B9-891D-4041-9F16-556DE1556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17" y="1231900"/>
            <a:ext cx="6801401" cy="17795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1B5AFE-5F9E-2643-95FD-E8B54C23C256}"/>
              </a:ext>
            </a:extLst>
          </p:cNvPr>
          <p:cNvSpPr txBox="1"/>
          <p:nvPr/>
        </p:nvSpPr>
        <p:spPr>
          <a:xfrm>
            <a:off x="6873862" y="2259667"/>
            <a:ext cx="1587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 Exchange Timeout: 120ms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49AF20-8652-5340-9F6B-A451FBF26AD7}"/>
              </a:ext>
            </a:extLst>
          </p:cNvPr>
          <p:cNvSpPr txBox="1"/>
          <p:nvPr/>
        </p:nvSpPr>
        <p:spPr>
          <a:xfrm>
            <a:off x="3417430" y="3035366"/>
            <a:ext cx="15873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20 bidders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90FB1F-57A7-3046-B163-4C7C9DB96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17" y="3994061"/>
            <a:ext cx="7968675" cy="221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81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Semi-Honest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b="1" dirty="0"/>
              <a:t>Malicious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AA5E1-BE22-BA4F-B055-B5006647A730}" type="slidenum">
              <a:rPr lang="en-US" smtClean="0"/>
              <a:t>9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b="1" dirty="0">
                <a:solidFill>
                  <a:schemeClr val="accent2"/>
                </a:solidFill>
              </a:rPr>
              <a:t>Follows the steps prescribed by the protocol but tries to extract additional information about the other party’s private input</a:t>
            </a:r>
          </a:p>
          <a:p>
            <a:endParaRPr lang="en-US" dirty="0"/>
          </a:p>
          <a:p>
            <a:r>
              <a:rPr lang="en-US" i="1" dirty="0"/>
              <a:t>Example:</a:t>
            </a:r>
            <a:r>
              <a:rPr lang="en-US" dirty="0"/>
              <a:t> an adversary that can eavesdrop the communication but cannot modify it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endParaRPr lang="en-US" sz="2200" dirty="0"/>
          </a:p>
          <a:p>
            <a:r>
              <a:rPr lang="en-US" sz="2200" b="1" dirty="0">
                <a:solidFill>
                  <a:schemeClr val="accent2"/>
                </a:solidFill>
              </a:rPr>
              <a:t>An adversary that can arbitrarily deviate from the steps prescribed by the protocol</a:t>
            </a:r>
          </a:p>
          <a:p>
            <a:endParaRPr lang="en-US" sz="2200" dirty="0"/>
          </a:p>
          <a:p>
            <a:r>
              <a:rPr lang="en-US" sz="2200" i="1" dirty="0"/>
              <a:t>Example:</a:t>
            </a:r>
            <a:r>
              <a:rPr lang="en-US" sz="2200" dirty="0"/>
              <a:t> an adversary which can impersonate one of the parties</a:t>
            </a:r>
          </a:p>
        </p:txBody>
      </p:sp>
    </p:spTree>
    <p:extLst>
      <p:ext uri="{BB962C8B-B14F-4D97-AF65-F5344CB8AC3E}">
        <p14:creationId xmlns:p14="http://schemas.microsoft.com/office/powerpoint/2010/main" val="211808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8" grpId="0" uiExpand="1" build="p"/>
      <p:bldP spid="9" grpId="0" uiExpand="1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2EB620C-5DE7-3F43-9A22-2EC939D8A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use advanced crypto?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9C74A79-709D-C74E-A8BE-123C3AD01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Not “out-of-the-box” use</a:t>
            </a:r>
          </a:p>
          <a:p>
            <a:pPr lvl="1"/>
            <a:r>
              <a:rPr lang="en-US" dirty="0"/>
              <a:t>Hiding complexity for usability could sacrifice performance</a:t>
            </a:r>
          </a:p>
          <a:p>
            <a:pPr lvl="1"/>
            <a:r>
              <a:rPr lang="en-US" dirty="0"/>
              <a:t>Setting parameters requires crypto expertise</a:t>
            </a:r>
          </a:p>
          <a:p>
            <a:pPr lvl="1"/>
            <a:r>
              <a:rPr lang="en-US" dirty="0"/>
              <a:t>Implementations code quality: definitely not production level</a:t>
            </a:r>
          </a:p>
          <a:p>
            <a:pPr lvl="1"/>
            <a:r>
              <a:rPr lang="en-US" dirty="0"/>
              <a:t>Comparison across frameworks is non-trivial</a:t>
            </a:r>
          </a:p>
          <a:p>
            <a:pPr lvl="1"/>
            <a:endParaRPr lang="en-US" dirty="0"/>
          </a:p>
          <a:p>
            <a:r>
              <a:rPr lang="en-US" dirty="0"/>
              <a:t>Standardization efforts</a:t>
            </a:r>
          </a:p>
          <a:p>
            <a:pPr lvl="1"/>
            <a:r>
              <a:rPr lang="en-US" dirty="0"/>
              <a:t>HE - </a:t>
            </a:r>
            <a:r>
              <a:rPr lang="en-US" i="1" dirty="0"/>
              <a:t>http://</a:t>
            </a:r>
            <a:r>
              <a:rPr lang="en-US" i="1" dirty="0" err="1"/>
              <a:t>homomorphicencryption.org</a:t>
            </a:r>
            <a:r>
              <a:rPr lang="en-US" i="1" dirty="0"/>
              <a:t>/</a:t>
            </a:r>
          </a:p>
          <a:p>
            <a:pPr lvl="1"/>
            <a:r>
              <a:rPr lang="en-US" dirty="0"/>
              <a:t>ZK - </a:t>
            </a:r>
            <a:r>
              <a:rPr lang="en-US" i="1" dirty="0"/>
              <a:t>https://</a:t>
            </a:r>
            <a:r>
              <a:rPr lang="en-US" i="1" dirty="0" err="1"/>
              <a:t>zkproof.org</a:t>
            </a:r>
            <a:r>
              <a:rPr lang="en-US" i="1" dirty="0"/>
              <a:t>/</a:t>
            </a:r>
          </a:p>
          <a:p>
            <a:pPr lvl="1"/>
            <a:endParaRPr lang="en-US" dirty="0"/>
          </a:p>
          <a:p>
            <a:r>
              <a:rPr lang="en-US" dirty="0"/>
              <a:t>Sources</a:t>
            </a:r>
          </a:p>
          <a:p>
            <a:pPr lvl="1"/>
            <a:r>
              <a:rPr lang="en-US" dirty="0"/>
              <a:t>MPC - </a:t>
            </a:r>
            <a:r>
              <a:rPr lang="en-US" i="1" dirty="0"/>
              <a:t>https://github.com/rdragos/awesome</a:t>
            </a:r>
            <a:r>
              <a:rPr lang="en-US" dirty="0"/>
              <a:t>,    	 	            	    </a:t>
            </a:r>
            <a:r>
              <a:rPr lang="en-US" i="1" dirty="0"/>
              <a:t>http://www.multipartycomputation.com</a:t>
            </a:r>
          </a:p>
          <a:p>
            <a:pPr lvl="1"/>
            <a:r>
              <a:rPr lang="en-US" dirty="0"/>
              <a:t>DP  -</a:t>
            </a:r>
            <a:r>
              <a:rPr lang="en-US" i="1" dirty="0"/>
              <a:t>https://privacytools.seas.harvard.edu/files/privacytools/files/pedagogical-document-</a:t>
            </a:r>
            <a:r>
              <a:rPr lang="en-US" i="1" dirty="0" err="1"/>
              <a:t>dp_new.pdf</a:t>
            </a:r>
            <a:endParaRPr lang="en-US" i="1" dirty="0"/>
          </a:p>
          <a:p>
            <a:pPr marL="274320" lvl="1" indent="0">
              <a:buNone/>
            </a:pPr>
            <a:r>
              <a:rPr lang="en-US" i="1" dirty="0"/>
              <a:t>   https://github.com/tensorflow/privacy</a:t>
            </a:r>
          </a:p>
          <a:p>
            <a:pPr lvl="1"/>
            <a:r>
              <a:rPr lang="en-US" dirty="0"/>
              <a:t>ZK - </a:t>
            </a:r>
            <a:r>
              <a:rPr lang="en-US" i="1" dirty="0"/>
              <a:t>https://zkp.science/</a:t>
            </a:r>
          </a:p>
          <a:p>
            <a:pPr lvl="1"/>
            <a:endParaRPr lang="en-US" dirty="0"/>
          </a:p>
          <a:p>
            <a:r>
              <a:rPr lang="en-US" dirty="0"/>
              <a:t>“</a:t>
            </a:r>
            <a:r>
              <a:rPr lang="en-US" b="1" i="1" dirty="0"/>
              <a:t>Time to Put These Tools to Use</a:t>
            </a:r>
            <a:r>
              <a:rPr lang="en-US" dirty="0"/>
              <a:t>” Shai </a:t>
            </a:r>
            <a:r>
              <a:rPr lang="en-US" dirty="0" err="1"/>
              <a:t>Halevi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B47DFF-D0CE-7C4E-B533-F32BFB53F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3000" dirty="0"/>
              <a:t>Thank You!</a:t>
            </a:r>
          </a:p>
          <a:p>
            <a:r>
              <a:rPr lang="en-US" sz="30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33925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{622A5224-B48E-9A4F-86BD-E0CEF279B359}tf10001070</Template>
  <TotalTime>58983</TotalTime>
  <Words>7017</Words>
  <Application>Microsoft Macintosh PowerPoint</Application>
  <PresentationFormat>Widescreen</PresentationFormat>
  <Paragraphs>1297</Paragraphs>
  <Slides>90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101" baseType="lpstr">
      <vt:lpstr>Abadi MT Condensed Light</vt:lpstr>
      <vt:lpstr>Arial</vt:lpstr>
      <vt:lpstr>Calibri</vt:lpstr>
      <vt:lpstr>Cambria</vt:lpstr>
      <vt:lpstr>Cambria Math</vt:lpstr>
      <vt:lpstr>Palatino Linotype (Body)</vt:lpstr>
      <vt:lpstr>Rockwell</vt:lpstr>
      <vt:lpstr>Rockwell Condensed</vt:lpstr>
      <vt:lpstr>Rockwell Extra Bold</vt:lpstr>
      <vt:lpstr>Wingdings</vt:lpstr>
      <vt:lpstr>Wood Type</vt:lpstr>
      <vt:lpstr>Advanced Cryptography on The Way to Practice </vt:lpstr>
      <vt:lpstr>Advanced Cryptography</vt:lpstr>
      <vt:lpstr>CRYPTOGRAPHY: Research and ADOPTION</vt:lpstr>
      <vt:lpstr>NEED, Efficiency/utility, Accessibility </vt:lpstr>
      <vt:lpstr>NEED for advanced crypto</vt:lpstr>
      <vt:lpstr>Overview of primitives</vt:lpstr>
      <vt:lpstr>Secure Computation</vt:lpstr>
      <vt:lpstr>Two Party Computation</vt:lpstr>
      <vt:lpstr>Adversaries</vt:lpstr>
      <vt:lpstr>Security</vt:lpstr>
      <vt:lpstr>Multiparty Computation</vt:lpstr>
      <vt:lpstr>Security</vt:lpstr>
      <vt:lpstr>Zero-Knowledge Proofs</vt:lpstr>
      <vt:lpstr>PowerPoint Presentation</vt:lpstr>
      <vt:lpstr>Zero Knowledge Properties</vt:lpstr>
      <vt:lpstr>Zero Knowledge Proofs</vt:lpstr>
      <vt:lpstr>Differential privacy [DMNS06]</vt:lpstr>
      <vt:lpstr>Data Privacy</vt:lpstr>
      <vt:lpstr>Anonymization</vt:lpstr>
      <vt:lpstr>GIC Linkage Attack [Sweeney’00]</vt:lpstr>
      <vt:lpstr>GIC Linkage Attack [Sweeney’00]</vt:lpstr>
      <vt:lpstr>GIC Linkage Attack [Sweeney’00]</vt:lpstr>
      <vt:lpstr>GIC Linkage Attack [Sweeney’00]</vt:lpstr>
      <vt:lpstr>Netflix Data Release [Narayanan, Shmatikov, 08]</vt:lpstr>
      <vt:lpstr>Netflix Data Release [Narayanan, Shmatikov, 08]</vt:lpstr>
      <vt:lpstr>Privacy Notions</vt:lpstr>
      <vt:lpstr>Differential Privacy [Dwork,McSherry,Nissim,Smith ‘06]</vt:lpstr>
      <vt:lpstr>Differential Privacy [Dwork,McSherry,Nissim,Smith ‘06]</vt:lpstr>
      <vt:lpstr>Differential Privacy [Dwork,McSherry,Nissim,Smith ‘06]</vt:lpstr>
      <vt:lpstr>Differential Privacy </vt:lpstr>
      <vt:lpstr>Scenarios for differential privacy</vt:lpstr>
      <vt:lpstr>Constructions and efficiency</vt:lpstr>
      <vt:lpstr>Privacy preserving computation:  two scenarios</vt:lpstr>
      <vt:lpstr>Few Input parties</vt:lpstr>
      <vt:lpstr>Two party computation</vt:lpstr>
      <vt:lpstr>Circuit Evaluation</vt:lpstr>
      <vt:lpstr>Circuit Evaluation</vt:lpstr>
      <vt:lpstr>Evaluation</vt:lpstr>
      <vt:lpstr>Yao Garbled Evaluation</vt:lpstr>
      <vt:lpstr>Garbled Evaluation</vt:lpstr>
      <vt:lpstr>Secure Computation</vt:lpstr>
      <vt:lpstr>Oblivious Transfer (OT)</vt:lpstr>
      <vt:lpstr>Oblivious Transfer Protocol</vt:lpstr>
      <vt:lpstr>General two party computation </vt:lpstr>
      <vt:lpstr>Private set intersection (PSI)</vt:lpstr>
      <vt:lpstr>Secure Set Intersection</vt:lpstr>
      <vt:lpstr>Secure Set Intersection</vt:lpstr>
      <vt:lpstr>Private set intersection (PSI)</vt:lpstr>
      <vt:lpstr>Homomorphic encryption</vt:lpstr>
      <vt:lpstr>El Gamal encryption</vt:lpstr>
      <vt:lpstr>Fully homomorphic encryption</vt:lpstr>
      <vt:lpstr>Private Information Retrieval</vt:lpstr>
      <vt:lpstr>Privacy preserving machine learning</vt:lpstr>
      <vt:lpstr>Privacy Preserving distributed Linear Regression</vt:lpstr>
      <vt:lpstr>Secure Neural Networks inference</vt:lpstr>
      <vt:lpstr>Secure Neural Networks inference</vt:lpstr>
      <vt:lpstr>Secure Neural Networks inference</vt:lpstr>
      <vt:lpstr>Secure Neural Networks inference</vt:lpstr>
      <vt:lpstr>Secure Neural Networks inference</vt:lpstr>
      <vt:lpstr>Secure Neural Networks inference</vt:lpstr>
      <vt:lpstr>Secure Neural Networks Training </vt:lpstr>
      <vt:lpstr>Leveraging sparsity</vt:lpstr>
      <vt:lpstr>Leveraging sparsity</vt:lpstr>
      <vt:lpstr>Leveraging sparsity</vt:lpstr>
      <vt:lpstr>Federated learning</vt:lpstr>
      <vt:lpstr>Secure aggregation</vt:lpstr>
      <vt:lpstr>Prio: aggregate statistics</vt:lpstr>
      <vt:lpstr>Differential privacy [DMNS06]</vt:lpstr>
      <vt:lpstr>Scenarios for differential privacy</vt:lpstr>
      <vt:lpstr>Randomized Response</vt:lpstr>
      <vt:lpstr>Local DP: Heavy hitters</vt:lpstr>
      <vt:lpstr>Local DP: Frequency estimation</vt:lpstr>
      <vt:lpstr>Amplification: DP+MPC</vt:lpstr>
      <vt:lpstr>Amplification: DP+MPC</vt:lpstr>
      <vt:lpstr>Privacy blanket of the shuffle Model</vt:lpstr>
      <vt:lpstr>Secure aggregation vs shuffle</vt:lpstr>
      <vt:lpstr>CPSGD</vt:lpstr>
      <vt:lpstr>Zero-Knowledge Proofs</vt:lpstr>
      <vt:lpstr>Zero Knowledge Proofs</vt:lpstr>
      <vt:lpstr>Quadratic Residues</vt:lpstr>
      <vt:lpstr>ZK for Quadratic Residues</vt:lpstr>
      <vt:lpstr>ZK for Quadratic Residues</vt:lpstr>
      <vt:lpstr>Zero Knowledge Proofs</vt:lpstr>
      <vt:lpstr>ZK SNARKS </vt:lpstr>
      <vt:lpstr>ZK with Trusted SETUP Continued</vt:lpstr>
      <vt:lpstr>ZK without trusted setup </vt:lpstr>
      <vt:lpstr>ZK STARKs</vt:lpstr>
      <vt:lpstr>Verifiable auctions for ad Exchanges</vt:lpstr>
      <vt:lpstr>Verifiable auctions for ad Exchanges</vt:lpstr>
      <vt:lpstr>How to use advanced crypto?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337</cp:revision>
  <cp:lastPrinted>2019-04-26T15:34:59Z</cp:lastPrinted>
  <dcterms:created xsi:type="dcterms:W3CDTF">2018-12-26T12:58:00Z</dcterms:created>
  <dcterms:modified xsi:type="dcterms:W3CDTF">2019-06-18T10:27:54Z</dcterms:modified>
</cp:coreProperties>
</file>