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tags/tag12.xml" ContentType="application/vnd.openxmlformats-officedocument.presentationml.tags+xml"/>
  <Override PartName="/ppt/notesSlides/notesSlide38.xml" ContentType="application/vnd.openxmlformats-officedocument.presentationml.notesSlide+xml"/>
  <Override PartName="/ppt/tags/tag13.xml" ContentType="application/vnd.openxmlformats-officedocument.presentationml.tags+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tags/tag18.xml" ContentType="application/vnd.openxmlformats-officedocument.presentationml.tags+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45.xml" ContentType="application/vnd.openxmlformats-officedocument.presentationml.notesSlide+xml"/>
  <Override PartName="/ppt/tags/tag20.xml" ContentType="application/vnd.openxmlformats-officedocument.presentationml.tags+xml"/>
  <Override PartName="/ppt/notesSlides/notesSlide46.xml" ContentType="application/vnd.openxmlformats-officedocument.presentationml.notesSlide+xml"/>
  <Override PartName="/ppt/tags/tag21.xml" ContentType="application/vnd.openxmlformats-officedocument.presentationml.tags+xml"/>
  <Override PartName="/ppt/notesSlides/notesSlide47.xml" ContentType="application/vnd.openxmlformats-officedocument.presentationml.notesSlide+xml"/>
  <Override PartName="/ppt/tags/tag22.xml" ContentType="application/vnd.openxmlformats-officedocument.presentationml.tags+xml"/>
  <Override PartName="/ppt/notesSlides/notesSlide48.xml" ContentType="application/vnd.openxmlformats-officedocument.presentationml.notesSlide+xml"/>
  <Override PartName="/ppt/tags/tag23.xml" ContentType="application/vnd.openxmlformats-officedocument.presentationml.tags+xml"/>
  <Override PartName="/ppt/notesSlides/notesSlide49.xml" ContentType="application/vnd.openxmlformats-officedocument.presentationml.notesSlide+xml"/>
  <Override PartName="/ppt/tags/tag2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53.xml" ContentType="application/vnd.openxmlformats-officedocument.presentationml.notesSlide+xml"/>
  <Override PartName="/ppt/tags/tag28.xml" ContentType="application/vnd.openxmlformats-officedocument.presentationml.tags+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55.xml" ContentType="application/vnd.openxmlformats-officedocument.presentationml.notesSlide+xml"/>
  <Override PartName="/ppt/tags/tag30.xml" ContentType="application/vnd.openxmlformats-officedocument.presentationml.tags+xml"/>
  <Override PartName="/ppt/notesSlides/notesSlide56.xml" ContentType="application/vnd.openxmlformats-officedocument.presentationml.notesSlide+xml"/>
  <Override PartName="/ppt/tags/tag31.xml" ContentType="application/vnd.openxmlformats-officedocument.presentationml.tags+xml"/>
  <Override PartName="/ppt/notesSlides/notesSlide57.xml" ContentType="application/vnd.openxmlformats-officedocument.presentationml.notesSlide+xml"/>
  <Override PartName="/ppt/tags/tag32.xml" ContentType="application/vnd.openxmlformats-officedocument.presentationml.tags+xml"/>
  <Override PartName="/ppt/notesSlides/notesSlide58.xml" ContentType="application/vnd.openxmlformats-officedocument.presentationml.notesSlide+xml"/>
  <Override PartName="/ppt/tags/tag33.xml" ContentType="application/vnd.openxmlformats-officedocument.presentationml.tags+xml"/>
  <Override PartName="/ppt/notesSlides/notesSlide59.xml" ContentType="application/vnd.openxmlformats-officedocument.presentationml.notesSlide+xml"/>
  <Override PartName="/ppt/tags/tag34.xml" ContentType="application/vnd.openxmlformats-officedocument.presentationml.tags+xml"/>
  <Override PartName="/ppt/notesSlides/notesSlide60.xml" ContentType="application/vnd.openxmlformats-officedocument.presentationml.notesSlide+xml"/>
  <Override PartName="/ppt/tags/tag35.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63.xml" ContentType="application/vnd.openxmlformats-officedocument.presentationml.notesSlide+xml"/>
  <Override PartName="/ppt/tags/tag38.xml" ContentType="application/vnd.openxmlformats-officedocument.presentationml.tags+xml"/>
  <Override PartName="/ppt/notesSlides/notesSlide64.xml" ContentType="application/vnd.openxmlformats-officedocument.presentationml.notesSlide+xml"/>
  <Override PartName="/ppt/tags/tag39.xml" ContentType="application/vnd.openxmlformats-officedocument.presentationml.tags+xml"/>
  <Override PartName="/ppt/notesSlides/notesSlide65.xml" ContentType="application/vnd.openxmlformats-officedocument.presentationml.notesSlide+xml"/>
  <Override PartName="/ppt/tags/tag40.xml" ContentType="application/vnd.openxmlformats-officedocument.presentationml.tags+xml"/>
  <Override PartName="/ppt/notesSlides/notesSlide66.xml" ContentType="application/vnd.openxmlformats-officedocument.presentationml.notesSlide+xml"/>
  <Override PartName="/ppt/tags/tag41.xml" ContentType="application/vnd.openxmlformats-officedocument.presentationml.tags+xml"/>
  <Override PartName="/ppt/notesSlides/notesSlide67.xml" ContentType="application/vnd.openxmlformats-officedocument.presentationml.notesSlide+xml"/>
  <Override PartName="/ppt/tags/tag42.xml" ContentType="application/vnd.openxmlformats-officedocument.presentationml.tags+xml"/>
  <Override PartName="/ppt/notesSlides/notesSlide68.xml" ContentType="application/vnd.openxmlformats-officedocument.presentationml.notesSlide+xml"/>
  <Override PartName="/ppt/tags/tag43.xml" ContentType="application/vnd.openxmlformats-officedocument.presentationml.tags+xml"/>
  <Override PartName="/ppt/notesSlides/notesSlide69.xml" ContentType="application/vnd.openxmlformats-officedocument.presentationml.notesSlide+xml"/>
  <Override PartName="/ppt/tags/tag44.xml" ContentType="application/vnd.openxmlformats-officedocument.presentationml.tags+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71.xml" ContentType="application/vnd.openxmlformats-officedocument.presentationml.notesSlide+xml"/>
  <Override PartName="/ppt/tags/tag46.xml" ContentType="application/vnd.openxmlformats-officedocument.presentationml.tags+xml"/>
  <Override PartName="/ppt/notesSlides/notesSlide72.xml" ContentType="application/vnd.openxmlformats-officedocument.presentationml.notesSlide+xml"/>
  <Override PartName="/ppt/tags/tag47.xml" ContentType="application/vnd.openxmlformats-officedocument.presentationml.tags+xml"/>
  <Override PartName="/ppt/notesSlides/notesSlide73.xml" ContentType="application/vnd.openxmlformats-officedocument.presentationml.notesSlide+xml"/>
  <Override PartName="/ppt/tags/tag4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Lst>
  <p:notesMasterIdLst>
    <p:notesMasterId r:id="rId91"/>
  </p:notesMasterIdLst>
  <p:handoutMasterIdLst>
    <p:handoutMasterId r:id="rId92"/>
  </p:handoutMasterIdLst>
  <p:sldIdLst>
    <p:sldId id="266" r:id="rId2"/>
    <p:sldId id="270" r:id="rId3"/>
    <p:sldId id="275" r:id="rId4"/>
    <p:sldId id="274" r:id="rId5"/>
    <p:sldId id="276" r:id="rId6"/>
    <p:sldId id="277" r:id="rId7"/>
    <p:sldId id="278" r:id="rId8"/>
    <p:sldId id="279" r:id="rId9"/>
    <p:sldId id="280" r:id="rId10"/>
    <p:sldId id="281" r:id="rId11"/>
    <p:sldId id="282" r:id="rId12"/>
    <p:sldId id="283" r:id="rId13"/>
    <p:sldId id="284" r:id="rId14"/>
    <p:sldId id="285" r:id="rId15"/>
    <p:sldId id="287" r:id="rId16"/>
    <p:sldId id="286" r:id="rId17"/>
    <p:sldId id="288" r:id="rId18"/>
    <p:sldId id="291" r:id="rId19"/>
    <p:sldId id="295" r:id="rId20"/>
    <p:sldId id="289" r:id="rId21"/>
    <p:sldId id="294" r:id="rId22"/>
    <p:sldId id="292" r:id="rId23"/>
    <p:sldId id="296" r:id="rId24"/>
    <p:sldId id="297" r:id="rId25"/>
    <p:sldId id="298" r:id="rId26"/>
    <p:sldId id="302" r:id="rId27"/>
    <p:sldId id="300" r:id="rId28"/>
    <p:sldId id="299" r:id="rId29"/>
    <p:sldId id="301" r:id="rId30"/>
    <p:sldId id="303" r:id="rId31"/>
    <p:sldId id="357" r:id="rId32"/>
    <p:sldId id="305" r:id="rId33"/>
    <p:sldId id="358" r:id="rId34"/>
    <p:sldId id="307" r:id="rId35"/>
    <p:sldId id="309" r:id="rId36"/>
    <p:sldId id="310" r:id="rId37"/>
    <p:sldId id="360" r:id="rId38"/>
    <p:sldId id="311" r:id="rId39"/>
    <p:sldId id="313" r:id="rId40"/>
    <p:sldId id="314" r:id="rId41"/>
    <p:sldId id="315" r:id="rId42"/>
    <p:sldId id="362" r:id="rId43"/>
    <p:sldId id="363"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50" r:id="rId76"/>
    <p:sldId id="351" r:id="rId77"/>
    <p:sldId id="352" r:id="rId78"/>
    <p:sldId id="354" r:id="rId79"/>
    <p:sldId id="355" r:id="rId80"/>
    <p:sldId id="356" r:id="rId81"/>
    <p:sldId id="364" r:id="rId82"/>
    <p:sldId id="365" r:id="rId83"/>
    <p:sldId id="366" r:id="rId84"/>
    <p:sldId id="367" r:id="rId85"/>
    <p:sldId id="368" r:id="rId86"/>
    <p:sldId id="369" r:id="rId87"/>
    <p:sldId id="372" r:id="rId88"/>
    <p:sldId id="373" r:id="rId89"/>
    <p:sldId id="271" r:id="rId90"/>
  </p:sldIdLst>
  <p:sldSz cx="9144000" cy="6858000" type="screen4x3"/>
  <p:notesSz cx="6858000" cy="9144000"/>
  <p:embeddedFontLst>
    <p:embeddedFont>
      <p:font typeface="MS PGothic" panose="020B0600070205080204" pitchFamily="34" charset="-128"/>
      <p:regular r:id="rId93"/>
    </p:embeddedFont>
    <p:embeddedFont>
      <p:font typeface="TUOS Stephenson" panose="020B0604020202020204" charset="0"/>
      <p:regular r:id="rId94"/>
      <p:bold r:id="rId95"/>
      <p:italic r:id="rId96"/>
    </p:embeddedFont>
    <p:embeddedFont>
      <p:font typeface="TUOS Blake" panose="020B0604020202020204" charset="0"/>
      <p:regular r:id="rId97"/>
      <p:bold r:id="rId98"/>
      <p:italic r:id="rId99"/>
    </p:embeddedFont>
    <p:embeddedFont>
      <p:font typeface="Verdana" panose="020B0604030504040204" pitchFamily="34" charset="0"/>
      <p:regular r:id="rId100"/>
      <p:bold r:id="rId101"/>
      <p:italic r:id="rId102"/>
      <p:boldItalic r:id="rId103"/>
    </p:embeddedFont>
    <p:embeddedFont>
      <p:font typeface="Calibri" panose="020F0502020204030204" pitchFamily="34" charset="0"/>
      <p:regular r:id="rId104"/>
      <p:bold r:id="rId105"/>
      <p:italic r:id="rId106"/>
      <p:boldItalic r:id="rId107"/>
    </p:embeddedFont>
    <p:embeddedFont>
      <p:font typeface="MS PGothic" panose="020B0600070205080204" pitchFamily="34" charset="-128"/>
      <p:regular r:id="rId93"/>
    </p:embeddedFont>
  </p:embeddedFontLst>
  <p:defaultTextStyle>
    <a:defPPr>
      <a:defRPr lang="en-GB"/>
    </a:defPPr>
    <a:lvl1pPr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196F"/>
    <a:srgbClr val="336699"/>
    <a:srgbClr val="0099FF"/>
    <a:srgbClr val="02FF00"/>
    <a:srgbClr val="00FF00"/>
    <a:srgbClr val="FF0000"/>
    <a:srgbClr val="009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5.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0.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1.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4.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Pt>
            <c:idx val="0"/>
            <c:invertIfNegative val="0"/>
            <c:bubble3D val="0"/>
            <c:spPr>
              <a:solidFill>
                <a:schemeClr val="accent2">
                  <a:alpha val="85000"/>
                </a:schemeClr>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1-04B4-48D0-8697-449594DF5B76}"/>
              </c:ext>
            </c:extLst>
          </c:dPt>
          <c:cat>
            <c:strRef>
              <c:f>Sheet1!$A$1:$A$9</c:f>
              <c:strCache>
                <c:ptCount val="9"/>
                <c:pt idx="0">
                  <c:v>PRINCE</c:v>
                </c:pt>
                <c:pt idx="1">
                  <c:v>PRESENT-80</c:v>
                </c:pt>
                <c:pt idx="2">
                  <c:v>PRESENT-128</c:v>
                </c:pt>
                <c:pt idx="3">
                  <c:v>LED-128</c:v>
                </c:pt>
                <c:pt idx="4">
                  <c:v>AES-128</c:v>
                </c:pt>
                <c:pt idx="5">
                  <c:v>CLEFIA-128*</c:v>
                </c:pt>
                <c:pt idx="6">
                  <c:v>HIGHT-128*</c:v>
                </c:pt>
                <c:pt idx="7">
                  <c:v>mCrypton-128*</c:v>
                </c:pt>
                <c:pt idx="8">
                  <c:v>Piccolo-128*</c:v>
                </c:pt>
              </c:strCache>
            </c:strRef>
          </c:cat>
          <c:val>
            <c:numRef>
              <c:f>Sheet1!$B$1:$B$9</c:f>
              <c:numCache>
                <c:formatCode>General</c:formatCode>
                <c:ptCount val="9"/>
                <c:pt idx="0">
                  <c:v>8.3000000000000007</c:v>
                </c:pt>
                <c:pt idx="1">
                  <c:v>50.4</c:v>
                </c:pt>
                <c:pt idx="2">
                  <c:v>55.5</c:v>
                </c:pt>
                <c:pt idx="3">
                  <c:v>109.7</c:v>
                </c:pt>
                <c:pt idx="4">
                  <c:v>118.4</c:v>
                </c:pt>
                <c:pt idx="5">
                  <c:v>28</c:v>
                </c:pt>
                <c:pt idx="6">
                  <c:v>42.7</c:v>
                </c:pt>
                <c:pt idx="7">
                  <c:v>37.6</c:v>
                </c:pt>
                <c:pt idx="8">
                  <c:v>25.7</c:v>
                </c:pt>
              </c:numCache>
            </c:numRef>
          </c:val>
          <c:extLst>
            <c:ext xmlns:c16="http://schemas.microsoft.com/office/drawing/2014/chart" uri="{C3380CC4-5D6E-409C-BE32-E72D297353CC}">
              <c16:uniqueId val="{00000002-04B4-48D0-8697-449594DF5B76}"/>
            </c:ext>
          </c:extLst>
        </c:ser>
        <c:dLbls>
          <c:showLegendKey val="0"/>
          <c:showVal val="0"/>
          <c:showCatName val="0"/>
          <c:showSerName val="0"/>
          <c:showPercent val="0"/>
          <c:showBubbleSize val="0"/>
        </c:dLbls>
        <c:gapWidth val="65"/>
        <c:shape val="box"/>
        <c:axId val="212866560"/>
        <c:axId val="212868480"/>
        <c:axId val="0"/>
      </c:bar3DChart>
      <c:catAx>
        <c:axId val="212866560"/>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lumMod val="50000"/>
                  </a:schemeClr>
                </a:solidFill>
                <a:latin typeface="+mn-lt"/>
                <a:ea typeface="+mn-ea"/>
                <a:cs typeface="+mn-cs"/>
              </a:defRPr>
            </a:pPr>
            <a:endParaRPr lang="en-US"/>
          </a:p>
        </c:txPr>
        <c:crossAx val="212868480"/>
        <c:crosses val="autoZero"/>
        <c:auto val="1"/>
        <c:lblAlgn val="ctr"/>
        <c:lblOffset val="100"/>
        <c:noMultiLvlLbl val="0"/>
      </c:catAx>
      <c:valAx>
        <c:axId val="212868480"/>
        <c:scaling>
          <c:orientation val="minMax"/>
        </c:scaling>
        <c:delete val="0"/>
        <c:axPos val="l"/>
        <c:majorGridlines>
          <c:spPr>
            <a:ln w="9525" cap="flat" cmpd="sng" algn="ctr">
              <a:solidFill>
                <a:schemeClr val="tx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2128665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UOS Stephenson" pitchFamily="-128" charset="0"/>
                <a:ea typeface="+mn-ea"/>
                <a:cs typeface="+mn-cs"/>
              </a:defRPr>
            </a:lvl1pPr>
          </a:lstStyle>
          <a:p>
            <a:pPr>
              <a:defRPr/>
            </a:pPr>
            <a:endParaRPr lang="en-GB"/>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B4DD4A0E-A071-47B5-98F1-36EABB00AAAC}" type="slidenum">
              <a:rPr lang="en-GB" altLang="en-US"/>
              <a:pPr/>
              <a:t>‹#›</a:t>
            </a:fld>
            <a:endParaRPr lang="en-GB" altLang="en-US"/>
          </a:p>
        </p:txBody>
      </p:sp>
    </p:spTree>
    <p:extLst>
      <p:ext uri="{BB962C8B-B14F-4D97-AF65-F5344CB8AC3E}">
        <p14:creationId xmlns:p14="http://schemas.microsoft.com/office/powerpoint/2010/main" val="43287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UOS Stephenson" pitchFamily="-128" charset="0"/>
                <a:ea typeface="+mn-ea"/>
                <a:cs typeface="+mn-cs"/>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E5BDD99-E0B0-45CF-86E5-0C12C94E08EA}" type="slidenum">
              <a:rPr lang="en-GB" altLang="en-US"/>
              <a:pPr/>
              <a:t>‹#›</a:t>
            </a:fld>
            <a:endParaRPr lang="en-GB" altLang="en-US"/>
          </a:p>
        </p:txBody>
      </p:sp>
    </p:spTree>
    <p:extLst>
      <p:ext uri="{BB962C8B-B14F-4D97-AF65-F5344CB8AC3E}">
        <p14:creationId xmlns:p14="http://schemas.microsoft.com/office/powerpoint/2010/main" val="4217138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12736B44-EACB-48E6-B7CC-FDC2D45B6ACD}" type="slidenum">
              <a:rPr lang="en-GB" altLang="en-US"/>
              <a:pPr>
                <a:spcBef>
                  <a:spcPct val="0"/>
                </a:spcBef>
              </a:pPr>
              <a:t>1</a:t>
            </a:fld>
            <a:endParaRPr lang="en-GB"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78977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10</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268500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11</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31896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12</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282468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13</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181353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14</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263463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15</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398235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16</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851697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17</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57298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18</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006275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19</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UOS Stephenson" panose="02070503080000020004" pitchFamily="18" charset="0"/>
              </a:rPr>
              <a:t>More information:</a:t>
            </a:r>
          </a:p>
          <a:p>
            <a:pPr eaLnBrk="1" hangingPunct="1"/>
            <a:endParaRPr lang="en-US" altLang="en-US" smtClean="0">
              <a:latin typeface="TUOS Stephenson" panose="02070503080000020004" pitchFamily="18" charset="0"/>
            </a:endParaRPr>
          </a:p>
          <a:p>
            <a:pPr eaLnBrk="1" hangingPunct="1"/>
            <a:r>
              <a:rPr lang="en-US" altLang="en-US" smtClean="0">
                <a:latin typeface="TUOS Stephenson" panose="02070503080000020004" pitchFamily="18" charset="0"/>
              </a:rPr>
              <a:t>You can crop a picture (trim slices from the side, top or bottom) by selecting on the slide the picture that you want to crop, going to the “format” menu, selecting “picture…” and in the “picture” dialog box clicking the “picture” button. This opens the crop options. The preview button allows you to see whether the crop achieves the effect you wanted. (If you have an old version of PowerPoint these controls may be located differently - refer to the PowerPoint Help menu.)</a:t>
            </a:r>
          </a:p>
          <a:p>
            <a:pPr eaLnBrk="1" hangingPunct="1"/>
            <a:endParaRPr lang="en-US" altLang="en-US" smtClean="0">
              <a:latin typeface="TUOS Stephenson" panose="02070503080000020004" pitchFamily="18" charset="0"/>
            </a:endParaRPr>
          </a:p>
          <a:p>
            <a:pPr eaLnBrk="1" hangingPunct="1"/>
            <a:r>
              <a:rPr lang="en-US" altLang="en-US" smtClean="0">
                <a:latin typeface="TUOS Stephenson" panose="02070503080000020004" pitchFamily="18" charset="0"/>
              </a:rPr>
              <a:t>Before importing a picture into your presentation save it in a suitable format (eg jpeg) at a resolution of 72 dots per inch if possible. This resolution keeps the size of the picture file small but still displays fine on screen – particularly important if you’re using several pictures, because half a dozen taken on a five megapixel digital camera and imported at full resolution could mean that your presentation is over 20 megabytes in size. This means it will take up unnecessary disk space, will be slow to open and run on many  less powerful computers – and will be too big to e-mail.</a:t>
            </a:r>
          </a:p>
          <a:p>
            <a:pPr eaLnBrk="1" hangingPunct="1"/>
            <a:endParaRPr lang="en-US" altLang="en-US" smtClean="0">
              <a:latin typeface="TUOS Stephenson" panose="02070503080000020004" pitchFamily="18" charset="0"/>
            </a:endParaRPr>
          </a:p>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42566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CA2B5FF0-1607-4D59-82E8-BB1EA98A054A}" type="slidenum">
              <a:rPr lang="en-GB" altLang="en-US"/>
              <a:pPr>
                <a:spcBef>
                  <a:spcPct val="0"/>
                </a:spcBef>
              </a:pPr>
              <a:t>2</a:t>
            </a:fld>
            <a:endParaRPr lang="en-GB" altLang="en-US"/>
          </a:p>
        </p:txBody>
      </p:sp>
      <p:sp>
        <p:nvSpPr>
          <p:cNvPr id="15363" name="Rectangle 1026"/>
          <p:cNvSpPr>
            <a:spLocks noGrp="1" noRot="1" noChangeAspect="1" noChangeArrowheads="1" noTextEdit="1"/>
          </p:cNvSpPr>
          <p:nvPr>
            <p:ph type="sldImg"/>
          </p:nvPr>
        </p:nvSpPr>
        <p:spPr>
          <a:ln/>
        </p:spPr>
      </p:sp>
      <p:sp>
        <p:nvSpPr>
          <p:cNvPr id="1536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87214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20</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10702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21</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UOS Stephenson" panose="02070503080000020004" pitchFamily="18" charset="0"/>
            </a:endParaRPr>
          </a:p>
        </p:txBody>
      </p:sp>
    </p:spTree>
    <p:extLst>
      <p:ext uri="{BB962C8B-B14F-4D97-AF65-F5344CB8AC3E}">
        <p14:creationId xmlns:p14="http://schemas.microsoft.com/office/powerpoint/2010/main" val="59859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22</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66897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23</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UOS Stephenson" panose="02070503080000020004" pitchFamily="18" charset="0"/>
            </a:endParaRPr>
          </a:p>
        </p:txBody>
      </p:sp>
    </p:spTree>
    <p:extLst>
      <p:ext uri="{BB962C8B-B14F-4D97-AF65-F5344CB8AC3E}">
        <p14:creationId xmlns:p14="http://schemas.microsoft.com/office/powerpoint/2010/main" val="98867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24</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3633289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25</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UOS Stephenson" panose="02070503080000020004" pitchFamily="18" charset="0"/>
            </a:endParaRPr>
          </a:p>
        </p:txBody>
      </p:sp>
    </p:spTree>
    <p:extLst>
      <p:ext uri="{BB962C8B-B14F-4D97-AF65-F5344CB8AC3E}">
        <p14:creationId xmlns:p14="http://schemas.microsoft.com/office/powerpoint/2010/main" val="21522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26</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UOS Stephenson" panose="02070503080000020004" pitchFamily="18" charset="0"/>
              </a:rPr>
              <a:t>More information:</a:t>
            </a:r>
          </a:p>
          <a:p>
            <a:pPr eaLnBrk="1" hangingPunct="1"/>
            <a:endParaRPr lang="en-US" altLang="en-US" smtClean="0">
              <a:latin typeface="TUOS Stephenson" panose="02070503080000020004" pitchFamily="18" charset="0"/>
            </a:endParaRPr>
          </a:p>
          <a:p>
            <a:pPr eaLnBrk="1" hangingPunct="1"/>
            <a:r>
              <a:rPr lang="en-US" altLang="en-US" smtClean="0">
                <a:latin typeface="TUOS Stephenson" panose="02070503080000020004" pitchFamily="18" charset="0"/>
              </a:rPr>
              <a:t>You can crop a picture (trim slices from the side, top or bottom) by selecting on the slide the picture that you want to crop, going to the “format” menu, selecting “picture…” and in the “picture” dialog box clicking the “picture” button. This opens the crop options. The preview button allows you to see whether the crop achieves the effect you wanted. (If you have an old version of PowerPoint these controls may be located differently - refer to the PowerPoint Help menu.)</a:t>
            </a:r>
          </a:p>
          <a:p>
            <a:pPr eaLnBrk="1" hangingPunct="1"/>
            <a:endParaRPr lang="en-US" altLang="en-US" smtClean="0">
              <a:latin typeface="TUOS Stephenson" panose="02070503080000020004" pitchFamily="18" charset="0"/>
            </a:endParaRPr>
          </a:p>
          <a:p>
            <a:pPr eaLnBrk="1" hangingPunct="1"/>
            <a:r>
              <a:rPr lang="en-US" altLang="en-US" smtClean="0">
                <a:latin typeface="TUOS Stephenson" panose="02070503080000020004" pitchFamily="18" charset="0"/>
              </a:rPr>
              <a:t>Before importing a picture into your presentation save it in a suitable format (eg jpeg) at a resolution of 72 dots per inch if possible. This resolution keeps the size of the picture file small but still displays fine on screen – particularly important if you’re using several pictures, because half a dozen taken on a five megapixel digital camera and imported at full resolution could mean that your presentation is over 20 megabytes in size. This means it will take up unnecessary disk space, will be slow to open and run on many  less powerful computers – and will be too big to e-mail.</a:t>
            </a:r>
          </a:p>
          <a:p>
            <a:pPr eaLnBrk="1" hangingPunct="1"/>
            <a:endParaRPr lang="en-US" altLang="en-US" smtClean="0">
              <a:latin typeface="TUOS Stephenson" panose="02070503080000020004" pitchFamily="18" charset="0"/>
            </a:endParaRPr>
          </a:p>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708867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30</a:t>
            </a:fld>
            <a:endParaRPr lang="en-US"/>
          </a:p>
          <a:p>
            <a:endParaRPr lang="en-US"/>
          </a:p>
        </p:txBody>
      </p:sp>
    </p:spTree>
    <p:extLst>
      <p:ext uri="{BB962C8B-B14F-4D97-AF65-F5344CB8AC3E}">
        <p14:creationId xmlns:p14="http://schemas.microsoft.com/office/powerpoint/2010/main" val="419876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31</a:t>
            </a:fld>
            <a:endParaRPr lang="en-US"/>
          </a:p>
          <a:p>
            <a:endParaRPr lang="en-US"/>
          </a:p>
        </p:txBody>
      </p:sp>
    </p:spTree>
    <p:extLst>
      <p:ext uri="{BB962C8B-B14F-4D97-AF65-F5344CB8AC3E}">
        <p14:creationId xmlns:p14="http://schemas.microsoft.com/office/powerpoint/2010/main" val="2325204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32</a:t>
            </a:fld>
            <a:endParaRPr lang="en-US"/>
          </a:p>
          <a:p>
            <a:endParaRPr lang="en-US"/>
          </a:p>
        </p:txBody>
      </p:sp>
    </p:spTree>
    <p:extLst>
      <p:ext uri="{BB962C8B-B14F-4D97-AF65-F5344CB8AC3E}">
        <p14:creationId xmlns:p14="http://schemas.microsoft.com/office/powerpoint/2010/main" val="209959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3</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3749660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33</a:t>
            </a:fld>
            <a:endParaRPr lang="en-US"/>
          </a:p>
          <a:p>
            <a:endParaRPr lang="en-US"/>
          </a:p>
        </p:txBody>
      </p:sp>
    </p:spTree>
    <p:extLst>
      <p:ext uri="{BB962C8B-B14F-4D97-AF65-F5344CB8AC3E}">
        <p14:creationId xmlns:p14="http://schemas.microsoft.com/office/powerpoint/2010/main" val="263392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34</a:t>
            </a:fld>
            <a:endParaRPr lang="en-US"/>
          </a:p>
          <a:p>
            <a:endParaRPr lang="en-US"/>
          </a:p>
        </p:txBody>
      </p:sp>
    </p:spTree>
    <p:extLst>
      <p:ext uri="{BB962C8B-B14F-4D97-AF65-F5344CB8AC3E}">
        <p14:creationId xmlns:p14="http://schemas.microsoft.com/office/powerpoint/2010/main" val="25325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35</a:t>
            </a:fld>
            <a:endParaRPr lang="en-US"/>
          </a:p>
          <a:p>
            <a:endParaRPr lang="en-US"/>
          </a:p>
        </p:txBody>
      </p:sp>
    </p:spTree>
    <p:extLst>
      <p:ext uri="{BB962C8B-B14F-4D97-AF65-F5344CB8AC3E}">
        <p14:creationId xmlns:p14="http://schemas.microsoft.com/office/powerpoint/2010/main" val="419937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36</a:t>
            </a:fld>
            <a:endParaRPr lang="en-US"/>
          </a:p>
          <a:p>
            <a:endParaRPr lang="en-US"/>
          </a:p>
        </p:txBody>
      </p:sp>
    </p:spTree>
    <p:extLst>
      <p:ext uri="{BB962C8B-B14F-4D97-AF65-F5344CB8AC3E}">
        <p14:creationId xmlns:p14="http://schemas.microsoft.com/office/powerpoint/2010/main" val="3769025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37</a:t>
            </a:fld>
            <a:endParaRPr lang="en-US"/>
          </a:p>
          <a:p>
            <a:endParaRPr lang="en-US"/>
          </a:p>
        </p:txBody>
      </p:sp>
    </p:spTree>
    <p:extLst>
      <p:ext uri="{BB962C8B-B14F-4D97-AF65-F5344CB8AC3E}">
        <p14:creationId xmlns:p14="http://schemas.microsoft.com/office/powerpoint/2010/main" val="3846422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38</a:t>
            </a:fld>
            <a:endParaRPr lang="en-US"/>
          </a:p>
          <a:p>
            <a:endParaRPr lang="en-US"/>
          </a:p>
        </p:txBody>
      </p:sp>
    </p:spTree>
    <p:extLst>
      <p:ext uri="{BB962C8B-B14F-4D97-AF65-F5344CB8AC3E}">
        <p14:creationId xmlns:p14="http://schemas.microsoft.com/office/powerpoint/2010/main" val="1453619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39</a:t>
            </a:fld>
            <a:endParaRPr lang="en-US"/>
          </a:p>
          <a:p>
            <a:endParaRPr lang="en-US"/>
          </a:p>
        </p:txBody>
      </p:sp>
    </p:spTree>
    <p:extLst>
      <p:ext uri="{BB962C8B-B14F-4D97-AF65-F5344CB8AC3E}">
        <p14:creationId xmlns:p14="http://schemas.microsoft.com/office/powerpoint/2010/main" val="2426867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41</a:t>
            </a:fld>
            <a:endParaRPr lang="en-US"/>
          </a:p>
          <a:p>
            <a:endParaRPr lang="en-US"/>
          </a:p>
        </p:txBody>
      </p:sp>
    </p:spTree>
    <p:extLst>
      <p:ext uri="{BB962C8B-B14F-4D97-AF65-F5344CB8AC3E}">
        <p14:creationId xmlns:p14="http://schemas.microsoft.com/office/powerpoint/2010/main" val="2624222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42</a:t>
            </a:fld>
            <a:endParaRPr lang="en-US"/>
          </a:p>
          <a:p>
            <a:endParaRPr lang="en-US"/>
          </a:p>
        </p:txBody>
      </p:sp>
    </p:spTree>
    <p:extLst>
      <p:ext uri="{BB962C8B-B14F-4D97-AF65-F5344CB8AC3E}">
        <p14:creationId xmlns:p14="http://schemas.microsoft.com/office/powerpoint/2010/main" val="3355632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43</a:t>
            </a:fld>
            <a:endParaRPr lang="en-US"/>
          </a:p>
          <a:p>
            <a:endParaRPr lang="en-US"/>
          </a:p>
        </p:txBody>
      </p:sp>
    </p:spTree>
    <p:extLst>
      <p:ext uri="{BB962C8B-B14F-4D97-AF65-F5344CB8AC3E}">
        <p14:creationId xmlns:p14="http://schemas.microsoft.com/office/powerpoint/2010/main" val="34873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4</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2613399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44</a:t>
            </a:fld>
            <a:endParaRPr lang="en-US"/>
          </a:p>
          <a:p>
            <a:endParaRPr lang="en-US"/>
          </a:p>
        </p:txBody>
      </p:sp>
    </p:spTree>
    <p:extLst>
      <p:ext uri="{BB962C8B-B14F-4D97-AF65-F5344CB8AC3E}">
        <p14:creationId xmlns:p14="http://schemas.microsoft.com/office/powerpoint/2010/main" val="2007921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45</a:t>
            </a:fld>
            <a:endParaRPr lang="en-US"/>
          </a:p>
          <a:p>
            <a:endParaRPr lang="en-US"/>
          </a:p>
        </p:txBody>
      </p:sp>
    </p:spTree>
    <p:extLst>
      <p:ext uri="{BB962C8B-B14F-4D97-AF65-F5344CB8AC3E}">
        <p14:creationId xmlns:p14="http://schemas.microsoft.com/office/powerpoint/2010/main" val="3432073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46</a:t>
            </a:fld>
            <a:endParaRPr lang="en-US"/>
          </a:p>
          <a:p>
            <a:endParaRPr lang="en-US"/>
          </a:p>
        </p:txBody>
      </p:sp>
    </p:spTree>
    <p:extLst>
      <p:ext uri="{BB962C8B-B14F-4D97-AF65-F5344CB8AC3E}">
        <p14:creationId xmlns:p14="http://schemas.microsoft.com/office/powerpoint/2010/main" val="993100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47</a:t>
            </a:fld>
            <a:endParaRPr lang="en-US"/>
          </a:p>
          <a:p>
            <a:endParaRPr lang="en-US"/>
          </a:p>
        </p:txBody>
      </p:sp>
    </p:spTree>
    <p:extLst>
      <p:ext uri="{BB962C8B-B14F-4D97-AF65-F5344CB8AC3E}">
        <p14:creationId xmlns:p14="http://schemas.microsoft.com/office/powerpoint/2010/main" val="2326643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48</a:t>
            </a:fld>
            <a:endParaRPr lang="en-US"/>
          </a:p>
          <a:p>
            <a:endParaRPr lang="en-US"/>
          </a:p>
        </p:txBody>
      </p:sp>
    </p:spTree>
    <p:extLst>
      <p:ext uri="{BB962C8B-B14F-4D97-AF65-F5344CB8AC3E}">
        <p14:creationId xmlns:p14="http://schemas.microsoft.com/office/powerpoint/2010/main" val="2870870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49</a:t>
            </a:fld>
            <a:endParaRPr lang="en-US"/>
          </a:p>
          <a:p>
            <a:endParaRPr lang="en-US"/>
          </a:p>
        </p:txBody>
      </p:sp>
    </p:spTree>
    <p:extLst>
      <p:ext uri="{BB962C8B-B14F-4D97-AF65-F5344CB8AC3E}">
        <p14:creationId xmlns:p14="http://schemas.microsoft.com/office/powerpoint/2010/main" val="1710792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50</a:t>
            </a:fld>
            <a:endParaRPr lang="en-US"/>
          </a:p>
          <a:p>
            <a:endParaRPr lang="en-US"/>
          </a:p>
        </p:txBody>
      </p:sp>
    </p:spTree>
    <p:extLst>
      <p:ext uri="{BB962C8B-B14F-4D97-AF65-F5344CB8AC3E}">
        <p14:creationId xmlns:p14="http://schemas.microsoft.com/office/powerpoint/2010/main" val="411281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51</a:t>
            </a:fld>
            <a:endParaRPr lang="en-US"/>
          </a:p>
          <a:p>
            <a:endParaRPr lang="en-US"/>
          </a:p>
        </p:txBody>
      </p:sp>
    </p:spTree>
    <p:extLst>
      <p:ext uri="{BB962C8B-B14F-4D97-AF65-F5344CB8AC3E}">
        <p14:creationId xmlns:p14="http://schemas.microsoft.com/office/powerpoint/2010/main" val="2699275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52</a:t>
            </a:fld>
            <a:endParaRPr lang="en-US"/>
          </a:p>
          <a:p>
            <a:endParaRPr lang="en-US"/>
          </a:p>
        </p:txBody>
      </p:sp>
    </p:spTree>
    <p:extLst>
      <p:ext uri="{BB962C8B-B14F-4D97-AF65-F5344CB8AC3E}">
        <p14:creationId xmlns:p14="http://schemas.microsoft.com/office/powerpoint/2010/main" val="559251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53</a:t>
            </a:fld>
            <a:endParaRPr lang="en-US"/>
          </a:p>
          <a:p>
            <a:endParaRPr lang="en-US"/>
          </a:p>
        </p:txBody>
      </p:sp>
    </p:spTree>
    <p:extLst>
      <p:ext uri="{BB962C8B-B14F-4D97-AF65-F5344CB8AC3E}">
        <p14:creationId xmlns:p14="http://schemas.microsoft.com/office/powerpoint/2010/main" val="2573189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5</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756453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54</a:t>
            </a:fld>
            <a:endParaRPr lang="en-US"/>
          </a:p>
          <a:p>
            <a:endParaRPr lang="en-US"/>
          </a:p>
        </p:txBody>
      </p:sp>
    </p:spTree>
    <p:extLst>
      <p:ext uri="{BB962C8B-B14F-4D97-AF65-F5344CB8AC3E}">
        <p14:creationId xmlns:p14="http://schemas.microsoft.com/office/powerpoint/2010/main" val="1964292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55</a:t>
            </a:fld>
            <a:endParaRPr lang="en-US"/>
          </a:p>
          <a:p>
            <a:endParaRPr lang="en-US"/>
          </a:p>
        </p:txBody>
      </p:sp>
    </p:spTree>
    <p:extLst>
      <p:ext uri="{BB962C8B-B14F-4D97-AF65-F5344CB8AC3E}">
        <p14:creationId xmlns:p14="http://schemas.microsoft.com/office/powerpoint/2010/main" val="4200033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56</a:t>
            </a:fld>
            <a:endParaRPr lang="en-US"/>
          </a:p>
          <a:p>
            <a:endParaRPr lang="en-US"/>
          </a:p>
        </p:txBody>
      </p:sp>
    </p:spTree>
    <p:extLst>
      <p:ext uri="{BB962C8B-B14F-4D97-AF65-F5344CB8AC3E}">
        <p14:creationId xmlns:p14="http://schemas.microsoft.com/office/powerpoint/2010/main" val="1029749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57</a:t>
            </a:fld>
            <a:endParaRPr lang="en-US"/>
          </a:p>
          <a:p>
            <a:endParaRPr lang="en-US"/>
          </a:p>
        </p:txBody>
      </p:sp>
    </p:spTree>
    <p:extLst>
      <p:ext uri="{BB962C8B-B14F-4D97-AF65-F5344CB8AC3E}">
        <p14:creationId xmlns:p14="http://schemas.microsoft.com/office/powerpoint/2010/main" val="3457845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58</a:t>
            </a:fld>
            <a:endParaRPr lang="en-US"/>
          </a:p>
          <a:p>
            <a:endParaRPr lang="en-US"/>
          </a:p>
        </p:txBody>
      </p:sp>
    </p:spTree>
    <p:extLst>
      <p:ext uri="{BB962C8B-B14F-4D97-AF65-F5344CB8AC3E}">
        <p14:creationId xmlns:p14="http://schemas.microsoft.com/office/powerpoint/2010/main" val="2836500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59</a:t>
            </a:fld>
            <a:endParaRPr lang="en-US"/>
          </a:p>
          <a:p>
            <a:endParaRPr lang="en-US"/>
          </a:p>
        </p:txBody>
      </p:sp>
    </p:spTree>
    <p:extLst>
      <p:ext uri="{BB962C8B-B14F-4D97-AF65-F5344CB8AC3E}">
        <p14:creationId xmlns:p14="http://schemas.microsoft.com/office/powerpoint/2010/main" val="1333135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60</a:t>
            </a:fld>
            <a:endParaRPr lang="en-US"/>
          </a:p>
          <a:p>
            <a:endParaRPr lang="en-US"/>
          </a:p>
        </p:txBody>
      </p:sp>
    </p:spTree>
    <p:extLst>
      <p:ext uri="{BB962C8B-B14F-4D97-AF65-F5344CB8AC3E}">
        <p14:creationId xmlns:p14="http://schemas.microsoft.com/office/powerpoint/2010/main" val="3493395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61</a:t>
            </a:fld>
            <a:endParaRPr lang="en-US"/>
          </a:p>
          <a:p>
            <a:endParaRPr lang="en-US"/>
          </a:p>
        </p:txBody>
      </p:sp>
    </p:spTree>
    <p:extLst>
      <p:ext uri="{BB962C8B-B14F-4D97-AF65-F5344CB8AC3E}">
        <p14:creationId xmlns:p14="http://schemas.microsoft.com/office/powerpoint/2010/main" val="4292500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62</a:t>
            </a:fld>
            <a:endParaRPr lang="en-US"/>
          </a:p>
          <a:p>
            <a:endParaRPr lang="en-US"/>
          </a:p>
        </p:txBody>
      </p:sp>
    </p:spTree>
    <p:extLst>
      <p:ext uri="{BB962C8B-B14F-4D97-AF65-F5344CB8AC3E}">
        <p14:creationId xmlns:p14="http://schemas.microsoft.com/office/powerpoint/2010/main" val="21765768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63</a:t>
            </a:fld>
            <a:endParaRPr lang="en-US"/>
          </a:p>
          <a:p>
            <a:endParaRPr lang="en-US"/>
          </a:p>
        </p:txBody>
      </p:sp>
    </p:spTree>
    <p:extLst>
      <p:ext uri="{BB962C8B-B14F-4D97-AF65-F5344CB8AC3E}">
        <p14:creationId xmlns:p14="http://schemas.microsoft.com/office/powerpoint/2010/main" val="170734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6</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UOS Stephenson" panose="02070503080000020004" pitchFamily="18" charset="0"/>
            </a:endParaRPr>
          </a:p>
        </p:txBody>
      </p:sp>
    </p:spTree>
    <p:extLst>
      <p:ext uri="{BB962C8B-B14F-4D97-AF65-F5344CB8AC3E}">
        <p14:creationId xmlns:p14="http://schemas.microsoft.com/office/powerpoint/2010/main" val="703970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64</a:t>
            </a:fld>
            <a:endParaRPr lang="en-US"/>
          </a:p>
          <a:p>
            <a:endParaRPr lang="en-US"/>
          </a:p>
        </p:txBody>
      </p:sp>
    </p:spTree>
    <p:extLst>
      <p:ext uri="{BB962C8B-B14F-4D97-AF65-F5344CB8AC3E}">
        <p14:creationId xmlns:p14="http://schemas.microsoft.com/office/powerpoint/2010/main" val="90552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65</a:t>
            </a:fld>
            <a:endParaRPr lang="en-US"/>
          </a:p>
          <a:p>
            <a:endParaRPr lang="en-US"/>
          </a:p>
        </p:txBody>
      </p:sp>
    </p:spTree>
    <p:extLst>
      <p:ext uri="{BB962C8B-B14F-4D97-AF65-F5344CB8AC3E}">
        <p14:creationId xmlns:p14="http://schemas.microsoft.com/office/powerpoint/2010/main" val="26392353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66</a:t>
            </a:fld>
            <a:endParaRPr lang="en-US"/>
          </a:p>
          <a:p>
            <a:endParaRPr lang="en-US"/>
          </a:p>
        </p:txBody>
      </p:sp>
    </p:spTree>
    <p:extLst>
      <p:ext uri="{BB962C8B-B14F-4D97-AF65-F5344CB8AC3E}">
        <p14:creationId xmlns:p14="http://schemas.microsoft.com/office/powerpoint/2010/main" val="598014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67</a:t>
            </a:fld>
            <a:endParaRPr lang="en-US"/>
          </a:p>
          <a:p>
            <a:endParaRPr lang="en-US"/>
          </a:p>
        </p:txBody>
      </p:sp>
    </p:spTree>
    <p:extLst>
      <p:ext uri="{BB962C8B-B14F-4D97-AF65-F5344CB8AC3E}">
        <p14:creationId xmlns:p14="http://schemas.microsoft.com/office/powerpoint/2010/main" val="15307195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68</a:t>
            </a:fld>
            <a:endParaRPr lang="en-US"/>
          </a:p>
          <a:p>
            <a:endParaRPr lang="en-US"/>
          </a:p>
        </p:txBody>
      </p:sp>
    </p:spTree>
    <p:extLst>
      <p:ext uri="{BB962C8B-B14F-4D97-AF65-F5344CB8AC3E}">
        <p14:creationId xmlns:p14="http://schemas.microsoft.com/office/powerpoint/2010/main" val="123735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69</a:t>
            </a:fld>
            <a:endParaRPr lang="en-US"/>
          </a:p>
          <a:p>
            <a:endParaRPr lang="en-US"/>
          </a:p>
        </p:txBody>
      </p:sp>
    </p:spTree>
    <p:extLst>
      <p:ext uri="{BB962C8B-B14F-4D97-AF65-F5344CB8AC3E}">
        <p14:creationId xmlns:p14="http://schemas.microsoft.com/office/powerpoint/2010/main" val="38582903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70</a:t>
            </a:fld>
            <a:endParaRPr lang="en-US"/>
          </a:p>
          <a:p>
            <a:endParaRPr lang="en-US"/>
          </a:p>
        </p:txBody>
      </p:sp>
    </p:spTree>
    <p:extLst>
      <p:ext uri="{BB962C8B-B14F-4D97-AF65-F5344CB8AC3E}">
        <p14:creationId xmlns:p14="http://schemas.microsoft.com/office/powerpoint/2010/main" val="36907266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71</a:t>
            </a:fld>
            <a:endParaRPr lang="en-US"/>
          </a:p>
          <a:p>
            <a:endParaRPr lang="en-US"/>
          </a:p>
        </p:txBody>
      </p:sp>
    </p:spTree>
    <p:extLst>
      <p:ext uri="{BB962C8B-B14F-4D97-AF65-F5344CB8AC3E}">
        <p14:creationId xmlns:p14="http://schemas.microsoft.com/office/powerpoint/2010/main" val="4000665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72</a:t>
            </a:fld>
            <a:endParaRPr lang="en-US"/>
          </a:p>
          <a:p>
            <a:endParaRPr lang="en-US"/>
          </a:p>
        </p:txBody>
      </p:sp>
    </p:spTree>
    <p:extLst>
      <p:ext uri="{BB962C8B-B14F-4D97-AF65-F5344CB8AC3E}">
        <p14:creationId xmlns:p14="http://schemas.microsoft.com/office/powerpoint/2010/main" val="173703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de-DE">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Copyright © Infineon Technologies AG 2016. All rights reserved.</a:t>
            </a:r>
          </a:p>
          <a:p>
            <a:r>
              <a:rPr lang="en-US" b="1"/>
              <a:t>for internal use only</a:t>
            </a:r>
            <a:endParaRPr lang="en-US" b="1" dirty="0"/>
          </a:p>
        </p:txBody>
      </p:sp>
      <p:sp>
        <p:nvSpPr>
          <p:cNvPr id="6" name="Date Placeholder 5"/>
          <p:cNvSpPr>
            <a:spLocks noGrp="1"/>
          </p:cNvSpPr>
          <p:nvPr>
            <p:ph type="dt" idx="12"/>
          </p:nvPr>
        </p:nvSpPr>
        <p:spPr/>
        <p:txBody>
          <a:bodyPr/>
          <a:lstStyle/>
          <a:p>
            <a:r>
              <a:rPr lang="en-US"/>
              <a:t>0001-01-01</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73</a:t>
            </a:fld>
            <a:endParaRPr lang="en-US"/>
          </a:p>
          <a:p>
            <a:endParaRPr lang="en-US"/>
          </a:p>
        </p:txBody>
      </p:sp>
    </p:spTree>
    <p:extLst>
      <p:ext uri="{BB962C8B-B14F-4D97-AF65-F5344CB8AC3E}">
        <p14:creationId xmlns:p14="http://schemas.microsoft.com/office/powerpoint/2010/main" val="3714498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99A72A2-BCB1-4DEF-AAE4-2F56C55FCDBE}" type="slidenum">
              <a:rPr lang="en-GB" altLang="en-US"/>
              <a:pPr>
                <a:spcBef>
                  <a:spcPct val="0"/>
                </a:spcBef>
              </a:pPr>
              <a:t>7</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UOS Stephenson" panose="02070503080000020004" pitchFamily="18" charset="0"/>
              </a:rPr>
              <a:t>More information:</a:t>
            </a:r>
          </a:p>
          <a:p>
            <a:pPr eaLnBrk="1" hangingPunct="1"/>
            <a:endParaRPr lang="en-US" altLang="en-US" smtClean="0">
              <a:latin typeface="TUOS Stephenson" panose="02070503080000020004" pitchFamily="18" charset="0"/>
            </a:endParaRPr>
          </a:p>
          <a:p>
            <a:pPr eaLnBrk="1" hangingPunct="1"/>
            <a:r>
              <a:rPr lang="en-US" altLang="en-US" smtClean="0">
                <a:latin typeface="TUOS Stephenson" panose="02070503080000020004" pitchFamily="18" charset="0"/>
              </a:rPr>
              <a:t>You can crop a picture (trim slices from the side, top or bottom) by selecting on the slide the picture that you want to crop, going to the “format” menu, selecting “picture…” and in the “picture” dialog box clicking the “picture” button. This opens the crop options. The preview button allows you to see whether the crop achieves the effect you wanted. (If you have an old version of PowerPoint these controls may be located differently - refer to the PowerPoint Help menu.)</a:t>
            </a:r>
          </a:p>
          <a:p>
            <a:pPr eaLnBrk="1" hangingPunct="1"/>
            <a:endParaRPr lang="en-US" altLang="en-US" smtClean="0">
              <a:latin typeface="TUOS Stephenson" panose="02070503080000020004" pitchFamily="18" charset="0"/>
            </a:endParaRPr>
          </a:p>
          <a:p>
            <a:pPr eaLnBrk="1" hangingPunct="1"/>
            <a:r>
              <a:rPr lang="en-US" altLang="en-US" smtClean="0">
                <a:latin typeface="TUOS Stephenson" panose="02070503080000020004" pitchFamily="18" charset="0"/>
              </a:rPr>
              <a:t>Before importing a picture into your presentation save it in a suitable format (eg jpeg) at a resolution of 72 dots per inch if possible. This resolution keeps the size of the picture file small but still displays fine on screen – particularly important if you’re using several pictures, because half a dozen taken on a five megapixel digital camera and imported at full resolution could mean that your presentation is over 20 megabytes in size. This means it will take up unnecessary disk space, will be slow to open and run on many  less powerful computers – and will be too big to e-mail.</a:t>
            </a:r>
          </a:p>
          <a:p>
            <a:pPr eaLnBrk="1" hangingPunct="1"/>
            <a:endParaRPr lang="en-US" altLang="en-US" smtClean="0">
              <a:latin typeface="TUOS Stephenson" panose="02070503080000020004" pitchFamily="18" charset="0"/>
            </a:endParaRPr>
          </a:p>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37028625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en-US" dirty="0" smtClean="0">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Copyright © Infineon Technologies AG 2018. All rights reserved.</a:t>
            </a:r>
          </a:p>
          <a:p>
            <a:r>
              <a:rPr lang="en-US" b="1" smtClean="0"/>
              <a:t>restricted</a:t>
            </a:r>
            <a:endParaRPr lang="en-US" b="1" dirty="0"/>
          </a:p>
        </p:txBody>
      </p:sp>
      <p:sp>
        <p:nvSpPr>
          <p:cNvPr id="6" name="Date Placeholder 5"/>
          <p:cNvSpPr>
            <a:spLocks noGrp="1"/>
          </p:cNvSpPr>
          <p:nvPr>
            <p:ph type="dt" idx="12"/>
          </p:nvPr>
        </p:nvSpPr>
        <p:spPr/>
        <p:txBody>
          <a:bodyPr/>
          <a:lstStyle/>
          <a:p>
            <a:r>
              <a:rPr lang="en-US" smtClean="0"/>
              <a:t>2018-01-19</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81</a:t>
            </a:fld>
            <a:endParaRPr lang="en-US" smtClean="0"/>
          </a:p>
          <a:p>
            <a:endParaRPr lang="en-US"/>
          </a:p>
        </p:txBody>
      </p:sp>
    </p:spTree>
    <p:extLst>
      <p:ext uri="{BB962C8B-B14F-4D97-AF65-F5344CB8AC3E}">
        <p14:creationId xmlns:p14="http://schemas.microsoft.com/office/powerpoint/2010/main" val="40988119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r>
              <a:rPr lang="en-US" dirty="0" smtClean="0">
                <a:solidFill>
                  <a:schemeClr val="tx1"/>
                </a:solidFill>
              </a:rPr>
              <a:t>Mention affine transformations.</a:t>
            </a:r>
          </a:p>
          <a:p>
            <a:r>
              <a:rPr lang="en-US" dirty="0" smtClean="0">
                <a:solidFill>
                  <a:schemeClr val="tx1"/>
                </a:solidFill>
              </a:rPr>
              <a:t>Separating nonlinear operations</a:t>
            </a:r>
            <a:r>
              <a:rPr lang="en-US" baseline="0" dirty="0" smtClean="0">
                <a:solidFill>
                  <a:schemeClr val="tx1"/>
                </a:solidFill>
              </a:rPr>
              <a:t> means 3 clock cycles for single PRINCE </a:t>
            </a:r>
            <a:r>
              <a:rPr lang="en-US" baseline="0" dirty="0" err="1" smtClean="0">
                <a:solidFill>
                  <a:schemeClr val="tx1"/>
                </a:solidFill>
              </a:rPr>
              <a:t>Sbox</a:t>
            </a:r>
            <a:r>
              <a:rPr lang="en-US" baseline="0" dirty="0" smtClean="0">
                <a:solidFill>
                  <a:schemeClr val="tx1"/>
                </a:solidFill>
              </a:rPr>
              <a:t> call.</a:t>
            </a:r>
            <a:endParaRPr lang="en-US" dirty="0" smtClean="0">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Copyright © Infineon Technologies AG 2018. All rights reserved.</a:t>
            </a:r>
          </a:p>
          <a:p>
            <a:r>
              <a:rPr lang="en-US" b="1" smtClean="0"/>
              <a:t>restricted</a:t>
            </a:r>
            <a:endParaRPr lang="en-US" b="1" dirty="0"/>
          </a:p>
        </p:txBody>
      </p:sp>
      <p:sp>
        <p:nvSpPr>
          <p:cNvPr id="6" name="Date Placeholder 5"/>
          <p:cNvSpPr>
            <a:spLocks noGrp="1"/>
          </p:cNvSpPr>
          <p:nvPr>
            <p:ph type="dt" idx="12"/>
          </p:nvPr>
        </p:nvSpPr>
        <p:spPr/>
        <p:txBody>
          <a:bodyPr/>
          <a:lstStyle/>
          <a:p>
            <a:r>
              <a:rPr lang="en-US" smtClean="0"/>
              <a:t>2018-01-19</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82</a:t>
            </a:fld>
            <a:endParaRPr lang="en-US" smtClean="0"/>
          </a:p>
          <a:p>
            <a:endParaRPr lang="en-US"/>
          </a:p>
        </p:txBody>
      </p:sp>
    </p:spTree>
    <p:extLst>
      <p:ext uri="{BB962C8B-B14F-4D97-AF65-F5344CB8AC3E}">
        <p14:creationId xmlns:p14="http://schemas.microsoft.com/office/powerpoint/2010/main" val="985490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en-US" dirty="0" smtClean="0">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Copyright © Infineon Technologies AG 2018. All rights reserved.</a:t>
            </a:r>
          </a:p>
          <a:p>
            <a:r>
              <a:rPr lang="en-US" b="1" smtClean="0"/>
              <a:t>restricted</a:t>
            </a:r>
            <a:endParaRPr lang="en-US" b="1" dirty="0"/>
          </a:p>
        </p:txBody>
      </p:sp>
      <p:sp>
        <p:nvSpPr>
          <p:cNvPr id="6" name="Date Placeholder 5"/>
          <p:cNvSpPr>
            <a:spLocks noGrp="1"/>
          </p:cNvSpPr>
          <p:nvPr>
            <p:ph type="dt" idx="12"/>
          </p:nvPr>
        </p:nvSpPr>
        <p:spPr/>
        <p:txBody>
          <a:bodyPr/>
          <a:lstStyle/>
          <a:p>
            <a:r>
              <a:rPr lang="en-US" smtClean="0"/>
              <a:t>2018-01-19</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83</a:t>
            </a:fld>
            <a:endParaRPr lang="en-US" smtClean="0"/>
          </a:p>
          <a:p>
            <a:endParaRPr lang="en-US"/>
          </a:p>
        </p:txBody>
      </p:sp>
    </p:spTree>
    <p:extLst>
      <p:ext uri="{BB962C8B-B14F-4D97-AF65-F5344CB8AC3E}">
        <p14:creationId xmlns:p14="http://schemas.microsoft.com/office/powerpoint/2010/main" val="7626992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endParaRPr lang="en-US" dirty="0" smtClean="0">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Copyright © Infineon Technologies AG 2018. All rights reserved.</a:t>
            </a:r>
          </a:p>
          <a:p>
            <a:r>
              <a:rPr lang="en-US" b="1" smtClean="0"/>
              <a:t>restricted</a:t>
            </a:r>
            <a:endParaRPr lang="en-US" b="1" dirty="0"/>
          </a:p>
        </p:txBody>
      </p:sp>
      <p:sp>
        <p:nvSpPr>
          <p:cNvPr id="6" name="Date Placeholder 5"/>
          <p:cNvSpPr>
            <a:spLocks noGrp="1"/>
          </p:cNvSpPr>
          <p:nvPr>
            <p:ph type="dt" idx="12"/>
          </p:nvPr>
        </p:nvSpPr>
        <p:spPr/>
        <p:txBody>
          <a:bodyPr/>
          <a:lstStyle/>
          <a:p>
            <a:r>
              <a:rPr lang="en-US" smtClean="0"/>
              <a:t>2018-01-19</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84</a:t>
            </a:fld>
            <a:endParaRPr lang="en-US" smtClean="0"/>
          </a:p>
          <a:p>
            <a:endParaRPr lang="en-US"/>
          </a:p>
        </p:txBody>
      </p:sp>
    </p:spTree>
    <p:extLst>
      <p:ext uri="{BB962C8B-B14F-4D97-AF65-F5344CB8AC3E}">
        <p14:creationId xmlns:p14="http://schemas.microsoft.com/office/powerpoint/2010/main" val="182632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4643438"/>
          </a:xfrm>
        </p:spPr>
      </p:sp>
      <p:sp>
        <p:nvSpPr>
          <p:cNvPr id="3" name="Notes Placeholder 2"/>
          <p:cNvSpPr>
            <a:spLocks noGrp="1"/>
          </p:cNvSpPr>
          <p:nvPr>
            <p:ph type="body" idx="1"/>
          </p:nvPr>
        </p:nvSpPr>
        <p:spPr/>
        <p:txBody>
          <a:bodyPr>
            <a:normAutofit/>
          </a:bodyPr>
          <a:lstStyle/>
          <a:p>
            <a:r>
              <a:rPr lang="en-US" dirty="0" smtClean="0">
                <a:solidFill>
                  <a:schemeClr val="tx1"/>
                </a:solidFill>
              </a:rPr>
              <a:t>Results better than our back-the-envelope</a:t>
            </a:r>
            <a:r>
              <a:rPr lang="en-US" baseline="0" dirty="0" smtClean="0">
                <a:solidFill>
                  <a:schemeClr val="tx1"/>
                </a:solidFill>
              </a:rPr>
              <a:t> </a:t>
            </a:r>
            <a:r>
              <a:rPr lang="en-US" dirty="0" smtClean="0">
                <a:solidFill>
                  <a:schemeClr val="tx1"/>
                </a:solidFill>
              </a:rPr>
              <a:t>1</a:t>
            </a:r>
            <a:r>
              <a:rPr lang="en-US" baseline="30000" dirty="0" smtClean="0">
                <a:solidFill>
                  <a:schemeClr val="tx1"/>
                </a:solidFill>
              </a:rPr>
              <a:t>st</a:t>
            </a:r>
            <a:r>
              <a:rPr lang="en-US" dirty="0" smtClean="0">
                <a:solidFill>
                  <a:schemeClr val="tx1"/>
                </a:solidFill>
              </a:rPr>
              <a:t> order estimations</a:t>
            </a:r>
            <a:r>
              <a:rPr lang="en-US" baseline="0" dirty="0" smtClean="0">
                <a:solidFill>
                  <a:schemeClr val="tx1"/>
                </a:solidFill>
              </a:rPr>
              <a:t> (~20k)</a:t>
            </a:r>
            <a:endParaRPr lang="en-US" dirty="0" smtClean="0">
              <a:solidFill>
                <a:schemeClr val="tx1"/>
              </a:solidFill>
            </a:endParaRPr>
          </a:p>
          <a:p>
            <a:r>
              <a:rPr lang="en-US" dirty="0" smtClean="0">
                <a:solidFill>
                  <a:schemeClr val="tx1"/>
                </a:solidFill>
              </a:rPr>
              <a:t>No evaluation available.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Copyright © Infineon Technologies AG 2018. All rights reserved.</a:t>
            </a:r>
          </a:p>
          <a:p>
            <a:r>
              <a:rPr lang="en-US" b="1" smtClean="0"/>
              <a:t>restricted</a:t>
            </a:r>
            <a:endParaRPr lang="en-US" b="1" dirty="0"/>
          </a:p>
        </p:txBody>
      </p:sp>
      <p:sp>
        <p:nvSpPr>
          <p:cNvPr id="6" name="Date Placeholder 5"/>
          <p:cNvSpPr>
            <a:spLocks noGrp="1"/>
          </p:cNvSpPr>
          <p:nvPr>
            <p:ph type="dt" idx="12"/>
          </p:nvPr>
        </p:nvSpPr>
        <p:spPr/>
        <p:txBody>
          <a:bodyPr/>
          <a:lstStyle/>
          <a:p>
            <a:r>
              <a:rPr lang="en-US" smtClean="0"/>
              <a:t>2018-01-19</a:t>
            </a:r>
          </a:p>
          <a:p>
            <a:endParaRPr lang="en-US"/>
          </a:p>
        </p:txBody>
      </p:sp>
      <p:sp>
        <p:nvSpPr>
          <p:cNvPr id="7" name="Slide Number Placeholder 6"/>
          <p:cNvSpPr>
            <a:spLocks noGrp="1"/>
          </p:cNvSpPr>
          <p:nvPr>
            <p:ph type="sldNum" sz="quarter" idx="13"/>
          </p:nvPr>
        </p:nvSpPr>
        <p:spPr/>
        <p:txBody>
          <a:bodyPr/>
          <a:lstStyle/>
          <a:p>
            <a:fld id="{1A5E1CB4-6977-43BF-ACA9-CC28B9D6A559}" type="slidenum">
              <a:rPr lang="en-US" smtClean="0"/>
              <a:pPr/>
              <a:t>85</a:t>
            </a:fld>
            <a:endParaRPr lang="en-US" smtClean="0"/>
          </a:p>
          <a:p>
            <a:endParaRPr lang="en-US"/>
          </a:p>
        </p:txBody>
      </p:sp>
    </p:spTree>
    <p:extLst>
      <p:ext uri="{BB962C8B-B14F-4D97-AF65-F5344CB8AC3E}">
        <p14:creationId xmlns:p14="http://schemas.microsoft.com/office/powerpoint/2010/main" val="38526927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86</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3463308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87</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2635711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88</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4004015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ED767E38-B2AE-439E-BE74-846433D28CAB}" type="slidenum">
              <a:rPr lang="en-GB" altLang="en-US"/>
              <a:pPr>
                <a:spcBef>
                  <a:spcPct val="0"/>
                </a:spcBef>
              </a:pPr>
              <a:t>89</a:t>
            </a:fld>
            <a:endParaRPr lang="en-GB"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40443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8</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45490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2DFC2F16-E606-4929-8CC2-DFF45D4DB728}" type="slidenum">
              <a:rPr lang="en-GB" altLang="en-US"/>
              <a:pPr>
                <a:spcBef>
                  <a:spcPct val="0"/>
                </a:spcBef>
              </a:pPr>
              <a:t>9</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714466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2209800"/>
            <a:ext cx="8229600" cy="1828800"/>
          </a:xfrm>
        </p:spPr>
        <p:txBody>
          <a:bodyPr anchor="ctr"/>
          <a:lstStyle>
            <a:lvl1pPr>
              <a:defRPr sz="5400"/>
            </a:lvl1pPr>
          </a:lstStyle>
          <a:p>
            <a:r>
              <a:rPr lang="en-US" smtClean="0"/>
              <a:t>Click to edit Master title style</a:t>
            </a:r>
            <a:endParaRPr lang="en-GB"/>
          </a:p>
        </p:txBody>
      </p:sp>
      <p:sp>
        <p:nvSpPr>
          <p:cNvPr id="4099" name="Rectangle 3"/>
          <p:cNvSpPr>
            <a:spLocks noGrp="1" noChangeArrowheads="1"/>
          </p:cNvSpPr>
          <p:nvPr>
            <p:ph type="subTitle" idx="1"/>
          </p:nvPr>
        </p:nvSpPr>
        <p:spPr>
          <a:xfrm>
            <a:off x="609600" y="4876800"/>
            <a:ext cx="8229600" cy="1066800"/>
          </a:xfrm>
        </p:spPr>
        <p:txBody>
          <a:bodyPr/>
          <a:lstStyle>
            <a:lvl1pPr marL="0" indent="0">
              <a:spcBef>
                <a:spcPct val="0"/>
              </a:spcBef>
              <a:buFontTx/>
              <a:buNone/>
              <a:defRPr/>
            </a:lvl1pPr>
          </a:lstStyle>
          <a:p>
            <a:r>
              <a:rPr lang="en-US" smtClean="0"/>
              <a:t>Click to edit Master subtitle style</a:t>
            </a:r>
            <a:endParaRPr lang="en-GB"/>
          </a:p>
        </p:txBody>
      </p:sp>
      <p:sp>
        <p:nvSpPr>
          <p:cNvPr id="6" name="Rectangle 6"/>
          <p:cNvSpPr>
            <a:spLocks noGrp="1" noChangeArrowheads="1"/>
          </p:cNvSpPr>
          <p:nvPr>
            <p:ph type="sldNum" sz="quarter" idx="10"/>
          </p:nvPr>
        </p:nvSpPr>
        <p:spPr/>
        <p:txBody>
          <a:bodyPr/>
          <a:lstStyle>
            <a:lvl1pPr>
              <a:defRPr b="1"/>
            </a:lvl1pPr>
          </a:lstStyle>
          <a:p>
            <a:fld id="{8C24EF9A-BF82-46E1-B0D1-E30DDEAC2E90}" type="slidenum">
              <a:rPr lang="en-GB" altLang="en-US"/>
              <a:pPr/>
              <a:t>‹#›</a:t>
            </a:fld>
            <a:endParaRPr lang="en-GB" altLang="en-US">
              <a:solidFill>
                <a:srgbClr val="FFFFFF"/>
              </a:solidFill>
            </a:endParaRPr>
          </a:p>
        </p:txBody>
      </p:sp>
      <p:sp>
        <p:nvSpPr>
          <p:cNvPr id="7" name="Rectangle 18"/>
          <p:cNvSpPr>
            <a:spLocks noGrp="1" noChangeArrowheads="1"/>
          </p:cNvSpPr>
          <p:nvPr>
            <p:ph type="dt" sz="half" idx="11"/>
          </p:nvPr>
        </p:nvSpPr>
        <p:spPr/>
        <p:txBody>
          <a:bodyPr/>
          <a:lstStyle>
            <a:lvl1pPr>
              <a:defRPr smtClean="0"/>
            </a:lvl1pPr>
          </a:lstStyle>
          <a:p>
            <a:pPr>
              <a:defRPr/>
            </a:pPr>
            <a:fld id="{1C459E5A-3667-46E1-B7B5-26682E39624C}" type="datetime1">
              <a:rPr lang="en-GB" altLang="en-US"/>
              <a:pPr>
                <a:defRPr/>
              </a:pPr>
              <a:t>25/06/2019</a:t>
            </a:fld>
            <a:endParaRPr lang="en-GB" altLang="en-US"/>
          </a:p>
        </p:txBody>
      </p:sp>
      <p:sp>
        <p:nvSpPr>
          <p:cNvPr id="8" name="Rectangle 19"/>
          <p:cNvSpPr>
            <a:spLocks noGrp="1" noChangeArrowheads="1"/>
          </p:cNvSpPr>
          <p:nvPr>
            <p:ph type="ftr" sz="quarter" idx="12"/>
          </p:nvPr>
        </p:nvSpPr>
        <p:spPr/>
        <p:txBody>
          <a:bodyPr/>
          <a:lstStyle>
            <a:lvl1pPr>
              <a:defRPr smtClean="0"/>
            </a:lvl1pPr>
          </a:lstStyle>
          <a:p>
            <a:pPr>
              <a:defRPr/>
            </a:pPr>
            <a:r>
              <a:rPr lang="en-GB" altLang="en-US"/>
              <a:t>© The University of Sheffield</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6416" y="6293021"/>
            <a:ext cx="707897" cy="43239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0000" y="180000"/>
            <a:ext cx="2334605" cy="943200"/>
          </a:xfrm>
          <a:prstGeom prst="rect">
            <a:avLst/>
          </a:prstGeom>
        </p:spPr>
      </p:pic>
    </p:spTree>
    <p:extLst>
      <p:ext uri="{BB962C8B-B14F-4D97-AF65-F5344CB8AC3E}">
        <p14:creationId xmlns:p14="http://schemas.microsoft.com/office/powerpoint/2010/main" val="41675770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3462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371600"/>
            <a:ext cx="2057400" cy="4724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1371600"/>
            <a:ext cx="60198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537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229600"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362200"/>
            <a:ext cx="40386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00600" y="2362200"/>
            <a:ext cx="40386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30251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FX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188721"/>
            <a:ext cx="7223760" cy="720000"/>
          </a:xfrm>
          <a:prstGeom prst="rect">
            <a:avLst/>
          </a:prstGeom>
        </p:spPr>
        <p:txBody>
          <a:bodyPr lIns="100803" tIns="50402" rIns="100803" bIns="50402"/>
          <a:lstStyle/>
          <a:p>
            <a:r>
              <a:rPr lang="en-GB" dirty="0"/>
              <a:t>Click to edit title</a:t>
            </a:r>
          </a:p>
        </p:txBody>
      </p:sp>
      <p:sp>
        <p:nvSpPr>
          <p:cNvPr id="7" name="Content Placeholder 6"/>
          <p:cNvSpPr>
            <a:spLocks noGrp="1"/>
          </p:cNvSpPr>
          <p:nvPr>
            <p:ph sz="quarter" idx="13" hasCustomPrompt="1"/>
          </p:nvPr>
        </p:nvSpPr>
        <p:spPr>
          <a:xfrm>
            <a:off x="250825" y="1268414"/>
            <a:ext cx="8641655" cy="5113337"/>
          </a:xfrm>
          <a:prstGeom prst="rect">
            <a:avLst/>
          </a:prstGeom>
        </p:spPr>
        <p:txBody>
          <a:bodyPr lIns="100803" tIns="50402" rIns="100803" bIns="50402"/>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Slide Number Placeholder 2"/>
          <p:cNvSpPr>
            <a:spLocks noGrp="1"/>
          </p:cNvSpPr>
          <p:nvPr>
            <p:ph type="sldNum" sz="quarter" idx="14"/>
          </p:nvPr>
        </p:nvSpPr>
        <p:spPr>
          <a:xfrm>
            <a:off x="8315516" y="6553200"/>
            <a:ext cx="288036" cy="304800"/>
          </a:xfrm>
          <a:prstGeom prst="rect">
            <a:avLst/>
          </a:prstGeom>
        </p:spPr>
        <p:txBody>
          <a:bodyPr wrap="none" lIns="0" tIns="0" rIns="0" bIns="0" anchor="ctr">
            <a:noAutofit/>
          </a:bodyPr>
          <a:lstStyle>
            <a:lvl1pPr algn="r" fontAlgn="t">
              <a:buClr>
                <a:schemeClr val="accent2"/>
              </a:buClr>
              <a:defRPr sz="1633" b="0">
                <a:solidFill>
                  <a:schemeClr val="bg1"/>
                </a:solidFill>
                <a:latin typeface="Verdana" panose="020B0604030504040204" pitchFamily="34" charset="0"/>
              </a:defRPr>
            </a:lvl1pPr>
          </a:lstStyle>
          <a:p>
            <a:fld id="{38547648-7FDF-40F5-9ECD-8F71EC07F105}" type="slidenum">
              <a:rPr lang="de-DE" smtClean="0"/>
              <a:pPr/>
              <a:t>‹#›</a:t>
            </a:fld>
            <a:endParaRPr lang="de-DE"/>
          </a:p>
        </p:txBody>
      </p:sp>
      <p:sp>
        <p:nvSpPr>
          <p:cNvPr id="4" name="Date Placeholder 3"/>
          <p:cNvSpPr>
            <a:spLocks noGrp="1"/>
          </p:cNvSpPr>
          <p:nvPr>
            <p:ph type="dt" sz="half" idx="15"/>
          </p:nvPr>
        </p:nvSpPr>
        <p:spPr>
          <a:xfrm>
            <a:off x="250824" y="6553200"/>
            <a:ext cx="288036" cy="304800"/>
          </a:xfrm>
          <a:prstGeom prst="rect">
            <a:avLst/>
          </a:prstGeom>
        </p:spPr>
        <p:txBody>
          <a:bodyPr wrap="none" lIns="0" tIns="0" rIns="0" bIns="0" anchor="ctr">
            <a:noAutofit/>
          </a:bodyPr>
          <a:lstStyle>
            <a:lvl1pPr algn="l" fontAlgn="t">
              <a:buClr>
                <a:schemeClr val="accent2"/>
              </a:buClr>
              <a:defRPr sz="816" b="0">
                <a:solidFill>
                  <a:schemeClr val="accent2"/>
                </a:solidFill>
                <a:latin typeface="Verdana" panose="020B0604030504040204" pitchFamily="34" charset="0"/>
              </a:defRPr>
            </a:lvl1pPr>
          </a:lstStyle>
          <a:p>
            <a:r>
              <a:rPr lang="en-US"/>
              <a:t>0001-01-01   </a:t>
            </a:r>
            <a:r>
              <a:rPr lang="en-US" b="1"/>
              <a:t>for internal use only</a:t>
            </a:r>
            <a:endParaRPr lang="de-DE" b="1"/>
          </a:p>
        </p:txBody>
      </p:sp>
      <p:sp>
        <p:nvSpPr>
          <p:cNvPr id="5" name="Footer Placeholder 4"/>
          <p:cNvSpPr>
            <a:spLocks noGrp="1"/>
          </p:cNvSpPr>
          <p:nvPr>
            <p:ph type="ftr" sz="quarter" idx="16"/>
          </p:nvPr>
        </p:nvSpPr>
        <p:spPr>
          <a:xfrm>
            <a:off x="4283964" y="6553200"/>
            <a:ext cx="576072" cy="304800"/>
          </a:xfrm>
          <a:prstGeom prst="rect">
            <a:avLst/>
          </a:prstGeom>
        </p:spPr>
        <p:txBody>
          <a:bodyPr wrap="none" lIns="0" tIns="0" rIns="0" bIns="0" anchor="ctr">
            <a:noAutofit/>
          </a:bodyPr>
          <a:lstStyle>
            <a:lvl1pPr algn="ctr" fontAlgn="t">
              <a:buClr>
                <a:schemeClr val="accent2"/>
              </a:buClr>
              <a:defRPr sz="816" b="0">
                <a:solidFill>
                  <a:schemeClr val="accent2"/>
                </a:solidFill>
                <a:latin typeface="Verdana" panose="020B0604030504040204" pitchFamily="34" charset="0"/>
              </a:defRPr>
            </a:lvl1pPr>
          </a:lstStyle>
          <a:p>
            <a:r>
              <a:rPr lang="en-US"/>
              <a:t>Copyright © Infineon Technologies AG 2016. All rights reserved.</a:t>
            </a:r>
            <a:endParaRPr lang="de-DE"/>
          </a:p>
        </p:txBody>
      </p:sp>
    </p:spTree>
    <p:extLst>
      <p:ext uri="{BB962C8B-B14F-4D97-AF65-F5344CB8AC3E}">
        <p14:creationId xmlns:p14="http://schemas.microsoft.com/office/powerpoint/2010/main" val="3085111420"/>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1861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12634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23622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00600" y="23622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6282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3933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1819082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1539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371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90090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371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663575" y="23622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endParaRPr lang="en-GB" altLang="en-US" smtClean="0"/>
          </a:p>
        </p:txBody>
      </p:sp>
      <p:sp>
        <p:nvSpPr>
          <p:cNvPr id="1034" name="Rectangle 10"/>
          <p:cNvSpPr>
            <a:spLocks noGrp="1" noChangeArrowheads="1"/>
          </p:cNvSpPr>
          <p:nvPr>
            <p:ph type="dt" sz="half" idx="2"/>
          </p:nvPr>
        </p:nvSpPr>
        <p:spPr bwMode="auto">
          <a:xfrm>
            <a:off x="685800" y="6553200"/>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2A196F"/>
                </a:solidFill>
                <a:latin typeface="TUOS Blake" pitchFamily="34" charset="0"/>
              </a:defRPr>
            </a:lvl1pPr>
          </a:lstStyle>
          <a:p>
            <a:pPr>
              <a:defRPr/>
            </a:pPr>
            <a:fld id="{2D91F340-3415-405D-BFBD-BBC7A47627A3}" type="datetime1">
              <a:rPr lang="en-GB" altLang="en-US"/>
              <a:pPr>
                <a:defRPr/>
              </a:pPr>
              <a:t>25/06/2019</a:t>
            </a:fld>
            <a:endParaRPr lang="en-GB" altLang="en-US">
              <a:solidFill>
                <a:srgbClr val="FFFFFF"/>
              </a:solidFill>
            </a:endParaRPr>
          </a:p>
        </p:txBody>
      </p:sp>
      <p:sp>
        <p:nvSpPr>
          <p:cNvPr id="1035" name="Rectangle 11"/>
          <p:cNvSpPr>
            <a:spLocks noGrp="1" noChangeArrowheads="1"/>
          </p:cNvSpPr>
          <p:nvPr>
            <p:ph type="ftr" sz="quarter" idx="3"/>
          </p:nvPr>
        </p:nvSpPr>
        <p:spPr bwMode="auto">
          <a:xfrm>
            <a:off x="1371600" y="6553200"/>
            <a:ext cx="518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2A196F"/>
                </a:solidFill>
                <a:latin typeface="TUOS Blake" pitchFamily="34" charset="0"/>
              </a:defRPr>
            </a:lvl1pPr>
          </a:lstStyle>
          <a:p>
            <a:pPr>
              <a:defRPr/>
            </a:pPr>
            <a:r>
              <a:rPr lang="en-GB" altLang="en-US"/>
              <a:t>© The University of Sheffield</a:t>
            </a:r>
            <a:endParaRPr lang="en-GB" altLang="en-US">
              <a:solidFill>
                <a:srgbClr val="FFFFFF"/>
              </a:solidFill>
            </a:endParaRPr>
          </a:p>
        </p:txBody>
      </p:sp>
      <p:sp>
        <p:nvSpPr>
          <p:cNvPr id="1036" name="Rectangle 12"/>
          <p:cNvSpPr>
            <a:spLocks noGrp="1" noChangeArrowheads="1"/>
          </p:cNvSpPr>
          <p:nvPr>
            <p:ph type="sldNum" sz="quarter" idx="4"/>
          </p:nvPr>
        </p:nvSpPr>
        <p:spPr bwMode="auto">
          <a:xfrm>
            <a:off x="7010400" y="152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800">
                <a:solidFill>
                  <a:srgbClr val="2A196F"/>
                </a:solidFill>
              </a:defRPr>
            </a:lvl1pPr>
          </a:lstStyle>
          <a:p>
            <a:fld id="{ECDCD997-EA03-4A9E-BDE5-D283D892B907}" type="slidenum">
              <a:rPr lang="en-GB" altLang="en-US"/>
              <a:pPr/>
              <a:t>‹#›</a:t>
            </a:fld>
            <a:endParaRPr lang="en-GB" altLang="en-US"/>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16416" y="6293021"/>
            <a:ext cx="707897" cy="432392"/>
          </a:xfrm>
          <a:prstGeom prst="rect">
            <a:avLst/>
          </a:prstGeom>
        </p:spPr>
      </p:pic>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0000" y="180000"/>
            <a:ext cx="2334605" cy="943200"/>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3" r:id="rId13"/>
  </p:sldLayoutIdLst>
  <p:timing>
    <p:tnLst>
      <p:par>
        <p:cTn id="1" dur="indefinite" restart="never" nodeType="tmRoot"/>
      </p:par>
    </p:tnLst>
  </p:timing>
  <p:hf hdr="0"/>
  <p:txStyles>
    <p:titleStyle>
      <a:lvl1pPr algn="l" rtl="0" eaLnBrk="0" fontAlgn="base" hangingPunct="0">
        <a:lnSpc>
          <a:spcPct val="83000"/>
        </a:lnSpc>
        <a:spcBef>
          <a:spcPct val="0"/>
        </a:spcBef>
        <a:spcAft>
          <a:spcPct val="0"/>
        </a:spcAft>
        <a:defRPr sz="4400">
          <a:solidFill>
            <a:srgbClr val="2A196F"/>
          </a:solidFill>
          <a:latin typeface="+mj-lt"/>
          <a:ea typeface="MS PGothic" pitchFamily="34" charset="-128"/>
          <a:cs typeface="ＭＳ Ｐゴシック" charset="0"/>
        </a:defRPr>
      </a:lvl1pPr>
      <a:lvl2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2pPr>
      <a:lvl3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3pPr>
      <a:lvl4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4pPr>
      <a:lvl5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5pPr>
      <a:lvl6pPr marL="457200" algn="l" rtl="0" eaLnBrk="1" fontAlgn="base" hangingPunct="1">
        <a:lnSpc>
          <a:spcPct val="83000"/>
        </a:lnSpc>
        <a:spcBef>
          <a:spcPct val="0"/>
        </a:spcBef>
        <a:spcAft>
          <a:spcPct val="0"/>
        </a:spcAft>
        <a:defRPr sz="4400">
          <a:solidFill>
            <a:srgbClr val="2A196F"/>
          </a:solidFill>
          <a:latin typeface="TUOS Stephenson" pitchFamily="-128" charset="0"/>
        </a:defRPr>
      </a:lvl6pPr>
      <a:lvl7pPr marL="914400" algn="l" rtl="0" eaLnBrk="1" fontAlgn="base" hangingPunct="1">
        <a:lnSpc>
          <a:spcPct val="83000"/>
        </a:lnSpc>
        <a:spcBef>
          <a:spcPct val="0"/>
        </a:spcBef>
        <a:spcAft>
          <a:spcPct val="0"/>
        </a:spcAft>
        <a:defRPr sz="4400">
          <a:solidFill>
            <a:srgbClr val="2A196F"/>
          </a:solidFill>
          <a:latin typeface="TUOS Stephenson" pitchFamily="-128" charset="0"/>
        </a:defRPr>
      </a:lvl7pPr>
      <a:lvl8pPr marL="1371600" algn="l" rtl="0" eaLnBrk="1" fontAlgn="base" hangingPunct="1">
        <a:lnSpc>
          <a:spcPct val="83000"/>
        </a:lnSpc>
        <a:spcBef>
          <a:spcPct val="0"/>
        </a:spcBef>
        <a:spcAft>
          <a:spcPct val="0"/>
        </a:spcAft>
        <a:defRPr sz="4400">
          <a:solidFill>
            <a:srgbClr val="2A196F"/>
          </a:solidFill>
          <a:latin typeface="TUOS Stephenson" pitchFamily="-128" charset="0"/>
        </a:defRPr>
      </a:lvl8pPr>
      <a:lvl9pPr marL="1828800" algn="l" rtl="0" eaLnBrk="1" fontAlgn="base" hangingPunct="1">
        <a:lnSpc>
          <a:spcPct val="83000"/>
        </a:lnSpc>
        <a:spcBef>
          <a:spcPct val="0"/>
        </a:spcBef>
        <a:spcAft>
          <a:spcPct val="0"/>
        </a:spcAft>
        <a:defRPr sz="4400">
          <a:solidFill>
            <a:srgbClr val="2A196F"/>
          </a:solidFill>
          <a:latin typeface="TUOS Stephenson" pitchFamily="-128" charset="0"/>
        </a:defRPr>
      </a:lvl9pPr>
    </p:titleStyle>
    <p:body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oleObject" Target="../embeddings/oleObject3.bin"/><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9.emf"/><Relationship Id="rId2" Type="http://schemas.openxmlformats.org/officeDocument/2006/relationships/tags" Target="../tags/tag1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8.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emf"/><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8.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1.emf"/><Relationship Id="rId2" Type="http://schemas.openxmlformats.org/officeDocument/2006/relationships/tags" Target="../tags/tag1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28.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13.xml"/><Relationship Id="rId7" Type="http://schemas.openxmlformats.org/officeDocument/2006/relationships/image" Target="../media/image31.emf"/><Relationship Id="rId2" Type="http://schemas.openxmlformats.org/officeDocument/2006/relationships/tags" Target="../tags/tag18.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8.png"/><Relationship Id="rId4" Type="http://schemas.openxmlformats.org/officeDocument/2006/relationships/notesSlide" Target="../notesSlides/notesSlide44.xml"/><Relationship Id="rId9" Type="http://schemas.openxmlformats.org/officeDocument/2006/relationships/image" Target="../media/image32.e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slideLayout" Target="../slideLayouts/slideLayout13.xml"/><Relationship Id="rId7" Type="http://schemas.openxmlformats.org/officeDocument/2006/relationships/image" Target="../media/image31.emf"/><Relationship Id="rId2" Type="http://schemas.openxmlformats.org/officeDocument/2006/relationships/tags" Target="../tags/tag19.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28.png"/><Relationship Id="rId4" Type="http://schemas.openxmlformats.org/officeDocument/2006/relationships/notesSlide" Target="../notesSlides/notesSlide45.xml"/><Relationship Id="rId9"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slideLayout" Target="../slideLayouts/slideLayout13.xml"/><Relationship Id="rId7" Type="http://schemas.openxmlformats.org/officeDocument/2006/relationships/image" Target="../media/image31.emf"/><Relationship Id="rId2" Type="http://schemas.openxmlformats.org/officeDocument/2006/relationships/tags" Target="../tags/tag20.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28.png"/><Relationship Id="rId4" Type="http://schemas.openxmlformats.org/officeDocument/2006/relationships/notesSlide" Target="../notesSlides/notesSlide46.xml"/><Relationship Id="rId9" Type="http://schemas.openxmlformats.org/officeDocument/2006/relationships/image" Target="../media/image32.em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xml"/><Relationship Id="rId1" Type="http://schemas.openxmlformats.org/officeDocument/2006/relationships/vmlDrawing" Target="../drawings/vmlDrawing10.vml"/><Relationship Id="rId6" Type="http://schemas.openxmlformats.org/officeDocument/2006/relationships/image" Target="../media/image33.emf"/><Relationship Id="rId5" Type="http://schemas.openxmlformats.org/officeDocument/2006/relationships/oleObject" Target="../embeddings/oleObject13.bin"/><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34.emf"/><Relationship Id="rId5" Type="http://schemas.openxmlformats.org/officeDocument/2006/relationships/oleObject" Target="../embeddings/oleObject14.bin"/><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35.emf"/><Relationship Id="rId5" Type="http://schemas.openxmlformats.org/officeDocument/2006/relationships/oleObject" Target="../embeddings/oleObject15.bin"/><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36.emf"/><Relationship Id="rId5" Type="http://schemas.openxmlformats.org/officeDocument/2006/relationships/oleObject" Target="../embeddings/oleObject16.bin"/><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5.xml"/><Relationship Id="rId1" Type="http://schemas.openxmlformats.org/officeDocument/2006/relationships/vmlDrawing" Target="../drawings/vmlDrawing14.vml"/><Relationship Id="rId6" Type="http://schemas.openxmlformats.org/officeDocument/2006/relationships/image" Target="../media/image37.emf"/><Relationship Id="rId5" Type="http://schemas.openxmlformats.org/officeDocument/2006/relationships/oleObject" Target="../embeddings/oleObject17.bin"/><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image" Target="../media/image37.emf"/><Relationship Id="rId5" Type="http://schemas.openxmlformats.org/officeDocument/2006/relationships/oleObject" Target="../embeddings/oleObject18.bin"/><Relationship Id="rId4"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27.xml"/><Relationship Id="rId1" Type="http://schemas.openxmlformats.org/officeDocument/2006/relationships/vmlDrawing" Target="../drawings/vmlDrawing16.vml"/><Relationship Id="rId6" Type="http://schemas.openxmlformats.org/officeDocument/2006/relationships/image" Target="../media/image37.emf"/><Relationship Id="rId5" Type="http://schemas.openxmlformats.org/officeDocument/2006/relationships/oleObject" Target="../embeddings/oleObject19.bin"/><Relationship Id="rId4"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28.xml"/><Relationship Id="rId1" Type="http://schemas.openxmlformats.org/officeDocument/2006/relationships/vmlDrawing" Target="../drawings/vmlDrawing17.vml"/><Relationship Id="rId6" Type="http://schemas.openxmlformats.org/officeDocument/2006/relationships/image" Target="../media/image39.emf"/><Relationship Id="rId5" Type="http://schemas.openxmlformats.org/officeDocument/2006/relationships/oleObject" Target="../embeddings/oleObject20.bin"/><Relationship Id="rId4"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29.xml"/><Relationship Id="rId1" Type="http://schemas.openxmlformats.org/officeDocument/2006/relationships/vmlDrawing" Target="../drawings/vmlDrawing18.vml"/><Relationship Id="rId6" Type="http://schemas.openxmlformats.org/officeDocument/2006/relationships/image" Target="../media/image40.emf"/><Relationship Id="rId5" Type="http://schemas.openxmlformats.org/officeDocument/2006/relationships/oleObject" Target="../embeddings/oleObject21.bin"/><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30.xml"/><Relationship Id="rId1" Type="http://schemas.openxmlformats.org/officeDocument/2006/relationships/vmlDrawing" Target="../drawings/vmlDrawing19.vml"/><Relationship Id="rId6" Type="http://schemas.openxmlformats.org/officeDocument/2006/relationships/image" Target="../media/image41.emf"/><Relationship Id="rId5" Type="http://schemas.openxmlformats.org/officeDocument/2006/relationships/oleObject" Target="../embeddings/oleObject22.bin"/><Relationship Id="rId4"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31.xml"/><Relationship Id="rId1" Type="http://schemas.openxmlformats.org/officeDocument/2006/relationships/vmlDrawing" Target="../drawings/vmlDrawing20.vml"/><Relationship Id="rId6" Type="http://schemas.openxmlformats.org/officeDocument/2006/relationships/image" Target="../media/image42.emf"/><Relationship Id="rId5" Type="http://schemas.openxmlformats.org/officeDocument/2006/relationships/oleObject" Target="../embeddings/oleObject23.bin"/><Relationship Id="rId4"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32.xml"/><Relationship Id="rId1" Type="http://schemas.openxmlformats.org/officeDocument/2006/relationships/vmlDrawing" Target="../drawings/vmlDrawing21.vml"/><Relationship Id="rId6" Type="http://schemas.openxmlformats.org/officeDocument/2006/relationships/image" Target="../media/image43.emf"/><Relationship Id="rId5" Type="http://schemas.openxmlformats.org/officeDocument/2006/relationships/oleObject" Target="../embeddings/oleObject24.bin"/><Relationship Id="rId4"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3.xml"/><Relationship Id="rId1" Type="http://schemas.openxmlformats.org/officeDocument/2006/relationships/vmlDrawing" Target="../drawings/vmlDrawing22.vml"/><Relationship Id="rId6" Type="http://schemas.openxmlformats.org/officeDocument/2006/relationships/image" Target="../media/image44.emf"/><Relationship Id="rId5" Type="http://schemas.openxmlformats.org/officeDocument/2006/relationships/oleObject" Target="../embeddings/oleObject25.bin"/><Relationship Id="rId4"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4.xml"/><Relationship Id="rId1" Type="http://schemas.openxmlformats.org/officeDocument/2006/relationships/vmlDrawing" Target="../drawings/vmlDrawing23.vml"/><Relationship Id="rId6" Type="http://schemas.openxmlformats.org/officeDocument/2006/relationships/image" Target="../media/image45.emf"/><Relationship Id="rId5" Type="http://schemas.openxmlformats.org/officeDocument/2006/relationships/oleObject" Target="../embeddings/oleObject26.bin"/><Relationship Id="rId4"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5.xml"/><Relationship Id="rId1" Type="http://schemas.openxmlformats.org/officeDocument/2006/relationships/vmlDrawing" Target="../drawings/vmlDrawing24.vml"/><Relationship Id="rId6" Type="http://schemas.openxmlformats.org/officeDocument/2006/relationships/image" Target="../media/image46.emf"/><Relationship Id="rId5" Type="http://schemas.openxmlformats.org/officeDocument/2006/relationships/oleObject" Target="../embeddings/oleObject27.bin"/><Relationship Id="rId4"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g"/><Relationship Id="rId2" Type="http://schemas.openxmlformats.org/officeDocument/2006/relationships/tags" Target="../tags/tag36.xml"/><Relationship Id="rId1" Type="http://schemas.openxmlformats.org/officeDocument/2006/relationships/vmlDrawing" Target="../drawings/vmlDrawing25.vml"/><Relationship Id="rId6" Type="http://schemas.openxmlformats.org/officeDocument/2006/relationships/image" Target="../media/image46.emf"/><Relationship Id="rId5" Type="http://schemas.openxmlformats.org/officeDocument/2006/relationships/oleObject" Target="../embeddings/oleObject28.bin"/><Relationship Id="rId4"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7.xml"/><Relationship Id="rId1" Type="http://schemas.openxmlformats.org/officeDocument/2006/relationships/vmlDrawing" Target="../drawings/vmlDrawing26.vml"/><Relationship Id="rId6" Type="http://schemas.openxmlformats.org/officeDocument/2006/relationships/image" Target="../media/image46.emf"/><Relationship Id="rId5" Type="http://schemas.openxmlformats.org/officeDocument/2006/relationships/oleObject" Target="../embeddings/oleObject29.bin"/><Relationship Id="rId4"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8.xml"/><Relationship Id="rId1" Type="http://schemas.openxmlformats.org/officeDocument/2006/relationships/vmlDrawing" Target="../drawings/vmlDrawing27.vml"/><Relationship Id="rId6" Type="http://schemas.openxmlformats.org/officeDocument/2006/relationships/image" Target="../media/image47.emf"/><Relationship Id="rId5" Type="http://schemas.openxmlformats.org/officeDocument/2006/relationships/oleObject" Target="../embeddings/oleObject30.bin"/><Relationship Id="rId4"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9.xml"/><Relationship Id="rId1" Type="http://schemas.openxmlformats.org/officeDocument/2006/relationships/vmlDrawing" Target="../drawings/vmlDrawing28.vml"/><Relationship Id="rId6" Type="http://schemas.openxmlformats.org/officeDocument/2006/relationships/image" Target="../media/image48.emf"/><Relationship Id="rId5" Type="http://schemas.openxmlformats.org/officeDocument/2006/relationships/oleObject" Target="../embeddings/oleObject31.bin"/><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0.xml"/><Relationship Id="rId1" Type="http://schemas.openxmlformats.org/officeDocument/2006/relationships/vmlDrawing" Target="../drawings/vmlDrawing29.vml"/><Relationship Id="rId6" Type="http://schemas.openxmlformats.org/officeDocument/2006/relationships/image" Target="../media/image49.emf"/><Relationship Id="rId5" Type="http://schemas.openxmlformats.org/officeDocument/2006/relationships/oleObject" Target="../embeddings/oleObject32.bin"/><Relationship Id="rId4"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1.xml"/><Relationship Id="rId1" Type="http://schemas.openxmlformats.org/officeDocument/2006/relationships/vmlDrawing" Target="../drawings/vmlDrawing30.vml"/><Relationship Id="rId6" Type="http://schemas.openxmlformats.org/officeDocument/2006/relationships/image" Target="../media/image50.emf"/><Relationship Id="rId5" Type="http://schemas.openxmlformats.org/officeDocument/2006/relationships/oleObject" Target="../embeddings/oleObject33.bin"/><Relationship Id="rId4"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2.xml"/><Relationship Id="rId1" Type="http://schemas.openxmlformats.org/officeDocument/2006/relationships/vmlDrawing" Target="../drawings/vmlDrawing31.vml"/><Relationship Id="rId6" Type="http://schemas.openxmlformats.org/officeDocument/2006/relationships/image" Target="../media/image50.emf"/><Relationship Id="rId5" Type="http://schemas.openxmlformats.org/officeDocument/2006/relationships/oleObject" Target="../embeddings/oleObject34.bin"/><Relationship Id="rId4"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3.xml"/><Relationship Id="rId1" Type="http://schemas.openxmlformats.org/officeDocument/2006/relationships/vmlDrawing" Target="../drawings/vmlDrawing32.vml"/><Relationship Id="rId6" Type="http://schemas.openxmlformats.org/officeDocument/2006/relationships/image" Target="../media/image50.emf"/><Relationship Id="rId5" Type="http://schemas.openxmlformats.org/officeDocument/2006/relationships/oleObject" Target="../embeddings/oleObject35.bin"/><Relationship Id="rId4" Type="http://schemas.openxmlformats.org/officeDocument/2006/relationships/notesSlide" Target="../notesSlides/notesSlide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3.xml"/><Relationship Id="rId1" Type="http://schemas.openxmlformats.org/officeDocument/2006/relationships/vmlDrawing" Target="../drawings/vmlDrawing33.vml"/><Relationship Id="rId4" Type="http://schemas.openxmlformats.org/officeDocument/2006/relationships/image" Target="../media/image5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sz="4000" dirty="0"/>
              <a:t>Resource-efficient Cryptography for Ubiquitous Computing</a:t>
            </a:r>
            <a:endParaRPr lang="en-US" altLang="en-US" sz="4000" dirty="0" smtClean="0"/>
          </a:p>
        </p:txBody>
      </p:sp>
      <p:sp>
        <p:nvSpPr>
          <p:cNvPr id="3075" name="Rectangle 3"/>
          <p:cNvSpPr>
            <a:spLocks noGrp="1" noChangeArrowheads="1"/>
          </p:cNvSpPr>
          <p:nvPr>
            <p:ph type="subTitle" idx="1"/>
          </p:nvPr>
        </p:nvSpPr>
        <p:spPr>
          <a:xfrm>
            <a:off x="609600" y="4648200"/>
            <a:ext cx="8229600" cy="1295400"/>
          </a:xfrm>
        </p:spPr>
        <p:txBody>
          <a:bodyPr/>
          <a:lstStyle/>
          <a:p>
            <a:pPr eaLnBrk="1" hangingPunct="1"/>
            <a:r>
              <a:rPr lang="en-US" altLang="en-US" sz="2800" dirty="0" smtClean="0">
                <a:solidFill>
                  <a:srgbClr val="0099FF"/>
                </a:solidFill>
              </a:rPr>
              <a:t>Elif Bilge Kavun</a:t>
            </a:r>
          </a:p>
          <a:p>
            <a:pPr eaLnBrk="1" hangingPunct="1"/>
            <a:endParaRPr lang="en-US" altLang="en-US" sz="2000" dirty="0" smtClean="0">
              <a:solidFill>
                <a:srgbClr val="0099FF"/>
              </a:solidFill>
            </a:endParaRPr>
          </a:p>
          <a:p>
            <a:pPr eaLnBrk="1" hangingPunct="1"/>
            <a:r>
              <a:rPr lang="en-US" altLang="en-US" sz="2000" dirty="0" smtClean="0">
                <a:solidFill>
                  <a:srgbClr val="0099FF"/>
                </a:solidFill>
              </a:rPr>
              <a:t>Summer School on Real-world Crypto and Privacy</a:t>
            </a:r>
          </a:p>
          <a:p>
            <a:pPr eaLnBrk="1" hangingPunct="1"/>
            <a:r>
              <a:rPr lang="en-US" altLang="en-US" sz="1800" dirty="0" smtClean="0">
                <a:solidFill>
                  <a:srgbClr val="0099FF"/>
                </a:solidFill>
              </a:rPr>
              <a:t>20.06.2019</a:t>
            </a:r>
            <a:r>
              <a:rPr lang="en-US" altLang="en-US" sz="1800" dirty="0">
                <a:solidFill>
                  <a:srgbClr val="0099FF"/>
                </a:solidFill>
              </a:rPr>
              <a:t>, </a:t>
            </a:r>
            <a:r>
              <a:rPr lang="en-US" altLang="en-US" sz="1800" dirty="0" err="1">
                <a:solidFill>
                  <a:srgbClr val="0099FF"/>
                </a:solidFill>
              </a:rPr>
              <a:t>Šibenik</a:t>
            </a:r>
            <a:endParaRPr lang="en-US" altLang="en-US" sz="2800" dirty="0" smtClean="0">
              <a:solidFill>
                <a:srgbClr val="0099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Need for Security: Same level?</a:t>
            </a:r>
          </a:p>
        </p:txBody>
      </p:sp>
      <p:sp>
        <p:nvSpPr>
          <p:cNvPr id="5126" name="Rectangle 3"/>
          <p:cNvSpPr>
            <a:spLocks noGrp="1" noChangeArrowheads="1"/>
          </p:cNvSpPr>
          <p:nvPr>
            <p:ph type="body" idx="1"/>
          </p:nvPr>
        </p:nvSpPr>
        <p:spPr/>
        <p:txBody>
          <a:bodyPr/>
          <a:lstStyle/>
          <a:p>
            <a:pPr eaLnBrk="1" hangingPunct="1"/>
            <a:r>
              <a:rPr lang="en-US" altLang="en-US" sz="2800" dirty="0" smtClean="0">
                <a:solidFill>
                  <a:srgbClr val="0099FF"/>
                </a:solidFill>
              </a:rPr>
              <a:t>Conventional cryptography</a:t>
            </a:r>
            <a:endParaRPr lang="en-US" altLang="en-US" sz="2400" dirty="0"/>
          </a:p>
          <a:p>
            <a:pPr marL="857250" lvl="1" indent="-342900" eaLnBrk="1" hangingPunct="1">
              <a:buFont typeface="Arial" panose="020B0604020202020204" pitchFamily="34" charset="0"/>
              <a:buChar char="•"/>
            </a:pPr>
            <a:r>
              <a:rPr lang="en-US" altLang="en-US" sz="2400" dirty="0" smtClean="0">
                <a:solidFill>
                  <a:srgbClr val="0099FF"/>
                </a:solidFill>
              </a:rPr>
              <a:t>Servers</a:t>
            </a:r>
          </a:p>
          <a:p>
            <a:pPr marL="857250" lvl="1" indent="-342900" eaLnBrk="1" hangingPunct="1">
              <a:buFont typeface="Arial" panose="020B0604020202020204" pitchFamily="34" charset="0"/>
              <a:buChar char="•"/>
            </a:pPr>
            <a:r>
              <a:rPr lang="en-US" altLang="en-US" sz="2400" dirty="0" smtClean="0">
                <a:solidFill>
                  <a:srgbClr val="0099FF"/>
                </a:solidFill>
              </a:rPr>
              <a:t>Desktops</a:t>
            </a:r>
            <a:endParaRPr lang="en-US" altLang="en-US" sz="2400" dirty="0">
              <a:solidFill>
                <a:srgbClr val="0099FF"/>
              </a:solidFill>
            </a:endParaRPr>
          </a:p>
          <a:p>
            <a:pPr marL="857250" lvl="1" indent="-342900" eaLnBrk="1" hangingPunct="1">
              <a:buFont typeface="Arial" panose="020B0604020202020204" pitchFamily="34" charset="0"/>
              <a:buChar char="•"/>
            </a:pPr>
            <a:r>
              <a:rPr lang="en-US" altLang="en-US" sz="2400" dirty="0" smtClean="0">
                <a:solidFill>
                  <a:srgbClr val="0099FF"/>
                </a:solidFill>
              </a:rPr>
              <a:t>Tablets</a:t>
            </a:r>
          </a:p>
          <a:p>
            <a:pPr marL="857250" lvl="1" indent="-342900" eaLnBrk="1" hangingPunct="1">
              <a:buFont typeface="Arial" panose="020B0604020202020204" pitchFamily="34" charset="0"/>
              <a:buChar char="•"/>
            </a:pPr>
            <a:r>
              <a:rPr lang="en-US" altLang="en-US" sz="2400" dirty="0" smtClean="0">
                <a:solidFill>
                  <a:srgbClr val="0099FF"/>
                </a:solidFill>
              </a:rPr>
              <a:t>Smartphones</a:t>
            </a:r>
          </a:p>
        </p:txBody>
      </p:sp>
    </p:spTree>
    <p:extLst>
      <p:ext uri="{BB962C8B-B14F-4D97-AF65-F5344CB8AC3E}">
        <p14:creationId xmlns:p14="http://schemas.microsoft.com/office/powerpoint/2010/main" val="2251928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Need for Security: Same level?</a:t>
            </a:r>
          </a:p>
        </p:txBody>
      </p:sp>
      <p:sp>
        <p:nvSpPr>
          <p:cNvPr id="5126" name="Rectangle 3"/>
          <p:cNvSpPr>
            <a:spLocks noGrp="1" noChangeArrowheads="1"/>
          </p:cNvSpPr>
          <p:nvPr>
            <p:ph type="body" idx="1"/>
          </p:nvPr>
        </p:nvSpPr>
        <p:spPr/>
        <p:txBody>
          <a:bodyPr/>
          <a:lstStyle/>
          <a:p>
            <a:pPr eaLnBrk="1" hangingPunct="1"/>
            <a:r>
              <a:rPr lang="en-US" altLang="en-US" sz="2800" dirty="0" smtClean="0">
                <a:solidFill>
                  <a:srgbClr val="0099FF"/>
                </a:solidFill>
              </a:rPr>
              <a:t>Tailored cryptography for</a:t>
            </a:r>
            <a:endParaRPr lang="en-US" altLang="en-US" sz="2400" dirty="0"/>
          </a:p>
          <a:p>
            <a:pPr marL="857250" lvl="1" indent="-342900" eaLnBrk="1" hangingPunct="1">
              <a:buFont typeface="Arial" panose="020B0604020202020204" pitchFamily="34" charset="0"/>
              <a:buChar char="•"/>
            </a:pPr>
            <a:r>
              <a:rPr lang="en-US" altLang="en-US" sz="2400" dirty="0" smtClean="0">
                <a:solidFill>
                  <a:srgbClr val="0099FF"/>
                </a:solidFill>
              </a:rPr>
              <a:t>Embedded systems</a:t>
            </a:r>
          </a:p>
          <a:p>
            <a:pPr marL="857250" lvl="1" indent="-342900" eaLnBrk="1" hangingPunct="1">
              <a:buFont typeface="Arial" panose="020B0604020202020204" pitchFamily="34" charset="0"/>
              <a:buChar char="•"/>
            </a:pPr>
            <a:r>
              <a:rPr lang="en-US" altLang="en-US" sz="2400" dirty="0" smtClean="0">
                <a:solidFill>
                  <a:srgbClr val="0099FF"/>
                </a:solidFill>
              </a:rPr>
              <a:t>RFIDs</a:t>
            </a:r>
            <a:endParaRPr lang="en-US" altLang="en-US" sz="2400" dirty="0">
              <a:solidFill>
                <a:srgbClr val="0099FF"/>
              </a:solidFill>
            </a:endParaRPr>
          </a:p>
          <a:p>
            <a:pPr marL="857250" lvl="1" indent="-342900" eaLnBrk="1" hangingPunct="1">
              <a:buFont typeface="Arial" panose="020B0604020202020204" pitchFamily="34" charset="0"/>
              <a:buChar char="•"/>
            </a:pPr>
            <a:r>
              <a:rPr lang="en-US" altLang="en-US" sz="2400" dirty="0" smtClean="0">
                <a:solidFill>
                  <a:srgbClr val="0099FF"/>
                </a:solidFill>
              </a:rPr>
              <a:t>Sensor networks</a:t>
            </a:r>
          </a:p>
        </p:txBody>
      </p:sp>
    </p:spTree>
    <p:extLst>
      <p:ext uri="{BB962C8B-B14F-4D97-AF65-F5344CB8AC3E}">
        <p14:creationId xmlns:p14="http://schemas.microsoft.com/office/powerpoint/2010/main" val="2863719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Need for “Tailored” Cryptography</a:t>
            </a:r>
          </a:p>
        </p:txBody>
      </p:sp>
      <p:sp>
        <p:nvSpPr>
          <p:cNvPr id="5126" name="Rectangle 3"/>
          <p:cNvSpPr>
            <a:spLocks noGrp="1" noChangeArrowheads="1"/>
          </p:cNvSpPr>
          <p:nvPr>
            <p:ph type="body" idx="1"/>
          </p:nvPr>
        </p:nvSpPr>
        <p:spPr/>
        <p:txBody>
          <a:bodyPr/>
          <a:lstStyle/>
          <a:p>
            <a:pPr eaLnBrk="1" hangingPunct="1"/>
            <a:endParaRPr lang="en-US" altLang="en-US" sz="2800" b="1" dirty="0" smtClean="0">
              <a:solidFill>
                <a:srgbClr val="0099FF"/>
              </a:solidFill>
            </a:endParaRPr>
          </a:p>
          <a:p>
            <a:pPr eaLnBrk="1" hangingPunct="1"/>
            <a:endParaRPr lang="en-US" altLang="en-US" sz="2800" b="1" dirty="0">
              <a:solidFill>
                <a:srgbClr val="0099FF"/>
              </a:solidFill>
            </a:endParaRPr>
          </a:p>
          <a:p>
            <a:pPr marL="0" indent="0" eaLnBrk="1" hangingPunct="1">
              <a:buNone/>
            </a:pPr>
            <a:r>
              <a:rPr lang="en-US" altLang="en-US" sz="2800" b="1" dirty="0" smtClean="0">
                <a:solidFill>
                  <a:srgbClr val="0099FF"/>
                </a:solidFill>
              </a:rPr>
              <a:t>Lightweight cryptography!</a:t>
            </a:r>
            <a:endParaRPr lang="en-US" altLang="en-US" sz="2400" b="1" dirty="0" smtClean="0">
              <a:solidFill>
                <a:srgbClr val="0099FF"/>
              </a:solidFill>
            </a:endParaRPr>
          </a:p>
        </p:txBody>
      </p:sp>
    </p:spTree>
    <p:extLst>
      <p:ext uri="{BB962C8B-B14F-4D97-AF65-F5344CB8AC3E}">
        <p14:creationId xmlns:p14="http://schemas.microsoft.com/office/powerpoint/2010/main" val="3536513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Need for “Tailored” Cryptography</a:t>
            </a:r>
          </a:p>
        </p:txBody>
      </p:sp>
      <p:sp>
        <p:nvSpPr>
          <p:cNvPr id="5126" name="Rectangle 3"/>
          <p:cNvSpPr>
            <a:spLocks noGrp="1" noChangeArrowheads="1"/>
          </p:cNvSpPr>
          <p:nvPr>
            <p:ph type="body" idx="1"/>
          </p:nvPr>
        </p:nvSpPr>
        <p:spPr/>
        <p:txBody>
          <a:bodyPr/>
          <a:lstStyle/>
          <a:p>
            <a:pPr eaLnBrk="1" hangingPunct="1"/>
            <a:endParaRPr lang="en-US" altLang="en-US" sz="2800" b="1" dirty="0" smtClean="0">
              <a:solidFill>
                <a:srgbClr val="0099FF"/>
              </a:solidFill>
            </a:endParaRPr>
          </a:p>
          <a:p>
            <a:pPr eaLnBrk="1" hangingPunct="1"/>
            <a:endParaRPr lang="en-US" altLang="en-US" sz="2800" b="1" dirty="0">
              <a:solidFill>
                <a:srgbClr val="0099FF"/>
              </a:solidFill>
            </a:endParaRPr>
          </a:p>
          <a:p>
            <a:pPr marL="0" indent="0" eaLnBrk="1" hangingPunct="1">
              <a:buNone/>
            </a:pPr>
            <a:r>
              <a:rPr lang="en-US" altLang="en-US" sz="2800" b="1" u="sng" dirty="0" smtClean="0">
                <a:solidFill>
                  <a:srgbClr val="0099FF"/>
                </a:solidFill>
              </a:rPr>
              <a:t>Resource-efficient</a:t>
            </a:r>
            <a:r>
              <a:rPr lang="en-US" altLang="en-US" sz="2800" b="1" dirty="0" smtClean="0">
                <a:solidFill>
                  <a:srgbClr val="0099FF"/>
                </a:solidFill>
              </a:rPr>
              <a:t> cryptography!</a:t>
            </a:r>
            <a:endParaRPr lang="en-US" altLang="en-US" sz="2400" b="1" dirty="0" smtClean="0">
              <a:solidFill>
                <a:srgbClr val="0099FF"/>
              </a:solidFill>
            </a:endParaRPr>
          </a:p>
        </p:txBody>
      </p:sp>
    </p:spTree>
    <p:extLst>
      <p:ext uri="{BB962C8B-B14F-4D97-AF65-F5344CB8AC3E}">
        <p14:creationId xmlns:p14="http://schemas.microsoft.com/office/powerpoint/2010/main" val="2667642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What is resource-efficient cryptography?</a:t>
            </a:r>
          </a:p>
        </p:txBody>
      </p:sp>
      <p:sp>
        <p:nvSpPr>
          <p:cNvPr id="5" name="Content Placeholder 5"/>
          <p:cNvSpPr>
            <a:spLocks noGrp="1"/>
          </p:cNvSpPr>
          <p:nvPr>
            <p:ph sz="quarter" idx="4294967295"/>
          </p:nvPr>
        </p:nvSpPr>
        <p:spPr>
          <a:xfrm>
            <a:off x="467545" y="2708920"/>
            <a:ext cx="8424935" cy="3528392"/>
          </a:xfrm>
          <a:prstGeom prst="rect">
            <a:avLst/>
          </a:prstGeom>
        </p:spPr>
        <p:txBody>
          <a:bodyPr>
            <a:normAutofit/>
          </a:bodyPr>
          <a:lstStyle/>
          <a:p>
            <a:endParaRPr lang="en-US" sz="2800" dirty="0" smtClean="0">
              <a:solidFill>
                <a:srgbClr val="0099FF"/>
              </a:solidFill>
              <a:latin typeface="+mn-lt"/>
              <a:cs typeface="Arial" charset="0"/>
            </a:endParaRPr>
          </a:p>
          <a:p>
            <a:r>
              <a:rPr lang="en-US" sz="2800" dirty="0" smtClean="0">
                <a:solidFill>
                  <a:srgbClr val="0099FF"/>
                </a:solidFill>
                <a:latin typeface="+mn-lt"/>
                <a:cs typeface="Arial" charset="0"/>
              </a:rPr>
              <a:t>Reduces </a:t>
            </a:r>
            <a:r>
              <a:rPr lang="en-US" sz="2800" dirty="0">
                <a:solidFill>
                  <a:srgbClr val="0099FF"/>
                </a:solidFill>
                <a:latin typeface="+mn-lt"/>
                <a:cs typeface="Arial" charset="0"/>
              </a:rPr>
              <a:t>computational efforts to provide security</a:t>
            </a:r>
          </a:p>
          <a:p>
            <a:pPr lvl="1"/>
            <a:r>
              <a:rPr lang="de-DE" sz="2200" dirty="0" smtClean="0">
                <a:solidFill>
                  <a:srgbClr val="0099FF"/>
                </a:solidFill>
                <a:cs typeface="Arial" charset="0"/>
              </a:rPr>
              <a:t>Less expensive </a:t>
            </a:r>
            <a:r>
              <a:rPr lang="de-DE" sz="2200" dirty="0">
                <a:solidFill>
                  <a:srgbClr val="0099FF"/>
                </a:solidFill>
                <a:cs typeface="Arial" charset="0"/>
              </a:rPr>
              <a:t>than traditional crypto</a:t>
            </a:r>
          </a:p>
          <a:p>
            <a:pPr lvl="1"/>
            <a:r>
              <a:rPr lang="de-DE" sz="2200" dirty="0" smtClean="0">
                <a:solidFill>
                  <a:srgbClr val="0099FF"/>
                </a:solidFill>
                <a:cs typeface="Arial" charset="0"/>
              </a:rPr>
              <a:t>Not weak, but “sufficient</a:t>
            </a:r>
            <a:r>
              <a:rPr lang="de-DE" sz="2200" dirty="0">
                <a:solidFill>
                  <a:srgbClr val="0099FF"/>
                </a:solidFill>
                <a:cs typeface="Arial" charset="0"/>
              </a:rPr>
              <a:t>„ </a:t>
            </a:r>
            <a:r>
              <a:rPr lang="de-DE" sz="2200" dirty="0" smtClean="0">
                <a:solidFill>
                  <a:srgbClr val="0099FF"/>
                </a:solidFill>
                <a:cs typeface="Arial" charset="0"/>
              </a:rPr>
              <a:t>security</a:t>
            </a:r>
          </a:p>
          <a:p>
            <a:pPr marL="1200150" lvl="2" indent="-285750">
              <a:buFont typeface="Arial" panose="020B0604020202020204" pitchFamily="34" charset="0"/>
              <a:buChar char="•"/>
            </a:pPr>
            <a:r>
              <a:rPr lang="de-DE" sz="2000" dirty="0" smtClean="0">
                <a:solidFill>
                  <a:srgbClr val="0099FF"/>
                </a:solidFill>
                <a:cs typeface="Arial" charset="0"/>
              </a:rPr>
              <a:t>Reduced </a:t>
            </a:r>
            <a:r>
              <a:rPr lang="de-DE" sz="2000" dirty="0">
                <a:solidFill>
                  <a:srgbClr val="0099FF"/>
                </a:solidFill>
                <a:cs typeface="Arial" charset="0"/>
              </a:rPr>
              <a:t>level – key size generally below 128 </a:t>
            </a:r>
            <a:r>
              <a:rPr lang="de-DE" sz="2000" dirty="0" smtClean="0">
                <a:solidFill>
                  <a:srgbClr val="0099FF"/>
                </a:solidFill>
                <a:cs typeface="Arial" charset="0"/>
              </a:rPr>
              <a:t>bits</a:t>
            </a:r>
            <a:endParaRPr lang="de-DE" sz="1800" dirty="0">
              <a:solidFill>
                <a:srgbClr val="0099FF"/>
              </a:solidFill>
              <a:cs typeface="Arial" charset="0"/>
            </a:endParaRPr>
          </a:p>
        </p:txBody>
      </p:sp>
    </p:spTree>
    <p:extLst>
      <p:ext uri="{BB962C8B-B14F-4D97-AF65-F5344CB8AC3E}">
        <p14:creationId xmlns:p14="http://schemas.microsoft.com/office/powerpoint/2010/main" val="516508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What is resource-efficient cryptography?</a:t>
            </a:r>
          </a:p>
        </p:txBody>
      </p:sp>
      <p:sp>
        <p:nvSpPr>
          <p:cNvPr id="5" name="Content Placeholder 5"/>
          <p:cNvSpPr>
            <a:spLocks noGrp="1"/>
          </p:cNvSpPr>
          <p:nvPr>
            <p:ph sz="quarter" idx="4294967295"/>
          </p:nvPr>
        </p:nvSpPr>
        <p:spPr>
          <a:xfrm>
            <a:off x="467545" y="2708920"/>
            <a:ext cx="8424935" cy="3528392"/>
          </a:xfrm>
          <a:prstGeom prst="rect">
            <a:avLst/>
          </a:prstGeom>
        </p:spPr>
        <p:txBody>
          <a:bodyPr>
            <a:normAutofit/>
          </a:bodyPr>
          <a:lstStyle/>
          <a:p>
            <a:endParaRPr lang="de-DE" sz="2800" dirty="0" smtClean="0">
              <a:solidFill>
                <a:srgbClr val="0099FF"/>
              </a:solidFill>
              <a:cs typeface="Arial" charset="0"/>
            </a:endParaRPr>
          </a:p>
          <a:p>
            <a:r>
              <a:rPr lang="de-DE" sz="2800" dirty="0" smtClean="0">
                <a:solidFill>
                  <a:srgbClr val="0099FF"/>
                </a:solidFill>
                <a:cs typeface="Arial" charset="0"/>
              </a:rPr>
              <a:t>Many proposals/implementations so far</a:t>
            </a:r>
            <a:endParaRPr lang="de-DE" sz="2800" dirty="0">
              <a:solidFill>
                <a:srgbClr val="0099FF"/>
              </a:solidFill>
              <a:cs typeface="Arial" charset="0"/>
            </a:endParaRPr>
          </a:p>
          <a:p>
            <a:pPr lvl="1"/>
            <a:r>
              <a:rPr lang="en-US" sz="2200" dirty="0">
                <a:solidFill>
                  <a:srgbClr val="0099FF"/>
                </a:solidFill>
                <a:cs typeface="Arial" charset="0"/>
              </a:rPr>
              <a:t>Public-key cryptography: </a:t>
            </a:r>
            <a:r>
              <a:rPr lang="en-US" sz="2200" dirty="0" smtClean="0">
                <a:solidFill>
                  <a:srgbClr val="0099FF"/>
                </a:solidFill>
                <a:cs typeface="Arial" charset="0"/>
              </a:rPr>
              <a:t>ECC, NTRU, …</a:t>
            </a:r>
            <a:endParaRPr lang="en-US" sz="2200" dirty="0">
              <a:solidFill>
                <a:srgbClr val="0099FF"/>
              </a:solidFill>
              <a:cs typeface="Arial" charset="0"/>
            </a:endParaRPr>
          </a:p>
          <a:p>
            <a:pPr lvl="1"/>
            <a:r>
              <a:rPr lang="en-US" sz="2200" dirty="0" smtClean="0">
                <a:solidFill>
                  <a:srgbClr val="0099FF"/>
                </a:solidFill>
                <a:cs typeface="Arial" charset="0"/>
              </a:rPr>
              <a:t>Stream ciphers: Grain, </a:t>
            </a:r>
            <a:r>
              <a:rPr lang="en-US" sz="2200" dirty="0" err="1" smtClean="0">
                <a:solidFill>
                  <a:srgbClr val="0099FF"/>
                </a:solidFill>
                <a:cs typeface="Arial" charset="0"/>
              </a:rPr>
              <a:t>Trivium</a:t>
            </a:r>
            <a:r>
              <a:rPr lang="en-US" sz="2200" dirty="0" smtClean="0">
                <a:solidFill>
                  <a:srgbClr val="0099FF"/>
                </a:solidFill>
                <a:cs typeface="Arial" charset="0"/>
              </a:rPr>
              <a:t>, …</a:t>
            </a:r>
          </a:p>
          <a:p>
            <a:pPr lvl="1"/>
            <a:r>
              <a:rPr lang="en-US" sz="2200" dirty="0" smtClean="0">
                <a:solidFill>
                  <a:srgbClr val="0099FF"/>
                </a:solidFill>
                <a:cs typeface="Arial" charset="0"/>
              </a:rPr>
              <a:t>Hash functions: Photon, Quark, …</a:t>
            </a:r>
          </a:p>
          <a:p>
            <a:pPr lvl="1"/>
            <a:r>
              <a:rPr lang="en-US" sz="2200" b="1" dirty="0" smtClean="0">
                <a:solidFill>
                  <a:srgbClr val="0099FF"/>
                </a:solidFill>
                <a:cs typeface="Arial" charset="0"/>
              </a:rPr>
              <a:t>Block ciphers</a:t>
            </a:r>
          </a:p>
          <a:p>
            <a:pPr marL="1200150" lvl="2" indent="-285750">
              <a:buFont typeface="Arial" panose="020B0604020202020204" pitchFamily="34" charset="0"/>
              <a:buChar char="•"/>
            </a:pPr>
            <a:r>
              <a:rPr lang="en-US" sz="1800" dirty="0" smtClean="0">
                <a:solidFill>
                  <a:srgbClr val="0099FF"/>
                </a:solidFill>
                <a:cs typeface="Arial" charset="0"/>
              </a:rPr>
              <a:t>Core for symmetric crypto, stream ciphers, MAC, </a:t>
            </a:r>
            <a:r>
              <a:rPr lang="en-US" sz="1800" dirty="0" err="1" smtClean="0">
                <a:solidFill>
                  <a:srgbClr val="0099FF"/>
                </a:solidFill>
                <a:cs typeface="Arial" charset="0"/>
              </a:rPr>
              <a:t>etc</a:t>
            </a:r>
            <a:endParaRPr lang="en-US" sz="1800" dirty="0">
              <a:solidFill>
                <a:srgbClr val="0099FF"/>
              </a:solidFill>
              <a:cs typeface="Arial" charset="0"/>
            </a:endParaRPr>
          </a:p>
        </p:txBody>
      </p:sp>
    </p:spTree>
    <p:extLst>
      <p:ext uri="{BB962C8B-B14F-4D97-AF65-F5344CB8AC3E}">
        <p14:creationId xmlns:p14="http://schemas.microsoft.com/office/powerpoint/2010/main" val="320077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Resource-efficient Block Ciphers</a:t>
            </a:r>
          </a:p>
        </p:txBody>
      </p:sp>
      <p:sp>
        <p:nvSpPr>
          <p:cNvPr id="5" name="Content Placeholder 5"/>
          <p:cNvSpPr>
            <a:spLocks noGrp="1"/>
          </p:cNvSpPr>
          <p:nvPr>
            <p:ph sz="quarter" idx="4294967295"/>
          </p:nvPr>
        </p:nvSpPr>
        <p:spPr>
          <a:xfrm>
            <a:off x="467545" y="2708920"/>
            <a:ext cx="8424935" cy="3528392"/>
          </a:xfrm>
          <a:prstGeom prst="rect">
            <a:avLst/>
          </a:prstGeom>
        </p:spPr>
        <p:txBody>
          <a:bodyPr>
            <a:normAutofit/>
          </a:bodyPr>
          <a:lstStyle/>
          <a:p>
            <a:r>
              <a:rPr lang="en-US" sz="2800" dirty="0" smtClean="0">
                <a:solidFill>
                  <a:srgbClr val="0099FF"/>
                </a:solidFill>
                <a:cs typeface="Arial" charset="0"/>
              </a:rPr>
              <a:t>Solutions both from industry and academia</a:t>
            </a:r>
            <a:endParaRPr lang="en-US" sz="2800" dirty="0">
              <a:solidFill>
                <a:srgbClr val="0099FF"/>
              </a:solidFill>
              <a:latin typeface="+mn-lt"/>
              <a:cs typeface="Arial" charset="0"/>
            </a:endParaRPr>
          </a:p>
          <a:p>
            <a:pPr lvl="1"/>
            <a:r>
              <a:rPr lang="de-DE" sz="2200" u="sng" dirty="0" smtClean="0">
                <a:solidFill>
                  <a:srgbClr val="0099FF"/>
                </a:solidFill>
                <a:cs typeface="Arial" charset="0"/>
              </a:rPr>
              <a:t>Industry</a:t>
            </a:r>
          </a:p>
          <a:p>
            <a:pPr marL="1200150" lvl="2" indent="-285750">
              <a:buFont typeface="Arial" panose="020B0604020202020204" pitchFamily="34" charset="0"/>
              <a:buChar char="•"/>
            </a:pPr>
            <a:r>
              <a:rPr lang="de-DE" sz="2000" dirty="0" smtClean="0">
                <a:solidFill>
                  <a:srgbClr val="0099FF"/>
                </a:solidFill>
                <a:cs typeface="Arial" charset="0"/>
              </a:rPr>
              <a:t>In case of propriatery solutions, no public evaluation</a:t>
            </a:r>
          </a:p>
          <a:p>
            <a:pPr marL="1200150" lvl="2" indent="-285750">
              <a:buFont typeface="Arial" panose="020B0604020202020204" pitchFamily="34" charset="0"/>
              <a:buChar char="•"/>
            </a:pPr>
            <a:r>
              <a:rPr lang="de-DE" sz="2000" dirty="0" smtClean="0">
                <a:solidFill>
                  <a:srgbClr val="0099FF"/>
                </a:solidFill>
                <a:cs typeface="Arial" charset="0"/>
              </a:rPr>
              <a:t>Generally efficient, but non-standard</a:t>
            </a:r>
          </a:p>
          <a:p>
            <a:pPr marL="1200150" lvl="2" indent="-285750">
              <a:buFont typeface="Arial" panose="020B0604020202020204" pitchFamily="34" charset="0"/>
              <a:buChar char="•"/>
            </a:pPr>
            <a:r>
              <a:rPr lang="de-DE" sz="2000" dirty="0" smtClean="0">
                <a:solidFill>
                  <a:srgbClr val="0099FF"/>
                </a:solidFill>
                <a:cs typeface="Arial" charset="0"/>
              </a:rPr>
              <a:t>Lessons learned: MIFARE, Keeloq (stream cipher), etc attacks</a:t>
            </a:r>
          </a:p>
          <a:p>
            <a:pPr lvl="1"/>
            <a:r>
              <a:rPr lang="de-DE" sz="2200" u="sng" dirty="0" smtClean="0">
                <a:solidFill>
                  <a:srgbClr val="0099FF"/>
                </a:solidFill>
                <a:cs typeface="Arial" charset="0"/>
              </a:rPr>
              <a:t>Academia</a:t>
            </a:r>
          </a:p>
          <a:p>
            <a:pPr marL="1200150" lvl="2" indent="-285750">
              <a:buFont typeface="Arial" panose="020B0604020202020204" pitchFamily="34" charset="0"/>
              <a:buChar char="•"/>
            </a:pPr>
            <a:r>
              <a:rPr lang="de-DE" sz="2000" dirty="0" smtClean="0">
                <a:solidFill>
                  <a:srgbClr val="0099FF"/>
                </a:solidFill>
                <a:cs typeface="Arial" charset="0"/>
              </a:rPr>
              <a:t>Good solutions, but sometimes missing industry demands</a:t>
            </a:r>
            <a:endParaRPr lang="de-DE" sz="1800" dirty="0">
              <a:solidFill>
                <a:srgbClr val="0099FF"/>
              </a:solidFill>
              <a:cs typeface="Arial" charset="0"/>
            </a:endParaRPr>
          </a:p>
        </p:txBody>
      </p:sp>
    </p:spTree>
    <p:extLst>
      <p:ext uri="{BB962C8B-B14F-4D97-AF65-F5344CB8AC3E}">
        <p14:creationId xmlns:p14="http://schemas.microsoft.com/office/powerpoint/2010/main" val="4030881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Resource-efficient Block Ciphers</a:t>
            </a:r>
          </a:p>
        </p:txBody>
      </p:sp>
      <p:sp>
        <p:nvSpPr>
          <p:cNvPr id="5" name="Content Placeholder 5"/>
          <p:cNvSpPr>
            <a:spLocks noGrp="1"/>
          </p:cNvSpPr>
          <p:nvPr>
            <p:ph sz="quarter" idx="4294967295"/>
          </p:nvPr>
        </p:nvSpPr>
        <p:spPr>
          <a:xfrm>
            <a:off x="467545" y="2708920"/>
            <a:ext cx="8424935" cy="3528392"/>
          </a:xfrm>
          <a:prstGeom prst="rect">
            <a:avLst/>
          </a:prstGeom>
        </p:spPr>
        <p:txBody>
          <a:bodyPr>
            <a:normAutofit/>
          </a:bodyPr>
          <a:lstStyle/>
          <a:p>
            <a:r>
              <a:rPr lang="en-US" sz="2800" dirty="0" smtClean="0">
                <a:solidFill>
                  <a:srgbClr val="0099FF"/>
                </a:solidFill>
                <a:cs typeface="Arial" charset="0"/>
              </a:rPr>
              <a:t>AES: Standard cipher – but, lightweight?</a:t>
            </a:r>
            <a:endParaRPr lang="en-US" sz="2800" dirty="0">
              <a:solidFill>
                <a:srgbClr val="0099FF"/>
              </a:solidFill>
              <a:latin typeface="+mn-lt"/>
              <a:cs typeface="Arial" charset="0"/>
            </a:endParaRPr>
          </a:p>
          <a:p>
            <a:pPr lvl="1"/>
            <a:r>
              <a:rPr lang="de-DE" sz="2400" dirty="0" smtClean="0">
                <a:solidFill>
                  <a:srgbClr val="0099FF"/>
                </a:solidFill>
                <a:cs typeface="Arial" charset="0"/>
              </a:rPr>
              <a:t>Actually not too bad for software implementations</a:t>
            </a:r>
          </a:p>
          <a:p>
            <a:pPr lvl="1"/>
            <a:r>
              <a:rPr lang="de-DE" sz="2400" dirty="0" smtClean="0">
                <a:solidFill>
                  <a:srgbClr val="0099FF"/>
                </a:solidFill>
                <a:cs typeface="Arial" charset="0"/>
              </a:rPr>
              <a:t>But expensive for hardware</a:t>
            </a:r>
            <a:endParaRPr lang="de-DE" sz="2400" dirty="0">
              <a:solidFill>
                <a:srgbClr val="0099FF"/>
              </a:solidFill>
              <a:cs typeface="Arial" charset="0"/>
            </a:endParaRPr>
          </a:p>
          <a:p>
            <a:pPr marL="1200150" lvl="2" indent="-285750">
              <a:buFont typeface="Arial" panose="020B0604020202020204" pitchFamily="34" charset="0"/>
              <a:buChar char="•"/>
            </a:pPr>
            <a:r>
              <a:rPr lang="de-DE" sz="2000" dirty="0" smtClean="0">
                <a:solidFill>
                  <a:srgbClr val="0099FF"/>
                </a:solidFill>
                <a:cs typeface="Arial" charset="0"/>
              </a:rPr>
              <a:t>Serial implementations get close</a:t>
            </a:r>
            <a:endParaRPr lang="de-DE" sz="1800" dirty="0" smtClean="0">
              <a:solidFill>
                <a:srgbClr val="0099FF"/>
              </a:solidFill>
              <a:cs typeface="Arial" charset="0"/>
            </a:endParaRPr>
          </a:p>
        </p:txBody>
      </p:sp>
    </p:spTree>
    <p:extLst>
      <p:ext uri="{BB962C8B-B14F-4D97-AF65-F5344CB8AC3E}">
        <p14:creationId xmlns:p14="http://schemas.microsoft.com/office/powerpoint/2010/main" val="3084461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Resource-efficient Block Ciphers</a:t>
            </a:r>
          </a:p>
        </p:txBody>
      </p:sp>
      <p:sp>
        <p:nvSpPr>
          <p:cNvPr id="4" name="Rectangle 3"/>
          <p:cNvSpPr/>
          <p:nvPr/>
        </p:nvSpPr>
        <p:spPr bwMode="auto">
          <a:xfrm>
            <a:off x="1907704" y="2060847"/>
            <a:ext cx="5256584" cy="4517463"/>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pic>
        <p:nvPicPr>
          <p:cNvPr id="2" name="Picture 1"/>
          <p:cNvPicPr>
            <a:picLocks noChangeAspect="1"/>
          </p:cNvPicPr>
          <p:nvPr/>
        </p:nvPicPr>
        <p:blipFill>
          <a:blip r:embed="rId3"/>
          <a:stretch>
            <a:fillRect/>
          </a:stretch>
        </p:blipFill>
        <p:spPr>
          <a:xfrm>
            <a:off x="2051720" y="2133601"/>
            <a:ext cx="4968552" cy="4319736"/>
          </a:xfrm>
          <a:prstGeom prst="rect">
            <a:avLst/>
          </a:prstGeom>
        </p:spPr>
      </p:pic>
    </p:spTree>
    <p:extLst>
      <p:ext uri="{BB962C8B-B14F-4D97-AF65-F5344CB8AC3E}">
        <p14:creationId xmlns:p14="http://schemas.microsoft.com/office/powerpoint/2010/main" val="675588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noGrp="1" noChangeArrowheads="1"/>
          </p:cNvSpPr>
          <p:nvPr>
            <p:ph type="body" sz="half" idx="1"/>
          </p:nvPr>
        </p:nvSpPr>
        <p:spPr>
          <a:xfrm>
            <a:off x="609600" y="2362200"/>
            <a:ext cx="8282880" cy="3733800"/>
          </a:xfrm>
        </p:spPr>
        <p:txBody>
          <a:bodyPr/>
          <a:lstStyle/>
          <a:p>
            <a:r>
              <a:rPr lang="en-US" sz="2400" dirty="0" smtClean="0">
                <a:solidFill>
                  <a:srgbClr val="0099FF"/>
                </a:solidFill>
                <a:cs typeface="Arial" charset="0"/>
              </a:rPr>
              <a:t>By SONY</a:t>
            </a:r>
          </a:p>
          <a:p>
            <a:r>
              <a:rPr lang="en-US" sz="2400" dirty="0" smtClean="0">
                <a:solidFill>
                  <a:srgbClr val="0099FF"/>
                </a:solidFill>
                <a:cs typeface="Arial" charset="0"/>
              </a:rPr>
              <a:t>128-bit key minimum</a:t>
            </a:r>
          </a:p>
          <a:p>
            <a:r>
              <a:rPr lang="en-US" sz="2400" dirty="0" err="1" smtClean="0">
                <a:solidFill>
                  <a:srgbClr val="0099FF"/>
                </a:solidFill>
                <a:cs typeface="Arial" charset="0"/>
              </a:rPr>
              <a:t>Feistel</a:t>
            </a:r>
            <a:r>
              <a:rPr lang="en-US" sz="2400" dirty="0" smtClean="0">
                <a:solidFill>
                  <a:srgbClr val="0099FF"/>
                </a:solidFill>
                <a:cs typeface="Arial" charset="0"/>
              </a:rPr>
              <a:t> network</a:t>
            </a:r>
            <a:endParaRPr lang="en-US" sz="2400" dirty="0">
              <a:solidFill>
                <a:srgbClr val="0099FF"/>
              </a:solidFill>
              <a:cs typeface="Arial" charset="0"/>
            </a:endParaRPr>
          </a:p>
          <a:p>
            <a:r>
              <a:rPr lang="en-US" sz="2400" dirty="0" smtClean="0">
                <a:solidFill>
                  <a:srgbClr val="0099FF"/>
                </a:solidFill>
                <a:cs typeface="Arial" charset="0"/>
              </a:rPr>
              <a:t>Balancing security, speed, cost</a:t>
            </a:r>
            <a:endParaRPr lang="en-US" sz="2000" dirty="0">
              <a:solidFill>
                <a:srgbClr val="0099FF"/>
              </a:solidFill>
              <a:cs typeface="Arial" charset="0"/>
            </a:endParaRPr>
          </a:p>
          <a:p>
            <a:r>
              <a:rPr lang="en-US" sz="2400" dirty="0" smtClean="0">
                <a:solidFill>
                  <a:srgbClr val="0099FF"/>
                </a:solidFill>
                <a:cs typeface="Arial" charset="0"/>
              </a:rPr>
              <a:t>Several </a:t>
            </a:r>
            <a:r>
              <a:rPr lang="en-US" sz="2400" dirty="0" err="1" smtClean="0">
                <a:solidFill>
                  <a:srgbClr val="0099FF"/>
                </a:solidFill>
                <a:cs typeface="Arial" charset="0"/>
              </a:rPr>
              <a:t>Sboxes</a:t>
            </a:r>
            <a:endParaRPr lang="en-US" sz="2400" dirty="0" smtClean="0">
              <a:solidFill>
                <a:srgbClr val="0099FF"/>
              </a:solidFill>
              <a:cs typeface="Arial" charset="0"/>
            </a:endParaRPr>
          </a:p>
          <a:p>
            <a:r>
              <a:rPr lang="en-US" sz="2400" dirty="0" smtClean="0">
                <a:solidFill>
                  <a:srgbClr val="0099FF"/>
                </a:solidFill>
                <a:cs typeface="Arial" charset="0"/>
              </a:rPr>
              <a:t>ISO standard</a:t>
            </a:r>
            <a:endParaRPr lang="en-US" sz="2400" dirty="0">
              <a:solidFill>
                <a:srgbClr val="0099FF"/>
              </a:solidFill>
              <a:cs typeface="Arial" charset="0"/>
            </a:endParaRPr>
          </a:p>
        </p:txBody>
      </p:sp>
      <p:sp>
        <p:nvSpPr>
          <p:cNvPr id="9"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CLEFIA</a:t>
            </a:r>
          </a:p>
        </p:txBody>
      </p:sp>
    </p:spTree>
    <p:extLst>
      <p:ext uri="{BB962C8B-B14F-4D97-AF65-F5344CB8AC3E}">
        <p14:creationId xmlns:p14="http://schemas.microsoft.com/office/powerpoint/2010/main" val="462758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1028"/>
          <p:cNvSpPr>
            <a:spLocks noGrp="1" noChangeArrowheads="1"/>
          </p:cNvSpPr>
          <p:nvPr>
            <p:ph type="title"/>
          </p:nvPr>
        </p:nvSpPr>
        <p:spPr/>
        <p:txBody>
          <a:bodyPr/>
          <a:lstStyle/>
          <a:p>
            <a:pPr eaLnBrk="1" hangingPunct="1"/>
            <a:r>
              <a:rPr lang="en-US" altLang="en-US" dirty="0" smtClean="0"/>
              <a:t>Outline</a:t>
            </a:r>
          </a:p>
        </p:txBody>
      </p:sp>
      <p:sp>
        <p:nvSpPr>
          <p:cNvPr id="4102" name="Rectangle 1029"/>
          <p:cNvSpPr>
            <a:spLocks noGrp="1" noChangeArrowheads="1"/>
          </p:cNvSpPr>
          <p:nvPr>
            <p:ph type="body" idx="1"/>
          </p:nvPr>
        </p:nvSpPr>
        <p:spPr/>
        <p:txBody>
          <a:bodyPr/>
          <a:lstStyle/>
          <a:p>
            <a:pPr eaLnBrk="1" hangingPunct="1"/>
            <a:r>
              <a:rPr lang="en-US" altLang="en-US" dirty="0" smtClean="0">
                <a:solidFill>
                  <a:srgbClr val="0099FF"/>
                </a:solidFill>
              </a:rPr>
              <a:t>Why do we need it?</a:t>
            </a:r>
          </a:p>
          <a:p>
            <a:pPr eaLnBrk="1" hangingPunct="1"/>
            <a:r>
              <a:rPr lang="en-US" altLang="en-US" dirty="0" smtClean="0">
                <a:solidFill>
                  <a:srgbClr val="0099FF"/>
                </a:solidFill>
              </a:rPr>
              <a:t>Initial proposals</a:t>
            </a:r>
          </a:p>
          <a:p>
            <a:pPr eaLnBrk="1" hangingPunct="1"/>
            <a:r>
              <a:rPr lang="en-US" altLang="en-US" dirty="0" smtClean="0">
                <a:solidFill>
                  <a:srgbClr val="0099FF"/>
                </a:solidFill>
              </a:rPr>
              <a:t>Proposals addressing certain metrics</a:t>
            </a:r>
          </a:p>
          <a:p>
            <a:pPr eaLnBrk="1" hangingPunct="1"/>
            <a:r>
              <a:rPr lang="en-US" altLang="en-US" dirty="0" smtClean="0">
                <a:solidFill>
                  <a:srgbClr val="0099FF"/>
                </a:solidFill>
              </a:rPr>
              <a:t>Side-channel resistance?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Resource-efficient Block Ciphers</a:t>
            </a:r>
          </a:p>
        </p:txBody>
      </p:sp>
      <p:pic>
        <p:nvPicPr>
          <p:cNvPr id="3" name="Picture 2"/>
          <p:cNvPicPr>
            <a:picLocks noChangeAspect="1"/>
          </p:cNvPicPr>
          <p:nvPr/>
        </p:nvPicPr>
        <p:blipFill>
          <a:blip r:embed="rId3"/>
          <a:stretch>
            <a:fillRect/>
          </a:stretch>
        </p:blipFill>
        <p:spPr>
          <a:xfrm>
            <a:off x="1979712" y="2204864"/>
            <a:ext cx="5112568" cy="4062294"/>
          </a:xfrm>
          <a:prstGeom prst="rect">
            <a:avLst/>
          </a:prstGeom>
          <a:effectLst>
            <a:softEdge rad="0"/>
          </a:effectLst>
        </p:spPr>
      </p:pic>
      <p:sp>
        <p:nvSpPr>
          <p:cNvPr id="4" name="Rectangle 3"/>
          <p:cNvSpPr/>
          <p:nvPr/>
        </p:nvSpPr>
        <p:spPr bwMode="auto">
          <a:xfrm>
            <a:off x="1907704" y="2133600"/>
            <a:ext cx="5256584" cy="41757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spTree>
    <p:extLst>
      <p:ext uri="{BB962C8B-B14F-4D97-AF65-F5344CB8AC3E}">
        <p14:creationId xmlns:p14="http://schemas.microsoft.com/office/powerpoint/2010/main" val="775587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noGrp="1" noChangeArrowheads="1"/>
          </p:cNvSpPr>
          <p:nvPr>
            <p:ph type="body" sz="half" idx="1"/>
          </p:nvPr>
        </p:nvSpPr>
        <p:spPr>
          <a:xfrm>
            <a:off x="609600" y="2071464"/>
            <a:ext cx="3170312" cy="3733800"/>
          </a:xfrm>
        </p:spPr>
        <p:txBody>
          <a:bodyPr/>
          <a:lstStyle/>
          <a:p>
            <a:r>
              <a:rPr lang="en-US" sz="2400" dirty="0">
                <a:solidFill>
                  <a:srgbClr val="0099FF"/>
                </a:solidFill>
                <a:cs typeface="Arial" charset="0"/>
              </a:rPr>
              <a:t>Targeting hardware</a:t>
            </a:r>
          </a:p>
          <a:p>
            <a:r>
              <a:rPr lang="en-US" sz="2400" dirty="0">
                <a:solidFill>
                  <a:srgbClr val="0099FF"/>
                </a:solidFill>
                <a:cs typeface="Arial" charset="0"/>
              </a:rPr>
              <a:t>Simple but strong design</a:t>
            </a:r>
          </a:p>
          <a:p>
            <a:pPr lvl="1"/>
            <a:r>
              <a:rPr lang="en-US" sz="2000" dirty="0">
                <a:solidFill>
                  <a:srgbClr val="0099FF"/>
                </a:solidFill>
                <a:cs typeface="Arial" charset="0"/>
              </a:rPr>
              <a:t>Well-studied substitution-permutation </a:t>
            </a:r>
            <a:r>
              <a:rPr lang="en-US" sz="2000" dirty="0" smtClean="0">
                <a:solidFill>
                  <a:srgbClr val="0099FF"/>
                </a:solidFill>
                <a:cs typeface="Arial" charset="0"/>
              </a:rPr>
              <a:t>network (SPN)</a:t>
            </a:r>
            <a:endParaRPr lang="en-US" sz="2000" dirty="0">
              <a:solidFill>
                <a:srgbClr val="0099FF"/>
              </a:solidFill>
              <a:cs typeface="Arial" charset="0"/>
            </a:endParaRPr>
          </a:p>
          <a:p>
            <a:r>
              <a:rPr lang="en-US" sz="2400" dirty="0">
                <a:solidFill>
                  <a:srgbClr val="0099FF"/>
                </a:solidFill>
                <a:cs typeface="Arial" charset="0"/>
              </a:rPr>
              <a:t>Low-area (permutation just wiring in </a:t>
            </a:r>
            <a:r>
              <a:rPr lang="en-US" sz="2400" dirty="0" err="1">
                <a:solidFill>
                  <a:srgbClr val="0099FF"/>
                </a:solidFill>
                <a:cs typeface="Arial" charset="0"/>
              </a:rPr>
              <a:t>hw</a:t>
            </a:r>
            <a:r>
              <a:rPr lang="en-US" sz="2400" dirty="0" smtClean="0">
                <a:solidFill>
                  <a:srgbClr val="0099FF"/>
                </a:solidFill>
                <a:cs typeface="Arial" charset="0"/>
              </a:rPr>
              <a:t>!)</a:t>
            </a:r>
          </a:p>
          <a:p>
            <a:r>
              <a:rPr lang="en-US" sz="2400" dirty="0" smtClean="0">
                <a:solidFill>
                  <a:srgbClr val="0099FF"/>
                </a:solidFill>
                <a:cs typeface="Arial" charset="0"/>
              </a:rPr>
              <a:t>ISO Standard</a:t>
            </a:r>
            <a:endParaRPr lang="en-US" sz="2400" dirty="0">
              <a:solidFill>
                <a:srgbClr val="0099FF"/>
              </a:solidFill>
              <a:cs typeface="Arial" charset="0"/>
            </a:endParaRPr>
          </a:p>
        </p:txBody>
      </p:sp>
      <p:pic>
        <p:nvPicPr>
          <p:cNvPr id="5" name="Picture 4"/>
          <p:cNvPicPr>
            <a:picLocks noChangeAspect="1"/>
          </p:cNvPicPr>
          <p:nvPr/>
        </p:nvPicPr>
        <p:blipFill>
          <a:blip r:embed="rId3"/>
          <a:stretch>
            <a:fillRect/>
          </a:stretch>
        </p:blipFill>
        <p:spPr>
          <a:xfrm>
            <a:off x="3995936" y="2938264"/>
            <a:ext cx="5148064" cy="2506960"/>
          </a:xfrm>
          <a:prstGeom prst="rect">
            <a:avLst/>
          </a:prstGeom>
        </p:spPr>
      </p:pic>
      <p:sp>
        <p:nvSpPr>
          <p:cNvPr id="9"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PRESENT</a:t>
            </a:r>
          </a:p>
        </p:txBody>
      </p:sp>
    </p:spTree>
    <p:extLst>
      <p:ext uri="{BB962C8B-B14F-4D97-AF65-F5344CB8AC3E}">
        <p14:creationId xmlns:p14="http://schemas.microsoft.com/office/powerpoint/2010/main" val="641411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Resource-efficient Block Ciphers</a:t>
            </a:r>
          </a:p>
        </p:txBody>
      </p:sp>
      <p:sp>
        <p:nvSpPr>
          <p:cNvPr id="4" name="Rectangle 3"/>
          <p:cNvSpPr/>
          <p:nvPr/>
        </p:nvSpPr>
        <p:spPr bwMode="auto">
          <a:xfrm>
            <a:off x="1907704" y="2133600"/>
            <a:ext cx="5256584" cy="41757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pic>
        <p:nvPicPr>
          <p:cNvPr id="2" name="Picture 1"/>
          <p:cNvPicPr>
            <a:picLocks noChangeAspect="1"/>
          </p:cNvPicPr>
          <p:nvPr/>
        </p:nvPicPr>
        <p:blipFill>
          <a:blip r:embed="rId3"/>
          <a:stretch>
            <a:fillRect/>
          </a:stretch>
        </p:blipFill>
        <p:spPr>
          <a:xfrm>
            <a:off x="1979712" y="2239662"/>
            <a:ext cx="5112568" cy="3990696"/>
          </a:xfrm>
          <a:prstGeom prst="rect">
            <a:avLst/>
          </a:prstGeom>
        </p:spPr>
      </p:pic>
    </p:spTree>
    <p:extLst>
      <p:ext uri="{BB962C8B-B14F-4D97-AF65-F5344CB8AC3E}">
        <p14:creationId xmlns:p14="http://schemas.microsoft.com/office/powerpoint/2010/main" val="2466798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noGrp="1" noChangeArrowheads="1"/>
          </p:cNvSpPr>
          <p:nvPr>
            <p:ph type="body" sz="half" idx="1"/>
          </p:nvPr>
        </p:nvSpPr>
        <p:spPr>
          <a:xfrm>
            <a:off x="609600" y="2362200"/>
            <a:ext cx="8282880" cy="3733800"/>
          </a:xfrm>
        </p:spPr>
        <p:txBody>
          <a:bodyPr/>
          <a:lstStyle/>
          <a:p>
            <a:endParaRPr lang="en-US" sz="2400" dirty="0" smtClean="0">
              <a:solidFill>
                <a:srgbClr val="0099FF"/>
              </a:solidFill>
              <a:cs typeface="Arial" charset="0"/>
            </a:endParaRPr>
          </a:p>
          <a:p>
            <a:endParaRPr lang="en-US" sz="2400" dirty="0">
              <a:solidFill>
                <a:srgbClr val="0099FF"/>
              </a:solidFill>
              <a:cs typeface="Arial" charset="0"/>
            </a:endParaRPr>
          </a:p>
          <a:p>
            <a:r>
              <a:rPr lang="en-US" sz="2400" dirty="0" smtClean="0">
                <a:solidFill>
                  <a:srgbClr val="0099FF"/>
                </a:solidFill>
                <a:cs typeface="Arial" charset="0"/>
              </a:rPr>
              <a:t>AES-like</a:t>
            </a:r>
          </a:p>
          <a:p>
            <a:r>
              <a:rPr lang="en-US" sz="2400" dirty="0" smtClean="0">
                <a:solidFill>
                  <a:srgbClr val="0099FF"/>
                </a:solidFill>
                <a:cs typeface="Arial" charset="0"/>
              </a:rPr>
              <a:t>Works on nibbles</a:t>
            </a:r>
            <a:endParaRPr lang="en-US" sz="2400" dirty="0">
              <a:solidFill>
                <a:srgbClr val="0099FF"/>
              </a:solidFill>
              <a:cs typeface="Arial" charset="0"/>
            </a:endParaRPr>
          </a:p>
          <a:p>
            <a:r>
              <a:rPr lang="en-US" sz="2400" dirty="0" smtClean="0">
                <a:solidFill>
                  <a:srgbClr val="0099FF"/>
                </a:solidFill>
                <a:cs typeface="Arial" charset="0"/>
              </a:rPr>
              <a:t>Involution </a:t>
            </a:r>
            <a:r>
              <a:rPr lang="en-US" sz="2400" dirty="0" err="1" smtClean="0">
                <a:solidFill>
                  <a:srgbClr val="0099FF"/>
                </a:solidFill>
                <a:cs typeface="Arial" charset="0"/>
              </a:rPr>
              <a:t>Sbox</a:t>
            </a:r>
            <a:endParaRPr lang="en-US" sz="2400" dirty="0">
              <a:solidFill>
                <a:srgbClr val="0099FF"/>
              </a:solidFill>
              <a:cs typeface="Arial" charset="0"/>
            </a:endParaRPr>
          </a:p>
        </p:txBody>
      </p:sp>
      <p:sp>
        <p:nvSpPr>
          <p:cNvPr id="9"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KLEIN</a:t>
            </a:r>
          </a:p>
        </p:txBody>
      </p:sp>
      <p:pic>
        <p:nvPicPr>
          <p:cNvPr id="2" name="Picture 1"/>
          <p:cNvPicPr>
            <a:picLocks noChangeAspect="1"/>
          </p:cNvPicPr>
          <p:nvPr/>
        </p:nvPicPr>
        <p:blipFill>
          <a:blip r:embed="rId3"/>
          <a:stretch>
            <a:fillRect/>
          </a:stretch>
        </p:blipFill>
        <p:spPr>
          <a:xfrm>
            <a:off x="4180482" y="2790959"/>
            <a:ext cx="4423966" cy="2582257"/>
          </a:xfrm>
          <a:prstGeom prst="rect">
            <a:avLst/>
          </a:prstGeom>
        </p:spPr>
      </p:pic>
    </p:spTree>
    <p:extLst>
      <p:ext uri="{BB962C8B-B14F-4D97-AF65-F5344CB8AC3E}">
        <p14:creationId xmlns:p14="http://schemas.microsoft.com/office/powerpoint/2010/main" val="2650974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Resource-efficient Block Ciphers</a:t>
            </a:r>
          </a:p>
        </p:txBody>
      </p:sp>
      <p:sp>
        <p:nvSpPr>
          <p:cNvPr id="4" name="Rectangle 3"/>
          <p:cNvSpPr/>
          <p:nvPr/>
        </p:nvSpPr>
        <p:spPr bwMode="auto">
          <a:xfrm>
            <a:off x="1907704" y="2133600"/>
            <a:ext cx="5256584" cy="417572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pic>
        <p:nvPicPr>
          <p:cNvPr id="3" name="Picture 2"/>
          <p:cNvPicPr>
            <a:picLocks noChangeAspect="1"/>
          </p:cNvPicPr>
          <p:nvPr/>
        </p:nvPicPr>
        <p:blipFill>
          <a:blip r:embed="rId3"/>
          <a:stretch>
            <a:fillRect/>
          </a:stretch>
        </p:blipFill>
        <p:spPr>
          <a:xfrm>
            <a:off x="1979712" y="2328389"/>
            <a:ext cx="5066785" cy="3786142"/>
          </a:xfrm>
          <a:prstGeom prst="rect">
            <a:avLst/>
          </a:prstGeom>
        </p:spPr>
      </p:pic>
    </p:spTree>
    <p:extLst>
      <p:ext uri="{BB962C8B-B14F-4D97-AF65-F5344CB8AC3E}">
        <p14:creationId xmlns:p14="http://schemas.microsoft.com/office/powerpoint/2010/main" val="3789133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noGrp="1" noChangeArrowheads="1"/>
          </p:cNvSpPr>
          <p:nvPr>
            <p:ph type="body" sz="half" idx="1"/>
          </p:nvPr>
        </p:nvSpPr>
        <p:spPr>
          <a:xfrm>
            <a:off x="609600" y="2362200"/>
            <a:ext cx="8282880" cy="3733800"/>
          </a:xfrm>
        </p:spPr>
        <p:txBody>
          <a:bodyPr/>
          <a:lstStyle/>
          <a:p>
            <a:r>
              <a:rPr lang="en-US" sz="2400" dirty="0" smtClean="0">
                <a:solidFill>
                  <a:srgbClr val="0099FF"/>
                </a:solidFill>
                <a:cs typeface="Arial" charset="0"/>
              </a:rPr>
              <a:t>AES-like</a:t>
            </a:r>
          </a:p>
          <a:p>
            <a:r>
              <a:rPr lang="en-US" sz="2400" dirty="0" smtClean="0">
                <a:solidFill>
                  <a:srgbClr val="0099FF"/>
                </a:solidFill>
                <a:cs typeface="Arial" charset="0"/>
              </a:rPr>
              <a:t>Uses PRESENT </a:t>
            </a:r>
            <a:r>
              <a:rPr lang="en-US" sz="2400" dirty="0" err="1" smtClean="0">
                <a:solidFill>
                  <a:srgbClr val="0099FF"/>
                </a:solidFill>
                <a:cs typeface="Arial" charset="0"/>
              </a:rPr>
              <a:t>Sbox</a:t>
            </a:r>
            <a:endParaRPr lang="en-US" sz="2400" dirty="0">
              <a:solidFill>
                <a:srgbClr val="0099FF"/>
              </a:solidFill>
              <a:cs typeface="Arial" charset="0"/>
            </a:endParaRPr>
          </a:p>
          <a:p>
            <a:r>
              <a:rPr lang="en-US" sz="2400" dirty="0" smtClean="0">
                <a:solidFill>
                  <a:srgbClr val="0099FF"/>
                </a:solidFill>
                <a:cs typeface="Arial" charset="0"/>
              </a:rPr>
              <a:t>Consists of steps (number based on key size)</a:t>
            </a:r>
          </a:p>
          <a:p>
            <a:pPr lvl="1"/>
            <a:r>
              <a:rPr lang="en-US" sz="2000" dirty="0">
                <a:solidFill>
                  <a:srgbClr val="0099FF"/>
                </a:solidFill>
                <a:cs typeface="Arial" charset="0"/>
              </a:rPr>
              <a:t>E</a:t>
            </a:r>
            <a:r>
              <a:rPr lang="en-US" sz="2000" dirty="0" smtClean="0">
                <a:solidFill>
                  <a:srgbClr val="0099FF"/>
                </a:solidFill>
                <a:cs typeface="Arial" charset="0"/>
              </a:rPr>
              <a:t>ach step 4 rounds</a:t>
            </a:r>
            <a:endParaRPr lang="en-US" sz="2000" dirty="0">
              <a:solidFill>
                <a:srgbClr val="0099FF"/>
              </a:solidFill>
              <a:cs typeface="Arial" charset="0"/>
            </a:endParaRPr>
          </a:p>
        </p:txBody>
      </p:sp>
      <p:sp>
        <p:nvSpPr>
          <p:cNvPr id="9"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LED</a:t>
            </a:r>
          </a:p>
        </p:txBody>
      </p:sp>
      <p:pic>
        <p:nvPicPr>
          <p:cNvPr id="3" name="Picture 2"/>
          <p:cNvPicPr>
            <a:picLocks noChangeAspect="1"/>
          </p:cNvPicPr>
          <p:nvPr/>
        </p:nvPicPr>
        <p:blipFill>
          <a:blip r:embed="rId3"/>
          <a:stretch>
            <a:fillRect/>
          </a:stretch>
        </p:blipFill>
        <p:spPr>
          <a:xfrm>
            <a:off x="755576" y="4509120"/>
            <a:ext cx="7438183" cy="1393888"/>
          </a:xfrm>
          <a:prstGeom prst="rect">
            <a:avLst/>
          </a:prstGeom>
        </p:spPr>
      </p:pic>
    </p:spTree>
    <p:extLst>
      <p:ext uri="{BB962C8B-B14F-4D97-AF65-F5344CB8AC3E}">
        <p14:creationId xmlns:p14="http://schemas.microsoft.com/office/powerpoint/2010/main" val="4055590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noGrp="1" noChangeArrowheads="1"/>
          </p:cNvSpPr>
          <p:nvPr>
            <p:ph type="body" sz="half" idx="1"/>
          </p:nvPr>
        </p:nvSpPr>
        <p:spPr>
          <a:xfrm>
            <a:off x="609600" y="2362200"/>
            <a:ext cx="8282880" cy="3733800"/>
          </a:xfrm>
        </p:spPr>
        <p:txBody>
          <a:bodyPr/>
          <a:lstStyle/>
          <a:p>
            <a:r>
              <a:rPr lang="en-US" sz="2400" dirty="0" smtClean="0">
                <a:solidFill>
                  <a:srgbClr val="0099FF"/>
                </a:solidFill>
                <a:cs typeface="Arial" charset="0"/>
              </a:rPr>
              <a:t>Initial proposals mostly address area</a:t>
            </a:r>
          </a:p>
          <a:p>
            <a:r>
              <a:rPr lang="en-US" sz="2400" dirty="0" smtClean="0">
                <a:solidFill>
                  <a:srgbClr val="0099FF"/>
                </a:solidFill>
                <a:cs typeface="Arial" charset="0"/>
              </a:rPr>
              <a:t>There are other important metrics</a:t>
            </a:r>
            <a:endParaRPr lang="en-US" sz="2400" dirty="0">
              <a:solidFill>
                <a:srgbClr val="0099FF"/>
              </a:solidFill>
              <a:cs typeface="Arial" charset="0"/>
            </a:endParaRPr>
          </a:p>
        </p:txBody>
      </p:sp>
      <p:sp>
        <p:nvSpPr>
          <p:cNvPr id="9" name="Rectangle 2"/>
          <p:cNvSpPr>
            <a:spLocks noGrp="1" noChangeArrowheads="1"/>
          </p:cNvSpPr>
          <p:nvPr>
            <p:ph type="title"/>
          </p:nvPr>
        </p:nvSpPr>
        <p:spPr>
          <a:xfrm>
            <a:off x="467544" y="1371600"/>
            <a:ext cx="8676455" cy="762000"/>
          </a:xfrm>
        </p:spPr>
        <p:txBody>
          <a:bodyPr/>
          <a:lstStyle/>
          <a:p>
            <a:pPr eaLnBrk="1" hangingPunct="1"/>
            <a:r>
              <a:rPr lang="en-US" altLang="en-US" dirty="0" smtClean="0"/>
              <a:t>Proposals vs Metrics</a:t>
            </a:r>
          </a:p>
        </p:txBody>
      </p:sp>
      <p:sp>
        <p:nvSpPr>
          <p:cNvPr id="2" name="Isosceles Triangle 1"/>
          <p:cNvSpPr/>
          <p:nvPr/>
        </p:nvSpPr>
        <p:spPr bwMode="auto">
          <a:xfrm>
            <a:off x="2483768" y="3732312"/>
            <a:ext cx="3672408" cy="2592288"/>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sp>
        <p:nvSpPr>
          <p:cNvPr id="4" name="TextBox 3"/>
          <p:cNvSpPr txBox="1"/>
          <p:nvPr/>
        </p:nvSpPr>
        <p:spPr>
          <a:xfrm>
            <a:off x="3635896" y="3356992"/>
            <a:ext cx="1368152" cy="461665"/>
          </a:xfrm>
          <a:prstGeom prst="rect">
            <a:avLst/>
          </a:prstGeom>
          <a:noFill/>
        </p:spPr>
        <p:txBody>
          <a:bodyPr wrap="square" rtlCol="0">
            <a:spAutoFit/>
          </a:bodyPr>
          <a:lstStyle/>
          <a:p>
            <a:r>
              <a:rPr lang="en-GB" dirty="0" smtClean="0">
                <a:solidFill>
                  <a:schemeClr val="tx1">
                    <a:lumMod val="75000"/>
                  </a:schemeClr>
                </a:solidFill>
              </a:rPr>
              <a:t>Security</a:t>
            </a:r>
            <a:endParaRPr lang="en-GB" dirty="0">
              <a:solidFill>
                <a:schemeClr val="tx1">
                  <a:lumMod val="75000"/>
                </a:schemeClr>
              </a:solidFill>
            </a:endParaRPr>
          </a:p>
        </p:txBody>
      </p:sp>
      <p:sp>
        <p:nvSpPr>
          <p:cNvPr id="7" name="TextBox 6"/>
          <p:cNvSpPr txBox="1"/>
          <p:nvPr/>
        </p:nvSpPr>
        <p:spPr>
          <a:xfrm>
            <a:off x="251520" y="6063679"/>
            <a:ext cx="2232248" cy="461665"/>
          </a:xfrm>
          <a:prstGeom prst="rect">
            <a:avLst/>
          </a:prstGeom>
          <a:noFill/>
        </p:spPr>
        <p:txBody>
          <a:bodyPr wrap="square" rtlCol="0">
            <a:spAutoFit/>
          </a:bodyPr>
          <a:lstStyle/>
          <a:p>
            <a:r>
              <a:rPr lang="en-GB" dirty="0" smtClean="0">
                <a:solidFill>
                  <a:schemeClr val="tx1">
                    <a:lumMod val="75000"/>
                  </a:schemeClr>
                </a:solidFill>
              </a:rPr>
              <a:t>Speed/Latency</a:t>
            </a:r>
            <a:endParaRPr lang="en-GB" dirty="0">
              <a:solidFill>
                <a:schemeClr val="tx1">
                  <a:lumMod val="75000"/>
                </a:schemeClr>
              </a:solidFill>
            </a:endParaRPr>
          </a:p>
        </p:txBody>
      </p:sp>
      <p:sp>
        <p:nvSpPr>
          <p:cNvPr id="8" name="TextBox 7"/>
          <p:cNvSpPr txBox="1"/>
          <p:nvPr/>
        </p:nvSpPr>
        <p:spPr>
          <a:xfrm>
            <a:off x="6174365" y="6096000"/>
            <a:ext cx="1944216" cy="461665"/>
          </a:xfrm>
          <a:prstGeom prst="rect">
            <a:avLst/>
          </a:prstGeom>
          <a:noFill/>
        </p:spPr>
        <p:txBody>
          <a:bodyPr wrap="square" rtlCol="0">
            <a:spAutoFit/>
          </a:bodyPr>
          <a:lstStyle/>
          <a:p>
            <a:r>
              <a:rPr lang="en-GB" dirty="0" smtClean="0">
                <a:solidFill>
                  <a:schemeClr val="tx1">
                    <a:lumMod val="75000"/>
                  </a:schemeClr>
                </a:solidFill>
              </a:rPr>
              <a:t>Area/Power</a:t>
            </a:r>
            <a:endParaRPr lang="en-GB" dirty="0">
              <a:solidFill>
                <a:schemeClr val="tx1">
                  <a:lumMod val="75000"/>
                </a:schemeClr>
              </a:solidFill>
            </a:endParaRPr>
          </a:p>
        </p:txBody>
      </p:sp>
      <p:sp>
        <p:nvSpPr>
          <p:cNvPr id="10" name="TextBox 9"/>
          <p:cNvSpPr txBox="1"/>
          <p:nvPr/>
        </p:nvSpPr>
        <p:spPr>
          <a:xfrm rot="3286980">
            <a:off x="4578828" y="4968284"/>
            <a:ext cx="2041322" cy="369332"/>
          </a:xfrm>
          <a:prstGeom prst="rect">
            <a:avLst/>
          </a:prstGeom>
          <a:noFill/>
        </p:spPr>
        <p:txBody>
          <a:bodyPr wrap="square" rtlCol="0">
            <a:spAutoFit/>
          </a:bodyPr>
          <a:lstStyle/>
          <a:p>
            <a:r>
              <a:rPr lang="en-GB" sz="1800" dirty="0" smtClean="0">
                <a:solidFill>
                  <a:srgbClr val="0070C0"/>
                </a:solidFill>
              </a:rPr>
              <a:t>Key/data size</a:t>
            </a:r>
            <a:endParaRPr lang="en-GB" sz="1800" dirty="0">
              <a:solidFill>
                <a:srgbClr val="0070C0"/>
              </a:solidFill>
            </a:endParaRPr>
          </a:p>
        </p:txBody>
      </p:sp>
      <p:sp>
        <p:nvSpPr>
          <p:cNvPr id="11" name="TextBox 10"/>
          <p:cNvSpPr txBox="1"/>
          <p:nvPr/>
        </p:nvSpPr>
        <p:spPr>
          <a:xfrm rot="18332799">
            <a:off x="2072768" y="4734762"/>
            <a:ext cx="2301827" cy="369332"/>
          </a:xfrm>
          <a:prstGeom prst="rect">
            <a:avLst/>
          </a:prstGeom>
          <a:noFill/>
        </p:spPr>
        <p:txBody>
          <a:bodyPr wrap="square" rtlCol="0">
            <a:spAutoFit/>
          </a:bodyPr>
          <a:lstStyle/>
          <a:p>
            <a:r>
              <a:rPr lang="en-GB" sz="1800" dirty="0" smtClean="0">
                <a:solidFill>
                  <a:srgbClr val="0070C0"/>
                </a:solidFill>
              </a:rPr>
              <a:t>Number of rounds</a:t>
            </a:r>
            <a:endParaRPr lang="en-GB" sz="1800" dirty="0">
              <a:solidFill>
                <a:srgbClr val="0070C0"/>
              </a:solidFill>
            </a:endParaRPr>
          </a:p>
        </p:txBody>
      </p:sp>
      <p:sp>
        <p:nvSpPr>
          <p:cNvPr id="12" name="TextBox 11"/>
          <p:cNvSpPr txBox="1"/>
          <p:nvPr/>
        </p:nvSpPr>
        <p:spPr>
          <a:xfrm>
            <a:off x="2635218" y="6237312"/>
            <a:ext cx="3376942" cy="646331"/>
          </a:xfrm>
          <a:prstGeom prst="rect">
            <a:avLst/>
          </a:prstGeom>
          <a:noFill/>
        </p:spPr>
        <p:txBody>
          <a:bodyPr wrap="square" rtlCol="0">
            <a:spAutoFit/>
          </a:bodyPr>
          <a:lstStyle/>
          <a:p>
            <a:pPr algn="ctr"/>
            <a:r>
              <a:rPr lang="en-GB" sz="1800" dirty="0" smtClean="0">
                <a:solidFill>
                  <a:srgbClr val="0070C0"/>
                </a:solidFill>
              </a:rPr>
              <a:t>Implementation</a:t>
            </a:r>
          </a:p>
          <a:p>
            <a:r>
              <a:rPr lang="en-GB" sz="1800" dirty="0" smtClean="0">
                <a:solidFill>
                  <a:srgbClr val="0070C0"/>
                </a:solidFill>
              </a:rPr>
              <a:t>(serial, round-based, unrolled)</a:t>
            </a:r>
            <a:endParaRPr lang="en-GB" sz="1800" dirty="0">
              <a:solidFill>
                <a:srgbClr val="0070C0"/>
              </a:solidFill>
            </a:endParaRPr>
          </a:p>
        </p:txBody>
      </p:sp>
    </p:spTree>
    <p:extLst>
      <p:ext uri="{BB962C8B-B14F-4D97-AF65-F5344CB8AC3E}">
        <p14:creationId xmlns:p14="http://schemas.microsoft.com/office/powerpoint/2010/main" val="3333443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107504" y="1196752"/>
          <a:ext cx="8928993" cy="4968552"/>
        </p:xfrm>
        <a:graphic>
          <a:graphicData uri="http://schemas.openxmlformats.org/drawingml/2006/table">
            <a:tbl>
              <a:tblPr>
                <a:tableStyleId>{5C22544A-7EE6-4342-B048-85BDC9FD1C3A}</a:tableStyleId>
              </a:tblPr>
              <a:tblGrid>
                <a:gridCol w="2976331">
                  <a:extLst>
                    <a:ext uri="{9D8B030D-6E8A-4147-A177-3AD203B41FA5}">
                      <a16:colId xmlns:a16="http://schemas.microsoft.com/office/drawing/2014/main" val="20000"/>
                    </a:ext>
                  </a:extLst>
                </a:gridCol>
                <a:gridCol w="2976331">
                  <a:extLst>
                    <a:ext uri="{9D8B030D-6E8A-4147-A177-3AD203B41FA5}">
                      <a16:colId xmlns:a16="http://schemas.microsoft.com/office/drawing/2014/main" val="20001"/>
                    </a:ext>
                  </a:extLst>
                </a:gridCol>
                <a:gridCol w="2976331">
                  <a:extLst>
                    <a:ext uri="{9D8B030D-6E8A-4147-A177-3AD203B41FA5}">
                      <a16:colId xmlns:a16="http://schemas.microsoft.com/office/drawing/2014/main" val="20002"/>
                    </a:ext>
                  </a:extLst>
                </a:gridCol>
              </a:tblGrid>
              <a:tr h="1094766">
                <a:tc>
                  <a:txBody>
                    <a:bodyPr/>
                    <a:lstStyle/>
                    <a:p>
                      <a:endParaRPr lang="en-US" sz="1800" dirty="0"/>
                    </a:p>
                  </a:txBody>
                  <a:tcPr>
                    <a:solidFill>
                      <a:schemeClr val="bg1"/>
                    </a:solidFill>
                  </a:tcPr>
                </a:tc>
                <a:tc>
                  <a:txBody>
                    <a:bodyPr/>
                    <a:lstStyle/>
                    <a:p>
                      <a:pPr algn="ctr"/>
                      <a:r>
                        <a:rPr lang="en-US" sz="1800" dirty="0">
                          <a:solidFill>
                            <a:schemeClr val="bg1"/>
                          </a:solidFill>
                        </a:rPr>
                        <a:t>Hardware</a:t>
                      </a:r>
                    </a:p>
                  </a:txBody>
                  <a:tcPr anchor="ctr">
                    <a:solidFill>
                      <a:srgbClr val="003560"/>
                    </a:solidFill>
                  </a:tcPr>
                </a:tc>
                <a:tc>
                  <a:txBody>
                    <a:bodyPr/>
                    <a:lstStyle/>
                    <a:p>
                      <a:pPr algn="ctr"/>
                      <a:r>
                        <a:rPr lang="en-US" sz="1800" dirty="0">
                          <a:solidFill>
                            <a:schemeClr val="bg1"/>
                          </a:solidFill>
                        </a:rPr>
                        <a:t>Software</a:t>
                      </a:r>
                    </a:p>
                  </a:txBody>
                  <a:tcPr anchor="ctr">
                    <a:solidFill>
                      <a:srgbClr val="003560"/>
                    </a:solidFill>
                  </a:tcPr>
                </a:tc>
                <a:extLst>
                  <a:ext uri="{0D108BD9-81ED-4DB2-BD59-A6C34878D82A}">
                    <a16:rowId xmlns:a16="http://schemas.microsoft.com/office/drawing/2014/main" val="10000"/>
                  </a:ext>
                </a:extLst>
              </a:tr>
              <a:tr h="1936893">
                <a:tc>
                  <a:txBody>
                    <a:bodyPr/>
                    <a:lstStyle/>
                    <a:p>
                      <a:pPr algn="ctr"/>
                      <a:r>
                        <a:rPr lang="en-US" sz="1800" dirty="0">
                          <a:solidFill>
                            <a:schemeClr val="bg1"/>
                          </a:solidFill>
                        </a:rPr>
                        <a:t>Area/</a:t>
                      </a:r>
                    </a:p>
                    <a:p>
                      <a:pPr algn="ctr"/>
                      <a:r>
                        <a:rPr lang="en-US" sz="1800" dirty="0">
                          <a:solidFill>
                            <a:schemeClr val="bg1"/>
                          </a:solidFill>
                        </a:rPr>
                        <a:t>Code size</a:t>
                      </a:r>
                    </a:p>
                  </a:txBody>
                  <a:tcPr anchor="ctr">
                    <a:solidFill>
                      <a:srgbClr val="003560"/>
                    </a:solidFill>
                  </a:tcPr>
                </a:tc>
                <a:tc>
                  <a:txBody>
                    <a:bodyPr/>
                    <a:lstStyle/>
                    <a:p>
                      <a:endParaRPr lang="en-US" sz="1800" dirty="0"/>
                    </a:p>
                  </a:txBody>
                  <a:tcPr>
                    <a:solidFill>
                      <a:schemeClr val="accent1">
                        <a:lumMod val="20000"/>
                        <a:lumOff val="80000"/>
                      </a:schemeClr>
                    </a:solidFill>
                  </a:tcPr>
                </a:tc>
                <a:tc>
                  <a:txBody>
                    <a:bodyPr/>
                    <a:lstStyle/>
                    <a:p>
                      <a:pPr algn="ctr"/>
                      <a:r>
                        <a:rPr lang="en-US" sz="2600" b="1" dirty="0">
                          <a:solidFill>
                            <a:schemeClr val="tx1">
                              <a:lumMod val="75000"/>
                            </a:schemeClr>
                          </a:solidFill>
                        </a:rPr>
                        <a:t>?</a:t>
                      </a:r>
                    </a:p>
                  </a:txBody>
                  <a:tcPr anchor="ctr">
                    <a:solidFill>
                      <a:schemeClr val="accent1">
                        <a:lumMod val="60000"/>
                        <a:lumOff val="40000"/>
                      </a:schemeClr>
                    </a:solidFill>
                  </a:tcPr>
                </a:tc>
                <a:extLst>
                  <a:ext uri="{0D108BD9-81ED-4DB2-BD59-A6C34878D82A}">
                    <a16:rowId xmlns:a16="http://schemas.microsoft.com/office/drawing/2014/main" val="10001"/>
                  </a:ext>
                </a:extLst>
              </a:tr>
              <a:tr h="1936893">
                <a:tc>
                  <a:txBody>
                    <a:bodyPr/>
                    <a:lstStyle/>
                    <a:p>
                      <a:pPr algn="ctr"/>
                      <a:r>
                        <a:rPr lang="en-US" sz="1800" dirty="0">
                          <a:solidFill>
                            <a:schemeClr val="bg1"/>
                          </a:solidFill>
                        </a:rPr>
                        <a:t>Latency/</a:t>
                      </a:r>
                    </a:p>
                    <a:p>
                      <a:pPr algn="ctr"/>
                      <a:r>
                        <a:rPr lang="en-US" sz="1800" dirty="0">
                          <a:solidFill>
                            <a:schemeClr val="bg1"/>
                          </a:solidFill>
                        </a:rPr>
                        <a:t>Execution</a:t>
                      </a:r>
                      <a:r>
                        <a:rPr lang="en-US" sz="1800" baseline="0" dirty="0">
                          <a:solidFill>
                            <a:schemeClr val="bg1"/>
                          </a:solidFill>
                        </a:rPr>
                        <a:t> time</a:t>
                      </a:r>
                      <a:endParaRPr lang="en-US" sz="1800" dirty="0">
                        <a:solidFill>
                          <a:schemeClr val="bg1"/>
                        </a:solidFill>
                      </a:endParaRPr>
                    </a:p>
                  </a:txBody>
                  <a:tcPr anchor="ctr">
                    <a:solidFill>
                      <a:srgbClr val="003560"/>
                    </a:solidFill>
                  </a:tcPr>
                </a:tc>
                <a:tc>
                  <a:txBody>
                    <a:bodyPr/>
                    <a:lstStyle/>
                    <a:p>
                      <a:pPr algn="ctr"/>
                      <a:r>
                        <a:rPr lang="en-US" sz="2600" b="1" dirty="0">
                          <a:solidFill>
                            <a:srgbClr val="FF0000"/>
                          </a:solidFill>
                        </a:rPr>
                        <a:t>?</a:t>
                      </a:r>
                      <a:endParaRPr lang="en-US" sz="2200" b="1" dirty="0">
                        <a:solidFill>
                          <a:srgbClr val="FF0000"/>
                        </a:solidFill>
                      </a:endParaRPr>
                    </a:p>
                  </a:txBody>
                  <a:tcPr anchor="ctr">
                    <a:solidFill>
                      <a:schemeClr val="accent1">
                        <a:lumMod val="40000"/>
                        <a:lumOff val="60000"/>
                      </a:schemeClr>
                    </a:solidFill>
                  </a:tcPr>
                </a:tc>
                <a:tc>
                  <a:txBody>
                    <a:bodyPr/>
                    <a:lstStyle/>
                    <a:p>
                      <a:pPr algn="ctr"/>
                      <a:r>
                        <a:rPr lang="en-US" sz="2600" b="1" dirty="0">
                          <a:solidFill>
                            <a:schemeClr val="tx1">
                              <a:lumMod val="75000"/>
                            </a:schemeClr>
                          </a:solidFill>
                        </a:rPr>
                        <a:t>?</a:t>
                      </a:r>
                      <a:endParaRPr lang="en-US" sz="2400" b="1" dirty="0">
                        <a:solidFill>
                          <a:schemeClr val="tx1">
                            <a:lumMod val="75000"/>
                          </a:schemeClr>
                        </a:solidFill>
                      </a:endParaRPr>
                    </a:p>
                  </a:txBody>
                  <a:tcPr anchor="ct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28" name="Rectangle 27"/>
          <p:cNvSpPr/>
          <p:nvPr/>
        </p:nvSpPr>
        <p:spPr>
          <a:xfrm rot="1075379">
            <a:off x="5103183" y="2793025"/>
            <a:ext cx="892893"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CLEFIA</a:t>
            </a:r>
          </a:p>
        </p:txBody>
      </p:sp>
      <p:sp>
        <p:nvSpPr>
          <p:cNvPr id="29" name="Rectangle 28"/>
          <p:cNvSpPr/>
          <p:nvPr/>
        </p:nvSpPr>
        <p:spPr>
          <a:xfrm rot="1465183">
            <a:off x="3030559" y="3558956"/>
            <a:ext cx="104143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PRESENT</a:t>
            </a:r>
          </a:p>
        </p:txBody>
      </p:sp>
      <p:sp>
        <p:nvSpPr>
          <p:cNvPr id="30" name="Rectangle 29"/>
          <p:cNvSpPr/>
          <p:nvPr/>
        </p:nvSpPr>
        <p:spPr>
          <a:xfrm rot="20737585">
            <a:off x="4953767" y="2393054"/>
            <a:ext cx="80378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HIGHT</a:t>
            </a:r>
          </a:p>
        </p:txBody>
      </p:sp>
      <p:sp>
        <p:nvSpPr>
          <p:cNvPr id="31" name="Rectangle 30"/>
          <p:cNvSpPr/>
          <p:nvPr/>
        </p:nvSpPr>
        <p:spPr>
          <a:xfrm>
            <a:off x="3925429" y="2889818"/>
            <a:ext cx="98007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KATAN</a:t>
            </a:r>
          </a:p>
        </p:txBody>
      </p:sp>
      <p:sp>
        <p:nvSpPr>
          <p:cNvPr id="32" name="Rectangle 31"/>
          <p:cNvSpPr/>
          <p:nvPr/>
        </p:nvSpPr>
        <p:spPr>
          <a:xfrm rot="1028613">
            <a:off x="3873450" y="3432086"/>
            <a:ext cx="1120922"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KTANTAN</a:t>
            </a:r>
          </a:p>
        </p:txBody>
      </p:sp>
      <p:sp>
        <p:nvSpPr>
          <p:cNvPr id="33" name="Rectangle 32"/>
          <p:cNvSpPr/>
          <p:nvPr/>
        </p:nvSpPr>
        <p:spPr>
          <a:xfrm rot="21105861">
            <a:off x="3009962" y="2375811"/>
            <a:ext cx="115737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mCrypton</a:t>
            </a:r>
          </a:p>
        </p:txBody>
      </p:sp>
      <p:sp>
        <p:nvSpPr>
          <p:cNvPr id="34" name="Rectangle 33"/>
          <p:cNvSpPr/>
          <p:nvPr/>
        </p:nvSpPr>
        <p:spPr>
          <a:xfrm rot="20659890">
            <a:off x="3173826" y="3111425"/>
            <a:ext cx="850699"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TWINE</a:t>
            </a:r>
          </a:p>
        </p:txBody>
      </p:sp>
      <p:sp>
        <p:nvSpPr>
          <p:cNvPr id="35" name="Rectangle 34"/>
          <p:cNvSpPr/>
          <p:nvPr/>
        </p:nvSpPr>
        <p:spPr>
          <a:xfrm>
            <a:off x="3111513" y="2772298"/>
            <a:ext cx="803056"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36" name="Rectangle 35"/>
          <p:cNvSpPr/>
          <p:nvPr/>
        </p:nvSpPr>
        <p:spPr>
          <a:xfrm>
            <a:off x="5104362" y="3418633"/>
            <a:ext cx="668510"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LED</a:t>
            </a:r>
          </a:p>
        </p:txBody>
      </p:sp>
      <p:sp>
        <p:nvSpPr>
          <p:cNvPr id="37" name="Rectangle 36"/>
          <p:cNvSpPr/>
          <p:nvPr/>
        </p:nvSpPr>
        <p:spPr>
          <a:xfrm rot="1011341">
            <a:off x="4243818" y="2484832"/>
            <a:ext cx="84800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LBlock</a:t>
            </a:r>
          </a:p>
        </p:txBody>
      </p:sp>
      <p:sp>
        <p:nvSpPr>
          <p:cNvPr id="38" name="Rectangle 37"/>
          <p:cNvSpPr/>
          <p:nvPr/>
        </p:nvSpPr>
        <p:spPr>
          <a:xfrm>
            <a:off x="4746965" y="3106738"/>
            <a:ext cx="874137"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Piccolo</a:t>
            </a:r>
          </a:p>
        </p:txBody>
      </p:sp>
      <p:sp>
        <p:nvSpPr>
          <p:cNvPr id="39" name="Rectangle 38"/>
          <p:cNvSpPr/>
          <p:nvPr/>
        </p:nvSpPr>
        <p:spPr>
          <a:xfrm rot="20688705">
            <a:off x="5276797" y="3600103"/>
            <a:ext cx="100832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SIMON</a:t>
            </a:r>
          </a:p>
        </p:txBody>
      </p:sp>
      <p:sp>
        <p:nvSpPr>
          <p:cNvPr id="40" name="Rectangle 39"/>
          <p:cNvSpPr/>
          <p:nvPr/>
        </p:nvSpPr>
        <p:spPr>
          <a:xfrm rot="20383121">
            <a:off x="6314462" y="2453141"/>
            <a:ext cx="108722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ITUBee</a:t>
            </a:r>
          </a:p>
        </p:txBody>
      </p:sp>
      <p:sp>
        <p:nvSpPr>
          <p:cNvPr id="41" name="Rectangle 40"/>
          <p:cNvSpPr/>
          <p:nvPr/>
        </p:nvSpPr>
        <p:spPr>
          <a:xfrm rot="1617669">
            <a:off x="7797727" y="2637485"/>
            <a:ext cx="86216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42" name="Rectangle 41"/>
          <p:cNvSpPr/>
          <p:nvPr/>
        </p:nvSpPr>
        <p:spPr>
          <a:xfrm rot="1094869">
            <a:off x="6361339" y="3568582"/>
            <a:ext cx="698612"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SEA</a:t>
            </a:r>
          </a:p>
        </p:txBody>
      </p:sp>
      <p:sp>
        <p:nvSpPr>
          <p:cNvPr id="43" name="Rectangle 42"/>
          <p:cNvSpPr/>
          <p:nvPr/>
        </p:nvSpPr>
        <p:spPr>
          <a:xfrm rot="19819393">
            <a:off x="7543767" y="3380480"/>
            <a:ext cx="101253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SPECK</a:t>
            </a:r>
          </a:p>
        </p:txBody>
      </p:sp>
      <p:sp>
        <p:nvSpPr>
          <p:cNvPr id="44" name="Rectangle 43"/>
          <p:cNvSpPr/>
          <p:nvPr/>
        </p:nvSpPr>
        <p:spPr>
          <a:xfrm rot="1147321">
            <a:off x="6340903" y="4646920"/>
            <a:ext cx="984217"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LBlock</a:t>
            </a:r>
          </a:p>
        </p:txBody>
      </p:sp>
      <p:sp>
        <p:nvSpPr>
          <p:cNvPr id="45" name="Rectangle 44"/>
          <p:cNvSpPr/>
          <p:nvPr/>
        </p:nvSpPr>
        <p:spPr>
          <a:xfrm rot="20343053">
            <a:off x="7669648" y="4576466"/>
            <a:ext cx="93686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TWINE</a:t>
            </a:r>
          </a:p>
        </p:txBody>
      </p:sp>
      <p:sp>
        <p:nvSpPr>
          <p:cNvPr id="46" name="Rectangle 45"/>
          <p:cNvSpPr/>
          <p:nvPr/>
        </p:nvSpPr>
        <p:spPr>
          <a:xfrm rot="20972604">
            <a:off x="6327672" y="5533314"/>
            <a:ext cx="86216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47" name="Rectangle 46"/>
          <p:cNvSpPr/>
          <p:nvPr/>
        </p:nvSpPr>
        <p:spPr>
          <a:xfrm rot="941681">
            <a:off x="7640117" y="5585970"/>
            <a:ext cx="101253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SPECK</a:t>
            </a:r>
          </a:p>
        </p:txBody>
      </p:sp>
    </p:spTree>
    <p:extLst>
      <p:ext uri="{BB962C8B-B14F-4D97-AF65-F5344CB8AC3E}">
        <p14:creationId xmlns:p14="http://schemas.microsoft.com/office/powerpoint/2010/main" val="2973206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4062844815"/>
              </p:ext>
            </p:extLst>
          </p:nvPr>
        </p:nvGraphicFramePr>
        <p:xfrm>
          <a:off x="107504" y="1196752"/>
          <a:ext cx="8928993" cy="4968552"/>
        </p:xfrm>
        <a:graphic>
          <a:graphicData uri="http://schemas.openxmlformats.org/drawingml/2006/table">
            <a:tbl>
              <a:tblPr>
                <a:tableStyleId>{5C22544A-7EE6-4342-B048-85BDC9FD1C3A}</a:tableStyleId>
              </a:tblPr>
              <a:tblGrid>
                <a:gridCol w="2976331">
                  <a:extLst>
                    <a:ext uri="{9D8B030D-6E8A-4147-A177-3AD203B41FA5}">
                      <a16:colId xmlns:a16="http://schemas.microsoft.com/office/drawing/2014/main" val="20000"/>
                    </a:ext>
                  </a:extLst>
                </a:gridCol>
                <a:gridCol w="2976331">
                  <a:extLst>
                    <a:ext uri="{9D8B030D-6E8A-4147-A177-3AD203B41FA5}">
                      <a16:colId xmlns:a16="http://schemas.microsoft.com/office/drawing/2014/main" val="20001"/>
                    </a:ext>
                  </a:extLst>
                </a:gridCol>
                <a:gridCol w="2976331">
                  <a:extLst>
                    <a:ext uri="{9D8B030D-6E8A-4147-A177-3AD203B41FA5}">
                      <a16:colId xmlns:a16="http://schemas.microsoft.com/office/drawing/2014/main" val="20002"/>
                    </a:ext>
                  </a:extLst>
                </a:gridCol>
              </a:tblGrid>
              <a:tr h="1094766">
                <a:tc>
                  <a:txBody>
                    <a:bodyPr/>
                    <a:lstStyle/>
                    <a:p>
                      <a:endParaRPr lang="en-US" sz="1800" dirty="0"/>
                    </a:p>
                  </a:txBody>
                  <a:tcPr>
                    <a:solidFill>
                      <a:schemeClr val="bg1"/>
                    </a:solidFill>
                  </a:tcPr>
                </a:tc>
                <a:tc>
                  <a:txBody>
                    <a:bodyPr/>
                    <a:lstStyle/>
                    <a:p>
                      <a:pPr algn="ctr"/>
                      <a:r>
                        <a:rPr lang="en-US" sz="1800" dirty="0">
                          <a:solidFill>
                            <a:schemeClr val="bg1"/>
                          </a:solidFill>
                        </a:rPr>
                        <a:t>Hardware</a:t>
                      </a:r>
                    </a:p>
                  </a:txBody>
                  <a:tcPr anchor="ctr">
                    <a:solidFill>
                      <a:srgbClr val="003560"/>
                    </a:solidFill>
                  </a:tcPr>
                </a:tc>
                <a:tc>
                  <a:txBody>
                    <a:bodyPr/>
                    <a:lstStyle/>
                    <a:p>
                      <a:pPr algn="ctr"/>
                      <a:r>
                        <a:rPr lang="en-US" sz="1800" dirty="0">
                          <a:solidFill>
                            <a:schemeClr val="bg1"/>
                          </a:solidFill>
                        </a:rPr>
                        <a:t>Software</a:t>
                      </a:r>
                    </a:p>
                  </a:txBody>
                  <a:tcPr anchor="ctr">
                    <a:solidFill>
                      <a:srgbClr val="003560"/>
                    </a:solidFill>
                  </a:tcPr>
                </a:tc>
                <a:extLst>
                  <a:ext uri="{0D108BD9-81ED-4DB2-BD59-A6C34878D82A}">
                    <a16:rowId xmlns:a16="http://schemas.microsoft.com/office/drawing/2014/main" val="10000"/>
                  </a:ext>
                </a:extLst>
              </a:tr>
              <a:tr h="1936893">
                <a:tc>
                  <a:txBody>
                    <a:bodyPr/>
                    <a:lstStyle/>
                    <a:p>
                      <a:pPr algn="ctr"/>
                      <a:r>
                        <a:rPr lang="en-US" sz="1800" dirty="0">
                          <a:solidFill>
                            <a:schemeClr val="bg1"/>
                          </a:solidFill>
                        </a:rPr>
                        <a:t>Area/</a:t>
                      </a:r>
                    </a:p>
                    <a:p>
                      <a:pPr algn="ctr"/>
                      <a:r>
                        <a:rPr lang="en-US" sz="1800" dirty="0">
                          <a:solidFill>
                            <a:schemeClr val="bg1"/>
                          </a:solidFill>
                        </a:rPr>
                        <a:t>Code size</a:t>
                      </a:r>
                    </a:p>
                  </a:txBody>
                  <a:tcPr anchor="ctr">
                    <a:solidFill>
                      <a:srgbClr val="003560"/>
                    </a:solidFill>
                  </a:tcPr>
                </a:tc>
                <a:tc>
                  <a:txBody>
                    <a:bodyPr/>
                    <a:lstStyle/>
                    <a:p>
                      <a:endParaRPr lang="en-US" sz="1800" dirty="0"/>
                    </a:p>
                  </a:txBody>
                  <a:tcPr>
                    <a:solidFill>
                      <a:schemeClr val="accent1">
                        <a:lumMod val="20000"/>
                        <a:lumOff val="80000"/>
                      </a:schemeClr>
                    </a:solidFill>
                  </a:tcPr>
                </a:tc>
                <a:tc>
                  <a:txBody>
                    <a:bodyPr/>
                    <a:lstStyle/>
                    <a:p>
                      <a:pPr algn="ctr"/>
                      <a:r>
                        <a:rPr lang="en-US" sz="2600" b="1" dirty="0">
                          <a:solidFill>
                            <a:schemeClr val="tx1">
                              <a:lumMod val="75000"/>
                            </a:schemeClr>
                          </a:solidFill>
                        </a:rPr>
                        <a:t>?</a:t>
                      </a:r>
                    </a:p>
                  </a:txBody>
                  <a:tcPr anchor="ctr">
                    <a:solidFill>
                      <a:schemeClr val="accent1">
                        <a:lumMod val="60000"/>
                        <a:lumOff val="40000"/>
                      </a:schemeClr>
                    </a:solidFill>
                  </a:tcPr>
                </a:tc>
                <a:extLst>
                  <a:ext uri="{0D108BD9-81ED-4DB2-BD59-A6C34878D82A}">
                    <a16:rowId xmlns:a16="http://schemas.microsoft.com/office/drawing/2014/main" val="10001"/>
                  </a:ext>
                </a:extLst>
              </a:tr>
              <a:tr h="1936893">
                <a:tc>
                  <a:txBody>
                    <a:bodyPr/>
                    <a:lstStyle/>
                    <a:p>
                      <a:pPr algn="ctr"/>
                      <a:r>
                        <a:rPr lang="en-US" sz="1800" dirty="0">
                          <a:solidFill>
                            <a:schemeClr val="bg1"/>
                          </a:solidFill>
                        </a:rPr>
                        <a:t>Latency/</a:t>
                      </a:r>
                    </a:p>
                    <a:p>
                      <a:pPr algn="ctr"/>
                      <a:r>
                        <a:rPr lang="en-US" sz="1800" dirty="0">
                          <a:solidFill>
                            <a:schemeClr val="bg1"/>
                          </a:solidFill>
                        </a:rPr>
                        <a:t>Execution</a:t>
                      </a:r>
                      <a:r>
                        <a:rPr lang="en-US" sz="1800" baseline="0" dirty="0">
                          <a:solidFill>
                            <a:schemeClr val="bg1"/>
                          </a:solidFill>
                        </a:rPr>
                        <a:t> time</a:t>
                      </a:r>
                      <a:endParaRPr lang="en-US" sz="1800" dirty="0">
                        <a:solidFill>
                          <a:schemeClr val="bg1"/>
                        </a:solidFill>
                      </a:endParaRPr>
                    </a:p>
                  </a:txBody>
                  <a:tcPr anchor="ctr">
                    <a:solidFill>
                      <a:srgbClr val="003560"/>
                    </a:solidFill>
                  </a:tcPr>
                </a:tc>
                <a:tc>
                  <a:txBody>
                    <a:bodyPr/>
                    <a:lstStyle/>
                    <a:p>
                      <a:pPr algn="ctr"/>
                      <a:r>
                        <a:rPr lang="en-US" sz="2600" b="1" dirty="0">
                          <a:solidFill>
                            <a:srgbClr val="FF0000"/>
                          </a:solidFill>
                        </a:rPr>
                        <a:t>?</a:t>
                      </a:r>
                      <a:endParaRPr lang="en-US" sz="2200" b="1" dirty="0">
                        <a:solidFill>
                          <a:srgbClr val="FF0000"/>
                        </a:solidFill>
                      </a:endParaRPr>
                    </a:p>
                  </a:txBody>
                  <a:tcPr anchor="ctr">
                    <a:solidFill>
                      <a:schemeClr val="accent1">
                        <a:lumMod val="40000"/>
                        <a:lumOff val="60000"/>
                      </a:schemeClr>
                    </a:solidFill>
                  </a:tcPr>
                </a:tc>
                <a:tc>
                  <a:txBody>
                    <a:bodyPr/>
                    <a:lstStyle/>
                    <a:p>
                      <a:pPr algn="ctr"/>
                      <a:r>
                        <a:rPr lang="en-US" sz="2600" b="1" dirty="0">
                          <a:solidFill>
                            <a:schemeClr val="tx1">
                              <a:lumMod val="75000"/>
                            </a:schemeClr>
                          </a:solidFill>
                        </a:rPr>
                        <a:t>?</a:t>
                      </a:r>
                      <a:endParaRPr lang="en-US" sz="2400" b="1" dirty="0">
                        <a:solidFill>
                          <a:schemeClr val="tx1">
                            <a:lumMod val="75000"/>
                          </a:schemeClr>
                        </a:solidFill>
                      </a:endParaRPr>
                    </a:p>
                  </a:txBody>
                  <a:tcPr anchor="ct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28" name="Rectangle 27"/>
          <p:cNvSpPr/>
          <p:nvPr/>
        </p:nvSpPr>
        <p:spPr>
          <a:xfrm rot="1075379">
            <a:off x="5103183" y="2793025"/>
            <a:ext cx="892893"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CLEFIA</a:t>
            </a:r>
          </a:p>
        </p:txBody>
      </p:sp>
      <p:sp>
        <p:nvSpPr>
          <p:cNvPr id="29" name="Rectangle 28"/>
          <p:cNvSpPr/>
          <p:nvPr/>
        </p:nvSpPr>
        <p:spPr>
          <a:xfrm rot="1465183">
            <a:off x="3030559" y="3558956"/>
            <a:ext cx="104143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PRESENT</a:t>
            </a:r>
          </a:p>
        </p:txBody>
      </p:sp>
      <p:sp>
        <p:nvSpPr>
          <p:cNvPr id="30" name="Rectangle 29"/>
          <p:cNvSpPr/>
          <p:nvPr/>
        </p:nvSpPr>
        <p:spPr>
          <a:xfrm rot="20737585">
            <a:off x="4953767" y="2393054"/>
            <a:ext cx="80378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HIGHT</a:t>
            </a:r>
          </a:p>
        </p:txBody>
      </p:sp>
      <p:sp>
        <p:nvSpPr>
          <p:cNvPr id="31" name="Rectangle 30"/>
          <p:cNvSpPr/>
          <p:nvPr/>
        </p:nvSpPr>
        <p:spPr>
          <a:xfrm>
            <a:off x="3925429" y="2889818"/>
            <a:ext cx="98007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KATAN</a:t>
            </a:r>
          </a:p>
        </p:txBody>
      </p:sp>
      <p:sp>
        <p:nvSpPr>
          <p:cNvPr id="32" name="Rectangle 31"/>
          <p:cNvSpPr/>
          <p:nvPr/>
        </p:nvSpPr>
        <p:spPr>
          <a:xfrm rot="1028613">
            <a:off x="3873450" y="3432086"/>
            <a:ext cx="1120922"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KTANTAN</a:t>
            </a:r>
          </a:p>
        </p:txBody>
      </p:sp>
      <p:sp>
        <p:nvSpPr>
          <p:cNvPr id="33" name="Rectangle 32"/>
          <p:cNvSpPr/>
          <p:nvPr/>
        </p:nvSpPr>
        <p:spPr>
          <a:xfrm rot="21105861">
            <a:off x="3009962" y="2375811"/>
            <a:ext cx="115737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mCrypton</a:t>
            </a:r>
          </a:p>
        </p:txBody>
      </p:sp>
      <p:sp>
        <p:nvSpPr>
          <p:cNvPr id="34" name="Rectangle 33"/>
          <p:cNvSpPr/>
          <p:nvPr/>
        </p:nvSpPr>
        <p:spPr>
          <a:xfrm rot="20659890">
            <a:off x="3173826" y="3111425"/>
            <a:ext cx="850699"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TWINE</a:t>
            </a:r>
          </a:p>
        </p:txBody>
      </p:sp>
      <p:sp>
        <p:nvSpPr>
          <p:cNvPr id="35" name="Rectangle 34"/>
          <p:cNvSpPr/>
          <p:nvPr/>
        </p:nvSpPr>
        <p:spPr>
          <a:xfrm>
            <a:off x="3111513" y="2772298"/>
            <a:ext cx="803056"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36" name="Rectangle 35"/>
          <p:cNvSpPr/>
          <p:nvPr/>
        </p:nvSpPr>
        <p:spPr>
          <a:xfrm>
            <a:off x="5104362" y="3418633"/>
            <a:ext cx="668510"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LED</a:t>
            </a:r>
          </a:p>
        </p:txBody>
      </p:sp>
      <p:sp>
        <p:nvSpPr>
          <p:cNvPr id="37" name="Rectangle 36"/>
          <p:cNvSpPr/>
          <p:nvPr/>
        </p:nvSpPr>
        <p:spPr>
          <a:xfrm rot="1011341">
            <a:off x="4243818" y="2484832"/>
            <a:ext cx="84800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LBlock</a:t>
            </a:r>
          </a:p>
        </p:txBody>
      </p:sp>
      <p:sp>
        <p:nvSpPr>
          <p:cNvPr id="38" name="Rectangle 37"/>
          <p:cNvSpPr/>
          <p:nvPr/>
        </p:nvSpPr>
        <p:spPr>
          <a:xfrm>
            <a:off x="4746965" y="3106738"/>
            <a:ext cx="874137"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Piccolo</a:t>
            </a:r>
          </a:p>
        </p:txBody>
      </p:sp>
      <p:sp>
        <p:nvSpPr>
          <p:cNvPr id="39" name="Rectangle 38"/>
          <p:cNvSpPr/>
          <p:nvPr/>
        </p:nvSpPr>
        <p:spPr>
          <a:xfrm rot="20688705">
            <a:off x="5276797" y="3600103"/>
            <a:ext cx="100832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SIMON</a:t>
            </a:r>
          </a:p>
        </p:txBody>
      </p:sp>
      <p:sp>
        <p:nvSpPr>
          <p:cNvPr id="40" name="Rectangle 39"/>
          <p:cNvSpPr/>
          <p:nvPr/>
        </p:nvSpPr>
        <p:spPr>
          <a:xfrm rot="20383121">
            <a:off x="6314462" y="2453141"/>
            <a:ext cx="108722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ITUBee</a:t>
            </a:r>
          </a:p>
        </p:txBody>
      </p:sp>
      <p:sp>
        <p:nvSpPr>
          <p:cNvPr id="41" name="Rectangle 40"/>
          <p:cNvSpPr/>
          <p:nvPr/>
        </p:nvSpPr>
        <p:spPr>
          <a:xfrm rot="1617669">
            <a:off x="7797727" y="2637485"/>
            <a:ext cx="86216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42" name="Rectangle 41"/>
          <p:cNvSpPr/>
          <p:nvPr/>
        </p:nvSpPr>
        <p:spPr>
          <a:xfrm rot="1094869">
            <a:off x="6361339" y="3568582"/>
            <a:ext cx="698612"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SEA</a:t>
            </a:r>
          </a:p>
        </p:txBody>
      </p:sp>
      <p:sp>
        <p:nvSpPr>
          <p:cNvPr id="43" name="Rectangle 42"/>
          <p:cNvSpPr/>
          <p:nvPr/>
        </p:nvSpPr>
        <p:spPr>
          <a:xfrm rot="19819393">
            <a:off x="7543767" y="3380480"/>
            <a:ext cx="101253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SPECK</a:t>
            </a:r>
          </a:p>
        </p:txBody>
      </p:sp>
      <p:sp>
        <p:nvSpPr>
          <p:cNvPr id="44" name="Rectangle 43"/>
          <p:cNvSpPr/>
          <p:nvPr/>
        </p:nvSpPr>
        <p:spPr>
          <a:xfrm rot="1147321">
            <a:off x="6340903" y="4646920"/>
            <a:ext cx="984217"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LBlock</a:t>
            </a:r>
          </a:p>
        </p:txBody>
      </p:sp>
      <p:sp>
        <p:nvSpPr>
          <p:cNvPr id="45" name="Rectangle 44"/>
          <p:cNvSpPr/>
          <p:nvPr/>
        </p:nvSpPr>
        <p:spPr>
          <a:xfrm rot="20343053">
            <a:off x="7669648" y="4576466"/>
            <a:ext cx="93686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TWINE</a:t>
            </a:r>
          </a:p>
        </p:txBody>
      </p:sp>
      <p:sp>
        <p:nvSpPr>
          <p:cNvPr id="46" name="Rectangle 45"/>
          <p:cNvSpPr/>
          <p:nvPr/>
        </p:nvSpPr>
        <p:spPr>
          <a:xfrm rot="20972604">
            <a:off x="6327672" y="5533314"/>
            <a:ext cx="86216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47" name="Rectangle 46"/>
          <p:cNvSpPr/>
          <p:nvPr/>
        </p:nvSpPr>
        <p:spPr>
          <a:xfrm rot="941681">
            <a:off x="7640117" y="5585970"/>
            <a:ext cx="101253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SPECK</a:t>
            </a:r>
          </a:p>
        </p:txBody>
      </p:sp>
      <p:sp>
        <p:nvSpPr>
          <p:cNvPr id="48" name="Textfeld 16"/>
          <p:cNvSpPr txBox="1">
            <a:spLocks noChangeArrowheads="1"/>
          </p:cNvSpPr>
          <p:nvPr/>
        </p:nvSpPr>
        <p:spPr bwMode="auto">
          <a:xfrm rot="19865812">
            <a:off x="3920258" y="3930642"/>
            <a:ext cx="1629513" cy="646331"/>
          </a:xfrm>
          <a:prstGeom prst="rect">
            <a:avLst/>
          </a:prstGeom>
          <a:solidFill>
            <a:srgbClr val="C00000">
              <a:alpha val="15000"/>
            </a:srgbClr>
          </a:solidFill>
          <a:ln w="19050">
            <a:solidFill>
              <a:srgbClr val="FF0000">
                <a:alpha val="75000"/>
              </a:srgbClr>
            </a:solidFill>
            <a:miter lim="800000"/>
            <a:headEnd/>
            <a:tailEnd/>
          </a:ln>
          <a:effectLst/>
        </p:spPr>
        <p:txBody>
          <a:bodyPr wrap="square" lIns="0" tIns="0" rIns="0" bIns="0" anchor="ctr">
            <a:spAutoFit/>
          </a:bodyPr>
          <a:lstStyle/>
          <a:p>
            <a:pPr marL="361906" indent="-361906" algn="ctr">
              <a:lnSpc>
                <a:spcPct val="150000"/>
              </a:lnSpc>
              <a:spcAft>
                <a:spcPts val="613"/>
              </a:spcAft>
              <a:buSzPct val="130000"/>
            </a:pPr>
            <a:r>
              <a:rPr lang="en-US" sz="2800" b="1" dirty="0">
                <a:solidFill>
                  <a:srgbClr val="FC1812"/>
                </a:solidFill>
                <a:latin typeface="+mj-lt"/>
                <a:cs typeface="Arial" charset="0"/>
              </a:rPr>
              <a:t>PRINCE</a:t>
            </a:r>
          </a:p>
        </p:txBody>
      </p:sp>
    </p:spTree>
    <p:extLst>
      <p:ext uri="{BB962C8B-B14F-4D97-AF65-F5344CB8AC3E}">
        <p14:creationId xmlns:p14="http://schemas.microsoft.com/office/powerpoint/2010/main" val="19120900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107504" y="1196752"/>
          <a:ext cx="8928993" cy="4968552"/>
        </p:xfrm>
        <a:graphic>
          <a:graphicData uri="http://schemas.openxmlformats.org/drawingml/2006/table">
            <a:tbl>
              <a:tblPr>
                <a:tableStyleId>{5C22544A-7EE6-4342-B048-85BDC9FD1C3A}</a:tableStyleId>
              </a:tblPr>
              <a:tblGrid>
                <a:gridCol w="2976331">
                  <a:extLst>
                    <a:ext uri="{9D8B030D-6E8A-4147-A177-3AD203B41FA5}">
                      <a16:colId xmlns:a16="http://schemas.microsoft.com/office/drawing/2014/main" val="20000"/>
                    </a:ext>
                  </a:extLst>
                </a:gridCol>
                <a:gridCol w="2976331">
                  <a:extLst>
                    <a:ext uri="{9D8B030D-6E8A-4147-A177-3AD203B41FA5}">
                      <a16:colId xmlns:a16="http://schemas.microsoft.com/office/drawing/2014/main" val="20001"/>
                    </a:ext>
                  </a:extLst>
                </a:gridCol>
                <a:gridCol w="2976331">
                  <a:extLst>
                    <a:ext uri="{9D8B030D-6E8A-4147-A177-3AD203B41FA5}">
                      <a16:colId xmlns:a16="http://schemas.microsoft.com/office/drawing/2014/main" val="20002"/>
                    </a:ext>
                  </a:extLst>
                </a:gridCol>
              </a:tblGrid>
              <a:tr h="1094766">
                <a:tc>
                  <a:txBody>
                    <a:bodyPr/>
                    <a:lstStyle/>
                    <a:p>
                      <a:endParaRPr lang="en-US" sz="1800" dirty="0"/>
                    </a:p>
                  </a:txBody>
                  <a:tcPr>
                    <a:solidFill>
                      <a:schemeClr val="bg1"/>
                    </a:solidFill>
                  </a:tcPr>
                </a:tc>
                <a:tc>
                  <a:txBody>
                    <a:bodyPr/>
                    <a:lstStyle/>
                    <a:p>
                      <a:pPr algn="ctr"/>
                      <a:r>
                        <a:rPr lang="en-US" sz="1800" dirty="0">
                          <a:solidFill>
                            <a:schemeClr val="bg1"/>
                          </a:solidFill>
                        </a:rPr>
                        <a:t>Hardware</a:t>
                      </a:r>
                    </a:p>
                  </a:txBody>
                  <a:tcPr anchor="ctr">
                    <a:solidFill>
                      <a:srgbClr val="003560"/>
                    </a:solidFill>
                  </a:tcPr>
                </a:tc>
                <a:tc>
                  <a:txBody>
                    <a:bodyPr/>
                    <a:lstStyle/>
                    <a:p>
                      <a:pPr algn="ctr"/>
                      <a:r>
                        <a:rPr lang="en-US" sz="1800" dirty="0">
                          <a:solidFill>
                            <a:schemeClr val="bg1"/>
                          </a:solidFill>
                        </a:rPr>
                        <a:t>Software</a:t>
                      </a:r>
                    </a:p>
                  </a:txBody>
                  <a:tcPr anchor="ctr">
                    <a:solidFill>
                      <a:srgbClr val="003560"/>
                    </a:solidFill>
                  </a:tcPr>
                </a:tc>
                <a:extLst>
                  <a:ext uri="{0D108BD9-81ED-4DB2-BD59-A6C34878D82A}">
                    <a16:rowId xmlns:a16="http://schemas.microsoft.com/office/drawing/2014/main" val="10000"/>
                  </a:ext>
                </a:extLst>
              </a:tr>
              <a:tr h="1936893">
                <a:tc>
                  <a:txBody>
                    <a:bodyPr/>
                    <a:lstStyle/>
                    <a:p>
                      <a:pPr algn="ctr"/>
                      <a:r>
                        <a:rPr lang="en-US" sz="1800" dirty="0">
                          <a:solidFill>
                            <a:schemeClr val="bg1"/>
                          </a:solidFill>
                        </a:rPr>
                        <a:t>Area/</a:t>
                      </a:r>
                    </a:p>
                    <a:p>
                      <a:pPr algn="ctr"/>
                      <a:r>
                        <a:rPr lang="en-US" sz="1800" dirty="0">
                          <a:solidFill>
                            <a:schemeClr val="bg1"/>
                          </a:solidFill>
                        </a:rPr>
                        <a:t>Code size</a:t>
                      </a:r>
                    </a:p>
                  </a:txBody>
                  <a:tcPr anchor="ctr">
                    <a:solidFill>
                      <a:srgbClr val="003560"/>
                    </a:solidFill>
                  </a:tcPr>
                </a:tc>
                <a:tc>
                  <a:txBody>
                    <a:bodyPr/>
                    <a:lstStyle/>
                    <a:p>
                      <a:endParaRPr lang="en-US" sz="1800" dirty="0"/>
                    </a:p>
                  </a:txBody>
                  <a:tcPr>
                    <a:solidFill>
                      <a:schemeClr val="accent1">
                        <a:lumMod val="20000"/>
                        <a:lumOff val="80000"/>
                      </a:schemeClr>
                    </a:solidFill>
                  </a:tcPr>
                </a:tc>
                <a:tc>
                  <a:txBody>
                    <a:bodyPr/>
                    <a:lstStyle/>
                    <a:p>
                      <a:pPr algn="ctr"/>
                      <a:r>
                        <a:rPr lang="en-US" sz="2600" b="1" dirty="0">
                          <a:solidFill>
                            <a:schemeClr val="tx1">
                              <a:lumMod val="75000"/>
                            </a:schemeClr>
                          </a:solidFill>
                        </a:rPr>
                        <a:t>?</a:t>
                      </a:r>
                    </a:p>
                  </a:txBody>
                  <a:tcPr anchor="ctr">
                    <a:solidFill>
                      <a:schemeClr val="accent1">
                        <a:lumMod val="60000"/>
                        <a:lumOff val="40000"/>
                      </a:schemeClr>
                    </a:solidFill>
                  </a:tcPr>
                </a:tc>
                <a:extLst>
                  <a:ext uri="{0D108BD9-81ED-4DB2-BD59-A6C34878D82A}">
                    <a16:rowId xmlns:a16="http://schemas.microsoft.com/office/drawing/2014/main" val="10001"/>
                  </a:ext>
                </a:extLst>
              </a:tr>
              <a:tr h="1936893">
                <a:tc>
                  <a:txBody>
                    <a:bodyPr/>
                    <a:lstStyle/>
                    <a:p>
                      <a:pPr algn="ctr"/>
                      <a:r>
                        <a:rPr lang="en-US" sz="1800" dirty="0">
                          <a:solidFill>
                            <a:schemeClr val="bg1"/>
                          </a:solidFill>
                        </a:rPr>
                        <a:t>Latency/</a:t>
                      </a:r>
                    </a:p>
                    <a:p>
                      <a:pPr algn="ctr"/>
                      <a:r>
                        <a:rPr lang="en-US" sz="1800" dirty="0">
                          <a:solidFill>
                            <a:schemeClr val="bg1"/>
                          </a:solidFill>
                        </a:rPr>
                        <a:t>Execution</a:t>
                      </a:r>
                      <a:r>
                        <a:rPr lang="en-US" sz="1800" baseline="0" dirty="0">
                          <a:solidFill>
                            <a:schemeClr val="bg1"/>
                          </a:solidFill>
                        </a:rPr>
                        <a:t> time</a:t>
                      </a:r>
                      <a:endParaRPr lang="en-US" sz="1800" dirty="0">
                        <a:solidFill>
                          <a:schemeClr val="bg1"/>
                        </a:solidFill>
                      </a:endParaRPr>
                    </a:p>
                  </a:txBody>
                  <a:tcPr anchor="ctr">
                    <a:solidFill>
                      <a:srgbClr val="003560"/>
                    </a:solidFill>
                  </a:tcPr>
                </a:tc>
                <a:tc>
                  <a:txBody>
                    <a:bodyPr/>
                    <a:lstStyle/>
                    <a:p>
                      <a:pPr algn="ctr"/>
                      <a:r>
                        <a:rPr lang="en-US" sz="2600" b="1" dirty="0">
                          <a:solidFill>
                            <a:srgbClr val="FF0000"/>
                          </a:solidFill>
                        </a:rPr>
                        <a:t>?</a:t>
                      </a:r>
                      <a:endParaRPr lang="en-US" sz="2200" b="1" dirty="0">
                        <a:solidFill>
                          <a:srgbClr val="FF0000"/>
                        </a:solidFill>
                      </a:endParaRPr>
                    </a:p>
                  </a:txBody>
                  <a:tcPr anchor="ctr">
                    <a:solidFill>
                      <a:schemeClr val="accent1">
                        <a:lumMod val="40000"/>
                        <a:lumOff val="60000"/>
                      </a:schemeClr>
                    </a:solidFill>
                  </a:tcPr>
                </a:tc>
                <a:tc>
                  <a:txBody>
                    <a:bodyPr/>
                    <a:lstStyle/>
                    <a:p>
                      <a:pPr algn="ctr"/>
                      <a:r>
                        <a:rPr lang="en-US" sz="2600" b="1" dirty="0">
                          <a:solidFill>
                            <a:schemeClr val="tx1">
                              <a:lumMod val="75000"/>
                            </a:schemeClr>
                          </a:solidFill>
                        </a:rPr>
                        <a:t>?</a:t>
                      </a:r>
                      <a:endParaRPr lang="en-US" sz="2400" b="1" dirty="0">
                        <a:solidFill>
                          <a:schemeClr val="tx1">
                            <a:lumMod val="75000"/>
                          </a:schemeClr>
                        </a:solidFill>
                      </a:endParaRPr>
                    </a:p>
                  </a:txBody>
                  <a:tcPr anchor="ct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28" name="Rectangle 27"/>
          <p:cNvSpPr/>
          <p:nvPr/>
        </p:nvSpPr>
        <p:spPr>
          <a:xfrm rot="1075379">
            <a:off x="5103183" y="2793025"/>
            <a:ext cx="892893"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CLEFIA</a:t>
            </a:r>
          </a:p>
        </p:txBody>
      </p:sp>
      <p:sp>
        <p:nvSpPr>
          <p:cNvPr id="29" name="Rectangle 28"/>
          <p:cNvSpPr/>
          <p:nvPr/>
        </p:nvSpPr>
        <p:spPr>
          <a:xfrm rot="1465183">
            <a:off x="3030559" y="3558956"/>
            <a:ext cx="104143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PRESENT</a:t>
            </a:r>
          </a:p>
        </p:txBody>
      </p:sp>
      <p:sp>
        <p:nvSpPr>
          <p:cNvPr id="30" name="Rectangle 29"/>
          <p:cNvSpPr/>
          <p:nvPr/>
        </p:nvSpPr>
        <p:spPr>
          <a:xfrm rot="20737585">
            <a:off x="4953767" y="2393054"/>
            <a:ext cx="80378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HIGHT</a:t>
            </a:r>
          </a:p>
        </p:txBody>
      </p:sp>
      <p:sp>
        <p:nvSpPr>
          <p:cNvPr id="31" name="Rectangle 30"/>
          <p:cNvSpPr/>
          <p:nvPr/>
        </p:nvSpPr>
        <p:spPr>
          <a:xfrm>
            <a:off x="3925429" y="2889818"/>
            <a:ext cx="98007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KATAN</a:t>
            </a:r>
          </a:p>
        </p:txBody>
      </p:sp>
      <p:sp>
        <p:nvSpPr>
          <p:cNvPr id="32" name="Rectangle 31"/>
          <p:cNvSpPr/>
          <p:nvPr/>
        </p:nvSpPr>
        <p:spPr>
          <a:xfrm rot="1028613">
            <a:off x="3873450" y="3432086"/>
            <a:ext cx="1120922"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KTANTAN</a:t>
            </a:r>
          </a:p>
        </p:txBody>
      </p:sp>
      <p:sp>
        <p:nvSpPr>
          <p:cNvPr id="33" name="Rectangle 32"/>
          <p:cNvSpPr/>
          <p:nvPr/>
        </p:nvSpPr>
        <p:spPr>
          <a:xfrm rot="21105861">
            <a:off x="3009962" y="2375811"/>
            <a:ext cx="115737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mCrypton</a:t>
            </a:r>
          </a:p>
        </p:txBody>
      </p:sp>
      <p:sp>
        <p:nvSpPr>
          <p:cNvPr id="34" name="Rectangle 33"/>
          <p:cNvSpPr/>
          <p:nvPr/>
        </p:nvSpPr>
        <p:spPr>
          <a:xfrm rot="20659890">
            <a:off x="3173826" y="3111425"/>
            <a:ext cx="850699"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n-lt"/>
                <a:cs typeface="Arial" charset="0"/>
              </a:rPr>
              <a:t>TWINE</a:t>
            </a:r>
          </a:p>
        </p:txBody>
      </p:sp>
      <p:sp>
        <p:nvSpPr>
          <p:cNvPr id="35" name="Rectangle 34"/>
          <p:cNvSpPr/>
          <p:nvPr/>
        </p:nvSpPr>
        <p:spPr>
          <a:xfrm>
            <a:off x="3111513" y="2772298"/>
            <a:ext cx="803056"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36" name="Rectangle 35"/>
          <p:cNvSpPr/>
          <p:nvPr/>
        </p:nvSpPr>
        <p:spPr>
          <a:xfrm>
            <a:off x="5104362" y="3418633"/>
            <a:ext cx="668510"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LED</a:t>
            </a:r>
          </a:p>
        </p:txBody>
      </p:sp>
      <p:sp>
        <p:nvSpPr>
          <p:cNvPr id="37" name="Rectangle 36"/>
          <p:cNvSpPr/>
          <p:nvPr/>
        </p:nvSpPr>
        <p:spPr>
          <a:xfrm rot="1011341">
            <a:off x="4243818" y="2484832"/>
            <a:ext cx="84800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LBlock</a:t>
            </a:r>
          </a:p>
        </p:txBody>
      </p:sp>
      <p:sp>
        <p:nvSpPr>
          <p:cNvPr id="38" name="Rectangle 37"/>
          <p:cNvSpPr/>
          <p:nvPr/>
        </p:nvSpPr>
        <p:spPr>
          <a:xfrm>
            <a:off x="4746965" y="3106738"/>
            <a:ext cx="874137"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Piccolo</a:t>
            </a:r>
          </a:p>
        </p:txBody>
      </p:sp>
      <p:sp>
        <p:nvSpPr>
          <p:cNvPr id="39" name="Rectangle 38"/>
          <p:cNvSpPr/>
          <p:nvPr/>
        </p:nvSpPr>
        <p:spPr>
          <a:xfrm rot="20688705">
            <a:off x="5276797" y="3600103"/>
            <a:ext cx="1008325"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SIMON</a:t>
            </a:r>
          </a:p>
        </p:txBody>
      </p:sp>
      <p:sp>
        <p:nvSpPr>
          <p:cNvPr id="40" name="Rectangle 39"/>
          <p:cNvSpPr/>
          <p:nvPr/>
        </p:nvSpPr>
        <p:spPr>
          <a:xfrm rot="20383121">
            <a:off x="6314462" y="2453141"/>
            <a:ext cx="108722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ITUBee</a:t>
            </a:r>
          </a:p>
        </p:txBody>
      </p:sp>
      <p:sp>
        <p:nvSpPr>
          <p:cNvPr id="41" name="Rectangle 40"/>
          <p:cNvSpPr/>
          <p:nvPr/>
        </p:nvSpPr>
        <p:spPr>
          <a:xfrm rot="1617669">
            <a:off x="7797727" y="2637485"/>
            <a:ext cx="86216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42" name="Rectangle 41"/>
          <p:cNvSpPr/>
          <p:nvPr/>
        </p:nvSpPr>
        <p:spPr>
          <a:xfrm rot="1094869">
            <a:off x="6361339" y="3568582"/>
            <a:ext cx="698612"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SEA</a:t>
            </a:r>
          </a:p>
        </p:txBody>
      </p:sp>
      <p:sp>
        <p:nvSpPr>
          <p:cNvPr id="43" name="Rectangle 42"/>
          <p:cNvSpPr/>
          <p:nvPr/>
        </p:nvSpPr>
        <p:spPr>
          <a:xfrm rot="19819393">
            <a:off x="7543767" y="3380480"/>
            <a:ext cx="101253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SPECK</a:t>
            </a:r>
          </a:p>
        </p:txBody>
      </p:sp>
      <p:sp>
        <p:nvSpPr>
          <p:cNvPr id="44" name="Rectangle 43"/>
          <p:cNvSpPr/>
          <p:nvPr/>
        </p:nvSpPr>
        <p:spPr>
          <a:xfrm rot="1147321">
            <a:off x="6340903" y="4646920"/>
            <a:ext cx="984217"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LBlock</a:t>
            </a:r>
          </a:p>
        </p:txBody>
      </p:sp>
      <p:sp>
        <p:nvSpPr>
          <p:cNvPr id="45" name="Rectangle 44"/>
          <p:cNvSpPr/>
          <p:nvPr/>
        </p:nvSpPr>
        <p:spPr>
          <a:xfrm rot="20343053">
            <a:off x="7669648" y="4576466"/>
            <a:ext cx="93686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TWINE</a:t>
            </a:r>
          </a:p>
        </p:txBody>
      </p:sp>
      <p:sp>
        <p:nvSpPr>
          <p:cNvPr id="46" name="Rectangle 45"/>
          <p:cNvSpPr/>
          <p:nvPr/>
        </p:nvSpPr>
        <p:spPr>
          <a:xfrm rot="20972604">
            <a:off x="6327672" y="5533314"/>
            <a:ext cx="862164"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KLEIN</a:t>
            </a:r>
          </a:p>
        </p:txBody>
      </p:sp>
      <p:sp>
        <p:nvSpPr>
          <p:cNvPr id="47" name="Rectangle 46"/>
          <p:cNvSpPr/>
          <p:nvPr/>
        </p:nvSpPr>
        <p:spPr>
          <a:xfrm rot="941681">
            <a:off x="7640117" y="5585970"/>
            <a:ext cx="1012531" cy="392403"/>
          </a:xfrm>
          <a:prstGeom prst="rect">
            <a:avLst/>
          </a:prstGeom>
        </p:spPr>
        <p:txBody>
          <a:bodyPr wrap="square" lIns="91429" tIns="45714" rIns="91429" bIns="45714">
            <a:spAutoFit/>
          </a:bodyPr>
          <a:lstStyle/>
          <a:p>
            <a:pPr>
              <a:lnSpc>
                <a:spcPct val="150000"/>
              </a:lnSpc>
              <a:spcAft>
                <a:spcPts val="613"/>
              </a:spcAft>
              <a:buSzPct val="130000"/>
            </a:pPr>
            <a:r>
              <a:rPr lang="de-DE" sz="1300" b="1" dirty="0">
                <a:solidFill>
                  <a:srgbClr val="003560"/>
                </a:solidFill>
                <a:latin typeface="+mj-lt"/>
                <a:cs typeface="Arial" charset="0"/>
              </a:rPr>
              <a:t>SPECK</a:t>
            </a:r>
          </a:p>
        </p:txBody>
      </p:sp>
      <p:sp>
        <p:nvSpPr>
          <p:cNvPr id="48" name="Textfeld 16"/>
          <p:cNvSpPr txBox="1">
            <a:spLocks noChangeArrowheads="1"/>
          </p:cNvSpPr>
          <p:nvPr/>
        </p:nvSpPr>
        <p:spPr bwMode="auto">
          <a:xfrm rot="19865812">
            <a:off x="3920258" y="3930642"/>
            <a:ext cx="1629513" cy="646331"/>
          </a:xfrm>
          <a:prstGeom prst="rect">
            <a:avLst/>
          </a:prstGeom>
          <a:solidFill>
            <a:srgbClr val="C00000">
              <a:alpha val="15000"/>
            </a:srgbClr>
          </a:solidFill>
          <a:ln w="19050">
            <a:solidFill>
              <a:srgbClr val="FF0000">
                <a:alpha val="75000"/>
              </a:srgbClr>
            </a:solidFill>
            <a:miter lim="800000"/>
            <a:headEnd/>
            <a:tailEnd/>
          </a:ln>
          <a:effectLst/>
        </p:spPr>
        <p:txBody>
          <a:bodyPr wrap="square" lIns="0" tIns="0" rIns="0" bIns="0" anchor="ctr">
            <a:spAutoFit/>
          </a:bodyPr>
          <a:lstStyle/>
          <a:p>
            <a:pPr marL="361906" indent="-361906" algn="ctr">
              <a:lnSpc>
                <a:spcPct val="150000"/>
              </a:lnSpc>
              <a:spcAft>
                <a:spcPts val="613"/>
              </a:spcAft>
              <a:buSzPct val="130000"/>
            </a:pPr>
            <a:r>
              <a:rPr lang="en-US" sz="2800" b="1" dirty="0">
                <a:solidFill>
                  <a:srgbClr val="FC1812"/>
                </a:solidFill>
                <a:latin typeface="+mj-lt"/>
                <a:cs typeface="Arial" charset="0"/>
              </a:rPr>
              <a:t>PRINCE</a:t>
            </a:r>
          </a:p>
        </p:txBody>
      </p:sp>
      <p:sp>
        <p:nvSpPr>
          <p:cNvPr id="24" name="Textfeld 16"/>
          <p:cNvSpPr txBox="1">
            <a:spLocks noChangeArrowheads="1"/>
          </p:cNvSpPr>
          <p:nvPr/>
        </p:nvSpPr>
        <p:spPr bwMode="auto">
          <a:xfrm rot="19865812">
            <a:off x="6569152" y="3928471"/>
            <a:ext cx="1629513" cy="572721"/>
          </a:xfrm>
          <a:prstGeom prst="rect">
            <a:avLst/>
          </a:prstGeom>
          <a:solidFill>
            <a:srgbClr val="C00000">
              <a:alpha val="15000"/>
            </a:srgbClr>
          </a:solidFill>
          <a:ln w="19050">
            <a:solidFill>
              <a:srgbClr val="FF0000">
                <a:alpha val="75000"/>
              </a:srgbClr>
            </a:solidFill>
            <a:miter lim="800000"/>
            <a:headEnd/>
            <a:tailEnd/>
          </a:ln>
          <a:effectLst/>
        </p:spPr>
        <p:txBody>
          <a:bodyPr wrap="square" lIns="0" tIns="0" rIns="0" bIns="0" anchor="ctr">
            <a:spAutoFit/>
          </a:bodyPr>
          <a:lstStyle/>
          <a:p>
            <a:pPr marL="361906" indent="-361906" algn="ctr">
              <a:lnSpc>
                <a:spcPct val="150000"/>
              </a:lnSpc>
              <a:spcAft>
                <a:spcPts val="613"/>
              </a:spcAft>
              <a:buSzPct val="130000"/>
            </a:pPr>
            <a:r>
              <a:rPr lang="en-US" sz="2800" b="1" dirty="0" smtClean="0">
                <a:solidFill>
                  <a:srgbClr val="FC1812"/>
                </a:solidFill>
                <a:latin typeface="+mj-lt"/>
                <a:cs typeface="Arial" charset="0"/>
              </a:rPr>
              <a:t>PRIDE</a:t>
            </a:r>
            <a:endParaRPr lang="en-US" sz="2800" b="1" dirty="0">
              <a:solidFill>
                <a:srgbClr val="FC1812"/>
              </a:solidFill>
              <a:latin typeface="+mj-lt"/>
              <a:cs typeface="Arial" charset="0"/>
            </a:endParaRPr>
          </a:p>
        </p:txBody>
      </p:sp>
    </p:spTree>
    <p:extLst>
      <p:ext uri="{BB962C8B-B14F-4D97-AF65-F5344CB8AC3E}">
        <p14:creationId xmlns:p14="http://schemas.microsoft.com/office/powerpoint/2010/main" val="2844680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a:t>Ubiquitous Computing Era</a:t>
            </a:r>
            <a:endParaRPr lang="en-US" altLang="en-US" dirty="0" smtClean="0"/>
          </a:p>
        </p:txBody>
      </p:sp>
    </p:spTree>
    <p:extLst>
      <p:ext uri="{BB962C8B-B14F-4D97-AF65-F5344CB8AC3E}">
        <p14:creationId xmlns:p14="http://schemas.microsoft.com/office/powerpoint/2010/main" val="3173857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1" y="1124744"/>
            <a:ext cx="8964009" cy="720000"/>
          </a:xfrm>
        </p:spPr>
        <p:txBody>
          <a:bodyPr/>
          <a:lstStyle/>
          <a:p>
            <a:pPr algn="ctr"/>
            <a:r>
              <a:rPr lang="de-DE" b="1" dirty="0">
                <a:solidFill>
                  <a:srgbClr val="003560"/>
                </a:solidFill>
                <a:cs typeface="Arial" charset="0"/>
              </a:rPr>
              <a:t>PRINCE: </a:t>
            </a:r>
            <a:r>
              <a:rPr lang="de-DE" b="1" dirty="0" err="1">
                <a:solidFill>
                  <a:srgbClr val="003560"/>
                </a:solidFill>
                <a:cs typeface="Arial" charset="0"/>
              </a:rPr>
              <a:t>Towards</a:t>
            </a:r>
            <a:r>
              <a:rPr lang="de-DE" b="1" dirty="0">
                <a:solidFill>
                  <a:srgbClr val="003560"/>
                </a:solidFill>
                <a:cs typeface="Arial" charset="0"/>
              </a:rPr>
              <a:t> Low-</a:t>
            </a:r>
            <a:r>
              <a:rPr lang="de-DE" b="1" dirty="0" err="1">
                <a:solidFill>
                  <a:srgbClr val="003560"/>
                </a:solidFill>
                <a:cs typeface="Arial" charset="0"/>
              </a:rPr>
              <a:t>latency</a:t>
            </a:r>
            <a:endParaRPr lang="en-GB" dirty="0"/>
          </a:p>
        </p:txBody>
      </p:sp>
      <p:sp>
        <p:nvSpPr>
          <p:cNvPr id="8" name="Content Placeholder 5"/>
          <p:cNvSpPr>
            <a:spLocks noGrp="1"/>
          </p:cNvSpPr>
          <p:nvPr>
            <p:ph sz="quarter" idx="13"/>
          </p:nvPr>
        </p:nvSpPr>
        <p:spPr>
          <a:xfrm>
            <a:off x="107974" y="1268414"/>
            <a:ext cx="9035547" cy="5284788"/>
          </a:xfrm>
        </p:spPr>
        <p:txBody>
          <a:bodyPr>
            <a:normAutofit fontScale="70000" lnSpcReduction="20000"/>
          </a:bodyPr>
          <a:lstStyle/>
          <a:p>
            <a:pPr marL="0" indent="0" algn="ctr">
              <a:buNone/>
            </a:pPr>
            <a:endParaRPr lang="en-US" u="sng" dirty="0" smtClean="0">
              <a:cs typeface="Arial" charset="0"/>
            </a:endParaRPr>
          </a:p>
          <a:p>
            <a:pPr marL="0" indent="0" algn="ctr">
              <a:buNone/>
            </a:pPr>
            <a:endParaRPr lang="en-US" u="sng" dirty="0">
              <a:cs typeface="Arial" charset="0"/>
            </a:endParaRPr>
          </a:p>
          <a:p>
            <a:pPr marL="0" indent="0" algn="ctr">
              <a:buNone/>
            </a:pPr>
            <a:r>
              <a:rPr lang="en-US" u="sng" dirty="0" smtClean="0">
                <a:cs typeface="Arial" charset="0"/>
              </a:rPr>
              <a:t>Latency</a:t>
            </a:r>
            <a:r>
              <a:rPr lang="en-US" u="sng" dirty="0">
                <a:cs typeface="Arial" charset="0"/>
              </a:rPr>
              <a:t>:</a:t>
            </a:r>
            <a:r>
              <a:rPr lang="en-US" dirty="0">
                <a:cs typeface="Arial" charset="0"/>
              </a:rPr>
              <a:t> Time to encrypt one block of data</a:t>
            </a: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buNone/>
            </a:pPr>
            <a:r>
              <a:rPr lang="en-US" dirty="0">
                <a:noFill/>
                <a:cs typeface="Arial" charset="0"/>
              </a:rPr>
              <a:t>single clock cycle: Unrolled design fashion</a:t>
            </a:r>
          </a:p>
          <a:p>
            <a:pPr marL="0" indent="0">
              <a:buNone/>
            </a:pPr>
            <a:r>
              <a:rPr lang="en-US" dirty="0">
                <a:noFill/>
                <a:cs typeface="Arial" charset="0"/>
              </a:rPr>
              <a:t>Moderate hardware costs</a:t>
            </a:r>
          </a:p>
          <a:p>
            <a:pPr marL="0" indent="0">
              <a:buNone/>
            </a:pPr>
            <a:r>
              <a:rPr lang="en-US" dirty="0">
                <a:noFill/>
                <a:cs typeface="Arial" charset="0"/>
              </a:rPr>
              <a:t>Encryption and decryption with low overhead</a:t>
            </a:r>
            <a:endParaRPr lang="en-US" sz="1814" dirty="0">
              <a:noFill/>
              <a:cs typeface="Arial"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030" y="2458215"/>
            <a:ext cx="5847306" cy="348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11"/>
          <p:cNvSpPr txBox="1">
            <a:spLocks noChangeArrowheads="1"/>
          </p:cNvSpPr>
          <p:nvPr/>
        </p:nvSpPr>
        <p:spPr bwMode="auto">
          <a:xfrm>
            <a:off x="482" y="6669360"/>
            <a:ext cx="9143039" cy="181460"/>
          </a:xfrm>
          <a:prstGeom prst="rect">
            <a:avLst/>
          </a:prstGeom>
          <a:noFill/>
          <a:ln w="9525">
            <a:noFill/>
            <a:miter lim="800000"/>
            <a:headEnd/>
            <a:tailEnd/>
          </a:ln>
        </p:spPr>
        <p:txBody>
          <a:bodyPr wrap="square" lIns="0" tIns="0" rIns="0" bIns="0">
            <a:spAutoFit/>
          </a:bodyPr>
          <a:lstStyle/>
          <a:p>
            <a:r>
              <a:rPr lang="de-DE" sz="1179" dirty="0">
                <a:solidFill>
                  <a:srgbClr val="003560"/>
                </a:solidFill>
                <a:latin typeface="+mj-lt"/>
                <a:cs typeface="Arial" charset="0"/>
              </a:rPr>
              <a:t>Graphics </a:t>
            </a:r>
            <a:r>
              <a:rPr lang="de-DE" sz="1179" dirty="0" err="1">
                <a:solidFill>
                  <a:srgbClr val="003560"/>
                </a:solidFill>
                <a:latin typeface="+mj-lt"/>
                <a:cs typeface="Arial" charset="0"/>
              </a:rPr>
              <a:t>credit</a:t>
            </a:r>
            <a:r>
              <a:rPr lang="de-DE" sz="1179" dirty="0">
                <a:solidFill>
                  <a:srgbClr val="003560"/>
                </a:solidFill>
                <a:latin typeface="+mj-lt"/>
                <a:cs typeface="Arial" charset="0"/>
              </a:rPr>
              <a:t>: Gregor Leander</a:t>
            </a:r>
            <a:endParaRPr lang="de-DE" sz="816" dirty="0">
              <a:solidFill>
                <a:srgbClr val="8DAE10"/>
              </a:solidFill>
              <a:latin typeface="+mj-lt"/>
              <a:cs typeface="Arial" charset="0"/>
            </a:endParaRPr>
          </a:p>
        </p:txBody>
      </p:sp>
      <p:sp>
        <p:nvSpPr>
          <p:cNvPr id="11" name="Textfeld 11"/>
          <p:cNvSpPr txBox="1">
            <a:spLocks noChangeArrowheads="1"/>
          </p:cNvSpPr>
          <p:nvPr/>
        </p:nvSpPr>
        <p:spPr bwMode="auto">
          <a:xfrm>
            <a:off x="1187624" y="5967829"/>
            <a:ext cx="2735000" cy="307007"/>
          </a:xfrm>
          <a:prstGeom prst="rect">
            <a:avLst/>
          </a:prstGeom>
          <a:noFill/>
          <a:ln w="9525">
            <a:noFill/>
            <a:miter lim="800000"/>
            <a:headEnd/>
            <a:tailEnd/>
          </a:ln>
        </p:spPr>
        <p:txBody>
          <a:bodyPr wrap="square" lIns="0" tIns="0" rIns="0" bIns="0">
            <a:spAutoFit/>
          </a:bodyPr>
          <a:lstStyle/>
          <a:p>
            <a:r>
              <a:rPr lang="de-DE" sz="1995" b="1" dirty="0">
                <a:solidFill>
                  <a:srgbClr val="FF0000"/>
                </a:solidFill>
                <a:latin typeface="+mj-lt"/>
                <a:cs typeface="Arial" charset="0"/>
              </a:rPr>
              <a:t>Can </a:t>
            </a:r>
            <a:r>
              <a:rPr lang="de-DE" sz="1995" b="1" dirty="0" err="1">
                <a:solidFill>
                  <a:srgbClr val="FF0000"/>
                </a:solidFill>
                <a:latin typeface="+mj-lt"/>
                <a:cs typeface="Arial" charset="0"/>
              </a:rPr>
              <a:t>we</a:t>
            </a:r>
            <a:r>
              <a:rPr lang="de-DE" sz="1995" b="1" dirty="0">
                <a:solidFill>
                  <a:srgbClr val="FF0000"/>
                </a:solidFill>
                <a:latin typeface="+mj-lt"/>
                <a:cs typeface="Arial" charset="0"/>
              </a:rPr>
              <a:t> do </a:t>
            </a:r>
            <a:r>
              <a:rPr lang="de-DE" sz="1995" b="1" dirty="0" err="1">
                <a:solidFill>
                  <a:srgbClr val="FF0000"/>
                </a:solidFill>
                <a:latin typeface="+mj-lt"/>
                <a:cs typeface="Arial" charset="0"/>
              </a:rPr>
              <a:t>better</a:t>
            </a:r>
            <a:r>
              <a:rPr lang="de-DE" sz="1995" b="1" dirty="0">
                <a:solidFill>
                  <a:srgbClr val="FF0000"/>
                </a:solidFill>
                <a:latin typeface="+mj-lt"/>
                <a:cs typeface="Arial" charset="0"/>
              </a:rPr>
              <a:t>?</a:t>
            </a:r>
            <a:endParaRPr lang="de-DE" sz="1088" b="1" dirty="0">
              <a:solidFill>
                <a:srgbClr val="FF0000"/>
              </a:solidFill>
              <a:latin typeface="+mj-lt"/>
              <a:cs typeface="Arial" charset="0"/>
            </a:endParaRPr>
          </a:p>
        </p:txBody>
      </p:sp>
    </p:spTree>
    <p:custDataLst>
      <p:tags r:id="rId1"/>
    </p:custDataLst>
    <p:extLst>
      <p:ext uri="{BB962C8B-B14F-4D97-AF65-F5344CB8AC3E}">
        <p14:creationId xmlns:p14="http://schemas.microsoft.com/office/powerpoint/2010/main" val="1491264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1" y="1124744"/>
            <a:ext cx="8964009" cy="720000"/>
          </a:xfrm>
        </p:spPr>
        <p:txBody>
          <a:bodyPr/>
          <a:lstStyle/>
          <a:p>
            <a:pPr algn="ctr"/>
            <a:r>
              <a:rPr lang="de-DE" b="1" dirty="0">
                <a:solidFill>
                  <a:srgbClr val="003560"/>
                </a:solidFill>
                <a:cs typeface="Arial" charset="0"/>
              </a:rPr>
              <a:t>PRINCE: </a:t>
            </a:r>
            <a:r>
              <a:rPr lang="de-DE" b="1" dirty="0" err="1">
                <a:solidFill>
                  <a:srgbClr val="003560"/>
                </a:solidFill>
                <a:cs typeface="Arial" charset="0"/>
              </a:rPr>
              <a:t>Towards</a:t>
            </a:r>
            <a:r>
              <a:rPr lang="de-DE" b="1" dirty="0">
                <a:solidFill>
                  <a:srgbClr val="003560"/>
                </a:solidFill>
                <a:cs typeface="Arial" charset="0"/>
              </a:rPr>
              <a:t> Low-</a:t>
            </a:r>
            <a:r>
              <a:rPr lang="de-DE" b="1" dirty="0" err="1">
                <a:solidFill>
                  <a:srgbClr val="003560"/>
                </a:solidFill>
                <a:cs typeface="Arial" charset="0"/>
              </a:rPr>
              <a:t>latency</a:t>
            </a:r>
            <a:endParaRPr lang="en-GB" dirty="0"/>
          </a:p>
        </p:txBody>
      </p:sp>
      <p:sp>
        <p:nvSpPr>
          <p:cNvPr id="8" name="Content Placeholder 5"/>
          <p:cNvSpPr>
            <a:spLocks noGrp="1"/>
          </p:cNvSpPr>
          <p:nvPr>
            <p:ph sz="quarter" idx="13"/>
          </p:nvPr>
        </p:nvSpPr>
        <p:spPr>
          <a:xfrm>
            <a:off x="107974" y="1268414"/>
            <a:ext cx="9035547" cy="5284788"/>
          </a:xfrm>
        </p:spPr>
        <p:txBody>
          <a:bodyPr>
            <a:normAutofit fontScale="70000" lnSpcReduction="20000"/>
          </a:bodyPr>
          <a:lstStyle/>
          <a:p>
            <a:pPr marL="0" indent="0" algn="ctr">
              <a:buNone/>
            </a:pPr>
            <a:endParaRPr lang="en-US" u="sng" dirty="0" smtClean="0">
              <a:cs typeface="Arial" charset="0"/>
            </a:endParaRPr>
          </a:p>
          <a:p>
            <a:pPr marL="0" indent="0" algn="ctr">
              <a:buNone/>
            </a:pPr>
            <a:endParaRPr lang="en-US" u="sng" dirty="0">
              <a:cs typeface="Arial" charset="0"/>
            </a:endParaRPr>
          </a:p>
          <a:p>
            <a:pPr marL="0" indent="0" algn="ctr">
              <a:buNone/>
            </a:pPr>
            <a:r>
              <a:rPr lang="en-US" u="sng" dirty="0" smtClean="0">
                <a:cs typeface="Arial" charset="0"/>
              </a:rPr>
              <a:t>Latency</a:t>
            </a:r>
            <a:r>
              <a:rPr lang="en-US" u="sng" dirty="0">
                <a:cs typeface="Arial" charset="0"/>
              </a:rPr>
              <a:t>:</a:t>
            </a:r>
            <a:r>
              <a:rPr lang="en-US" dirty="0">
                <a:cs typeface="Arial" charset="0"/>
              </a:rPr>
              <a:t> Time to encrypt one block of data</a:t>
            </a: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lgn="ctr">
              <a:buNone/>
            </a:pPr>
            <a:endParaRPr lang="en-US" u="sng" dirty="0">
              <a:solidFill>
                <a:srgbClr val="003560"/>
              </a:solidFill>
              <a:cs typeface="Arial" charset="0"/>
            </a:endParaRPr>
          </a:p>
          <a:p>
            <a:pPr marL="0" indent="0">
              <a:buNone/>
            </a:pPr>
            <a:r>
              <a:rPr lang="en-US" dirty="0">
                <a:noFill/>
                <a:cs typeface="Arial" charset="0"/>
              </a:rPr>
              <a:t>single clock cycle: Unrolled design fashion</a:t>
            </a:r>
          </a:p>
          <a:p>
            <a:pPr marL="0" indent="0">
              <a:buNone/>
            </a:pPr>
            <a:r>
              <a:rPr lang="en-US" dirty="0">
                <a:noFill/>
                <a:cs typeface="Arial" charset="0"/>
              </a:rPr>
              <a:t>Moderate hardware costs</a:t>
            </a:r>
          </a:p>
          <a:p>
            <a:pPr marL="0" indent="0">
              <a:buNone/>
            </a:pPr>
            <a:r>
              <a:rPr lang="en-US" dirty="0">
                <a:noFill/>
                <a:cs typeface="Arial" charset="0"/>
              </a:rPr>
              <a:t>Encryption and decryption with low overhead</a:t>
            </a:r>
            <a:endParaRPr lang="en-US" sz="1814" dirty="0">
              <a:noFill/>
              <a:cs typeface="Arial"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030" y="2458215"/>
            <a:ext cx="5847306" cy="348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11"/>
          <p:cNvSpPr txBox="1">
            <a:spLocks noChangeArrowheads="1"/>
          </p:cNvSpPr>
          <p:nvPr/>
        </p:nvSpPr>
        <p:spPr bwMode="auto">
          <a:xfrm>
            <a:off x="482" y="6669360"/>
            <a:ext cx="9143039" cy="181460"/>
          </a:xfrm>
          <a:prstGeom prst="rect">
            <a:avLst/>
          </a:prstGeom>
          <a:noFill/>
          <a:ln w="9525">
            <a:noFill/>
            <a:miter lim="800000"/>
            <a:headEnd/>
            <a:tailEnd/>
          </a:ln>
        </p:spPr>
        <p:txBody>
          <a:bodyPr wrap="square" lIns="0" tIns="0" rIns="0" bIns="0">
            <a:spAutoFit/>
          </a:bodyPr>
          <a:lstStyle/>
          <a:p>
            <a:r>
              <a:rPr lang="de-DE" sz="1179" dirty="0">
                <a:solidFill>
                  <a:srgbClr val="003560"/>
                </a:solidFill>
                <a:latin typeface="+mj-lt"/>
                <a:cs typeface="Arial" charset="0"/>
              </a:rPr>
              <a:t>Graphics </a:t>
            </a:r>
            <a:r>
              <a:rPr lang="de-DE" sz="1179" dirty="0" err="1">
                <a:solidFill>
                  <a:srgbClr val="003560"/>
                </a:solidFill>
                <a:latin typeface="+mj-lt"/>
                <a:cs typeface="Arial" charset="0"/>
              </a:rPr>
              <a:t>credit</a:t>
            </a:r>
            <a:r>
              <a:rPr lang="de-DE" sz="1179" dirty="0">
                <a:solidFill>
                  <a:srgbClr val="003560"/>
                </a:solidFill>
                <a:latin typeface="+mj-lt"/>
                <a:cs typeface="Arial" charset="0"/>
              </a:rPr>
              <a:t>: Gregor Leander</a:t>
            </a:r>
            <a:endParaRPr lang="de-DE" sz="816" dirty="0">
              <a:solidFill>
                <a:srgbClr val="8DAE10"/>
              </a:solidFill>
              <a:latin typeface="+mj-lt"/>
              <a:cs typeface="Arial" charset="0"/>
            </a:endParaRPr>
          </a:p>
        </p:txBody>
      </p:sp>
      <p:sp>
        <p:nvSpPr>
          <p:cNvPr id="11" name="Textfeld 11"/>
          <p:cNvSpPr txBox="1">
            <a:spLocks noChangeArrowheads="1"/>
          </p:cNvSpPr>
          <p:nvPr/>
        </p:nvSpPr>
        <p:spPr bwMode="auto">
          <a:xfrm>
            <a:off x="1187624" y="5967829"/>
            <a:ext cx="2735000" cy="307007"/>
          </a:xfrm>
          <a:prstGeom prst="rect">
            <a:avLst/>
          </a:prstGeom>
          <a:noFill/>
          <a:ln w="9525">
            <a:noFill/>
            <a:miter lim="800000"/>
            <a:headEnd/>
            <a:tailEnd/>
          </a:ln>
        </p:spPr>
        <p:txBody>
          <a:bodyPr wrap="square" lIns="0" tIns="0" rIns="0" bIns="0">
            <a:spAutoFit/>
          </a:bodyPr>
          <a:lstStyle/>
          <a:p>
            <a:r>
              <a:rPr lang="de-DE" sz="1995" b="1" dirty="0">
                <a:solidFill>
                  <a:srgbClr val="FF0000"/>
                </a:solidFill>
                <a:latin typeface="+mj-lt"/>
                <a:cs typeface="Arial" charset="0"/>
              </a:rPr>
              <a:t>Can </a:t>
            </a:r>
            <a:r>
              <a:rPr lang="de-DE" sz="1995" b="1" dirty="0" err="1">
                <a:solidFill>
                  <a:srgbClr val="FF0000"/>
                </a:solidFill>
                <a:latin typeface="+mj-lt"/>
                <a:cs typeface="Arial" charset="0"/>
              </a:rPr>
              <a:t>we</a:t>
            </a:r>
            <a:r>
              <a:rPr lang="de-DE" sz="1995" b="1" dirty="0">
                <a:solidFill>
                  <a:srgbClr val="FF0000"/>
                </a:solidFill>
                <a:latin typeface="+mj-lt"/>
                <a:cs typeface="Arial" charset="0"/>
              </a:rPr>
              <a:t> do </a:t>
            </a:r>
            <a:r>
              <a:rPr lang="de-DE" sz="1995" b="1" dirty="0" err="1">
                <a:solidFill>
                  <a:srgbClr val="FF0000"/>
                </a:solidFill>
                <a:latin typeface="+mj-lt"/>
                <a:cs typeface="Arial" charset="0"/>
              </a:rPr>
              <a:t>better</a:t>
            </a:r>
            <a:r>
              <a:rPr lang="de-DE" sz="1995" b="1" dirty="0">
                <a:solidFill>
                  <a:srgbClr val="FF0000"/>
                </a:solidFill>
                <a:latin typeface="+mj-lt"/>
                <a:cs typeface="Arial" charset="0"/>
              </a:rPr>
              <a:t>?</a:t>
            </a:r>
            <a:endParaRPr lang="de-DE" sz="1088" b="1" dirty="0">
              <a:solidFill>
                <a:srgbClr val="FF0000"/>
              </a:solidFill>
              <a:latin typeface="+mj-lt"/>
              <a:cs typeface="Arial" charset="0"/>
            </a:endParaRPr>
          </a:p>
        </p:txBody>
      </p:sp>
      <p:sp>
        <p:nvSpPr>
          <p:cNvPr id="9" name="Textfeld 11"/>
          <p:cNvSpPr txBox="1">
            <a:spLocks noChangeArrowheads="1"/>
          </p:cNvSpPr>
          <p:nvPr/>
        </p:nvSpPr>
        <p:spPr bwMode="auto">
          <a:xfrm>
            <a:off x="3922624" y="5953509"/>
            <a:ext cx="2735000" cy="307007"/>
          </a:xfrm>
          <a:prstGeom prst="rect">
            <a:avLst/>
          </a:prstGeom>
          <a:noFill/>
          <a:ln w="9525">
            <a:noFill/>
            <a:miter lim="800000"/>
            <a:headEnd/>
            <a:tailEnd/>
          </a:ln>
        </p:spPr>
        <p:txBody>
          <a:bodyPr wrap="square" lIns="0" tIns="0" rIns="0" bIns="0">
            <a:spAutoFit/>
          </a:bodyPr>
          <a:lstStyle/>
          <a:p>
            <a:r>
              <a:rPr lang="de-DE" sz="1995" b="1" dirty="0">
                <a:solidFill>
                  <a:srgbClr val="00B050"/>
                </a:solidFill>
                <a:latin typeface="+mj-lt"/>
                <a:cs typeface="Arial" charset="0"/>
              </a:rPr>
              <a:t>Yes, </a:t>
            </a:r>
            <a:r>
              <a:rPr lang="de-DE" sz="1995" b="1" dirty="0" err="1">
                <a:solidFill>
                  <a:srgbClr val="00B050"/>
                </a:solidFill>
                <a:latin typeface="+mj-lt"/>
                <a:cs typeface="Arial" charset="0"/>
              </a:rPr>
              <a:t>we</a:t>
            </a:r>
            <a:r>
              <a:rPr lang="de-DE" sz="1995" b="1" dirty="0">
                <a:solidFill>
                  <a:srgbClr val="00B050"/>
                </a:solidFill>
                <a:latin typeface="+mj-lt"/>
                <a:cs typeface="Arial" charset="0"/>
              </a:rPr>
              <a:t> </a:t>
            </a:r>
            <a:r>
              <a:rPr lang="de-DE" sz="1995" b="1" dirty="0" err="1">
                <a:solidFill>
                  <a:srgbClr val="00B050"/>
                </a:solidFill>
                <a:latin typeface="+mj-lt"/>
                <a:cs typeface="Arial" charset="0"/>
              </a:rPr>
              <a:t>can</a:t>
            </a:r>
            <a:r>
              <a:rPr lang="de-DE" sz="1995" b="1" dirty="0">
                <a:solidFill>
                  <a:srgbClr val="00B050"/>
                </a:solidFill>
                <a:latin typeface="+mj-lt"/>
                <a:cs typeface="Arial" charset="0"/>
              </a:rPr>
              <a:t>!</a:t>
            </a:r>
            <a:endParaRPr lang="de-DE" sz="1088" b="1" dirty="0">
              <a:solidFill>
                <a:srgbClr val="00B050"/>
              </a:solidFill>
              <a:latin typeface="+mj-lt"/>
              <a:cs typeface="Arial" charset="0"/>
            </a:endParaRPr>
          </a:p>
        </p:txBody>
      </p:sp>
    </p:spTree>
    <p:custDataLst>
      <p:tags r:id="rId1"/>
    </p:custDataLst>
    <p:extLst>
      <p:ext uri="{BB962C8B-B14F-4D97-AF65-F5344CB8AC3E}">
        <p14:creationId xmlns:p14="http://schemas.microsoft.com/office/powerpoint/2010/main" val="3611556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1124744"/>
            <a:ext cx="6192688" cy="720000"/>
          </a:xfrm>
        </p:spPr>
        <p:txBody>
          <a:bodyPr/>
          <a:lstStyle/>
          <a:p>
            <a:pPr algn="ctr"/>
            <a:r>
              <a:rPr lang="de-DE" b="1" dirty="0">
                <a:solidFill>
                  <a:srgbClr val="003560"/>
                </a:solidFill>
                <a:cs typeface="Arial" charset="0"/>
              </a:rPr>
              <a:t>PRINCE: Key </a:t>
            </a:r>
            <a:r>
              <a:rPr lang="de-DE" b="1" dirty="0" err="1">
                <a:solidFill>
                  <a:srgbClr val="003560"/>
                </a:solidFill>
                <a:cs typeface="Arial" charset="0"/>
              </a:rPr>
              <a:t>Figures</a:t>
            </a:r>
            <a:endParaRPr lang="en-GB" dirty="0"/>
          </a:p>
        </p:txBody>
      </p:sp>
      <p:sp>
        <p:nvSpPr>
          <p:cNvPr id="8" name="Content Placeholder 5"/>
          <p:cNvSpPr>
            <a:spLocks noGrp="1"/>
          </p:cNvSpPr>
          <p:nvPr>
            <p:ph sz="quarter" idx="13"/>
          </p:nvPr>
        </p:nvSpPr>
        <p:spPr>
          <a:xfrm>
            <a:off x="107974" y="2132856"/>
            <a:ext cx="9035547" cy="4420346"/>
          </a:xfrm>
        </p:spPr>
        <p:txBody>
          <a:bodyPr>
            <a:normAutofit fontScale="77500" lnSpcReduction="20000"/>
          </a:bodyPr>
          <a:lstStyle/>
          <a:p>
            <a:r>
              <a:rPr lang="en-US" dirty="0">
                <a:cs typeface="Arial" charset="0"/>
              </a:rPr>
              <a:t>All rounds are unrolled</a:t>
            </a:r>
          </a:p>
          <a:p>
            <a:pPr lvl="1"/>
            <a:r>
              <a:rPr lang="en-US" dirty="0">
                <a:cs typeface="Arial" charset="0"/>
              </a:rPr>
              <a:t>Cipher can be thought as one big round</a:t>
            </a:r>
          </a:p>
          <a:p>
            <a:r>
              <a:rPr lang="en-US" dirty="0">
                <a:cs typeface="Arial" charset="0"/>
              </a:rPr>
              <a:t>Try to keep the cost of one round as low as possible</a:t>
            </a:r>
          </a:p>
          <a:p>
            <a:r>
              <a:rPr lang="en-US" dirty="0">
                <a:cs typeface="Arial" charset="0"/>
              </a:rPr>
              <a:t>All rounds same, decreases cost</a:t>
            </a:r>
          </a:p>
          <a:p>
            <a:r>
              <a:rPr lang="en-US" dirty="0">
                <a:cs typeface="Arial" charset="0"/>
              </a:rPr>
              <a:t>Minimum overhead for encryption and decryption</a:t>
            </a:r>
          </a:p>
          <a:p>
            <a:endParaRPr lang="en-US" dirty="0">
              <a:cs typeface="Arial" charset="0"/>
            </a:endParaRPr>
          </a:p>
          <a:p>
            <a:endParaRPr lang="en-US" dirty="0">
              <a:cs typeface="Arial" charset="0"/>
            </a:endParaRPr>
          </a:p>
          <a:p>
            <a:pPr marL="287964" lvl="1" indent="0">
              <a:buNone/>
            </a:pPr>
            <a:r>
              <a:rPr lang="en-US" dirty="0">
                <a:solidFill>
                  <a:schemeClr val="bg1"/>
                </a:solidFill>
                <a:cs typeface="Arial" charset="0"/>
              </a:rPr>
              <a:t>64-bit block, 128-bit key</a:t>
            </a:r>
          </a:p>
          <a:p>
            <a:pPr marL="287964" lvl="1" indent="0">
              <a:buNone/>
            </a:pPr>
            <a:r>
              <a:rPr lang="en-US" dirty="0">
                <a:solidFill>
                  <a:schemeClr val="bg1"/>
                </a:solidFill>
                <a:cs typeface="Arial" charset="0"/>
              </a:rPr>
              <a:t>Core cipher with 64-bit key</a:t>
            </a:r>
          </a:p>
          <a:p>
            <a:pPr marL="287964" lvl="1" indent="0">
              <a:buNone/>
            </a:pPr>
            <a:r>
              <a:rPr lang="en-US" dirty="0">
                <a:solidFill>
                  <a:schemeClr val="bg1"/>
                </a:solidFill>
                <a:cs typeface="Arial" charset="0"/>
              </a:rPr>
              <a:t>64-bit whitening keys</a:t>
            </a:r>
          </a:p>
          <a:p>
            <a:pPr marL="287964" lvl="1" indent="0">
              <a:buNone/>
            </a:pPr>
            <a:r>
              <a:rPr lang="en-US" dirty="0">
                <a:solidFill>
                  <a:schemeClr val="bg1"/>
                </a:solidFill>
                <a:cs typeface="Arial" charset="0"/>
              </a:rPr>
              <a:t>12 rounds</a:t>
            </a:r>
            <a:endParaRPr lang="de-DE" dirty="0">
              <a:solidFill>
                <a:schemeClr val="bg1"/>
              </a:solidFill>
              <a:cs typeface="Arial" charset="0"/>
            </a:endParaRPr>
          </a:p>
        </p:txBody>
      </p:sp>
    </p:spTree>
    <p:custDataLst>
      <p:tags r:id="rId1"/>
    </p:custDataLst>
    <p:extLst>
      <p:ext uri="{BB962C8B-B14F-4D97-AF65-F5344CB8AC3E}">
        <p14:creationId xmlns:p14="http://schemas.microsoft.com/office/powerpoint/2010/main" val="22166252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1124744"/>
            <a:ext cx="6192688" cy="720000"/>
          </a:xfrm>
        </p:spPr>
        <p:txBody>
          <a:bodyPr/>
          <a:lstStyle/>
          <a:p>
            <a:pPr algn="ctr"/>
            <a:r>
              <a:rPr lang="de-DE" b="1" dirty="0">
                <a:solidFill>
                  <a:srgbClr val="003560"/>
                </a:solidFill>
                <a:cs typeface="Arial" charset="0"/>
              </a:rPr>
              <a:t>PRINCE: Key </a:t>
            </a:r>
            <a:r>
              <a:rPr lang="de-DE" b="1" dirty="0" err="1">
                <a:solidFill>
                  <a:srgbClr val="003560"/>
                </a:solidFill>
                <a:cs typeface="Arial" charset="0"/>
              </a:rPr>
              <a:t>Figures</a:t>
            </a:r>
            <a:endParaRPr lang="en-GB" dirty="0"/>
          </a:p>
        </p:txBody>
      </p:sp>
      <p:sp>
        <p:nvSpPr>
          <p:cNvPr id="8" name="Content Placeholder 5"/>
          <p:cNvSpPr>
            <a:spLocks noGrp="1"/>
          </p:cNvSpPr>
          <p:nvPr>
            <p:ph sz="quarter" idx="13"/>
          </p:nvPr>
        </p:nvSpPr>
        <p:spPr>
          <a:xfrm>
            <a:off x="107974" y="2132856"/>
            <a:ext cx="9035547" cy="4420346"/>
          </a:xfrm>
        </p:spPr>
        <p:txBody>
          <a:bodyPr>
            <a:normAutofit fontScale="77500" lnSpcReduction="20000"/>
          </a:bodyPr>
          <a:lstStyle/>
          <a:p>
            <a:r>
              <a:rPr lang="en-US" dirty="0">
                <a:cs typeface="Arial" charset="0"/>
              </a:rPr>
              <a:t>All rounds are unrolled</a:t>
            </a:r>
          </a:p>
          <a:p>
            <a:pPr lvl="1"/>
            <a:r>
              <a:rPr lang="en-US" dirty="0">
                <a:cs typeface="Arial" charset="0"/>
              </a:rPr>
              <a:t>Cipher can be thought as one big round</a:t>
            </a:r>
          </a:p>
          <a:p>
            <a:r>
              <a:rPr lang="en-US" dirty="0">
                <a:cs typeface="Arial" charset="0"/>
              </a:rPr>
              <a:t>Try to keep the cost of one round as low as possible</a:t>
            </a:r>
          </a:p>
          <a:p>
            <a:r>
              <a:rPr lang="en-US" dirty="0">
                <a:cs typeface="Arial" charset="0"/>
              </a:rPr>
              <a:t>All rounds same, decreases cost</a:t>
            </a:r>
          </a:p>
          <a:p>
            <a:r>
              <a:rPr lang="en-US" dirty="0">
                <a:cs typeface="Arial" charset="0"/>
              </a:rPr>
              <a:t>Minimum overhead for encryption and decryption</a:t>
            </a:r>
          </a:p>
          <a:p>
            <a:endParaRPr lang="en-US" dirty="0">
              <a:cs typeface="Arial" charset="0"/>
            </a:endParaRPr>
          </a:p>
          <a:p>
            <a:endParaRPr lang="en-US" dirty="0">
              <a:cs typeface="Arial" charset="0"/>
            </a:endParaRPr>
          </a:p>
          <a:p>
            <a:pPr marL="287964" lvl="1" indent="0">
              <a:buNone/>
            </a:pPr>
            <a:r>
              <a:rPr lang="en-US" dirty="0">
                <a:solidFill>
                  <a:schemeClr val="bg1"/>
                </a:solidFill>
                <a:cs typeface="Arial" charset="0"/>
              </a:rPr>
              <a:t>64-bit block, 128-bit key</a:t>
            </a:r>
          </a:p>
          <a:p>
            <a:pPr marL="287964" lvl="1" indent="0">
              <a:buNone/>
            </a:pPr>
            <a:r>
              <a:rPr lang="en-US" dirty="0">
                <a:solidFill>
                  <a:schemeClr val="bg1"/>
                </a:solidFill>
                <a:cs typeface="Arial" charset="0"/>
              </a:rPr>
              <a:t>Core cipher with 64-bit key</a:t>
            </a:r>
          </a:p>
          <a:p>
            <a:pPr marL="287964" lvl="1" indent="0">
              <a:buNone/>
            </a:pPr>
            <a:r>
              <a:rPr lang="en-US" dirty="0">
                <a:solidFill>
                  <a:schemeClr val="bg1"/>
                </a:solidFill>
                <a:cs typeface="Arial" charset="0"/>
              </a:rPr>
              <a:t>64-bit whitening keys</a:t>
            </a:r>
          </a:p>
          <a:p>
            <a:pPr marL="287964" lvl="1" indent="0">
              <a:buNone/>
            </a:pPr>
            <a:r>
              <a:rPr lang="en-US" dirty="0">
                <a:solidFill>
                  <a:schemeClr val="bg1"/>
                </a:solidFill>
                <a:cs typeface="Arial" charset="0"/>
              </a:rPr>
              <a:t>12 rounds</a:t>
            </a:r>
            <a:endParaRPr lang="de-DE" dirty="0">
              <a:solidFill>
                <a:schemeClr val="bg1"/>
              </a:solidFill>
              <a:cs typeface="Arial" charset="0"/>
            </a:endParaRPr>
          </a:p>
        </p:txBody>
      </p:sp>
      <p:sp>
        <p:nvSpPr>
          <p:cNvPr id="6" name="Content Placeholder 5"/>
          <p:cNvSpPr txBox="1">
            <a:spLocks/>
          </p:cNvSpPr>
          <p:nvPr/>
        </p:nvSpPr>
        <p:spPr bwMode="auto">
          <a:xfrm>
            <a:off x="107974" y="1268414"/>
            <a:ext cx="9035547"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03" tIns="50402" rIns="100803" bIns="50402" numCol="1" anchor="t" anchorCtr="0" compatLnSpc="1">
            <a:prstTxWarp prst="textNoShape">
              <a:avLst/>
            </a:prstTxWarp>
            <a:noAutofit/>
          </a:bodyPr>
          <a:lstStyle>
            <a:lvl1pPr marL="342900" indent="-342900" algn="l" rtl="0" eaLnBrk="0" fontAlgn="base" hangingPunct="0">
              <a:spcBef>
                <a:spcPct val="30000"/>
              </a:spcBef>
              <a:spcAft>
                <a:spcPct val="0"/>
              </a:spcAft>
              <a:buChar char="•"/>
              <a:defRPr sz="3200">
                <a:solidFill>
                  <a:srgbClr val="2A196F"/>
                </a:solidFill>
                <a:latin typeface="+mn-lt"/>
                <a:ea typeface="MS PGothic" pitchFamily="34" charset="-128"/>
                <a:cs typeface="ＭＳ Ｐゴシック" charset="0"/>
              </a:defRPr>
            </a:lvl1pPr>
            <a:lvl2pPr marL="742950" indent="-285750" algn="l" rtl="0" eaLnBrk="0" fontAlgn="base" hangingPunct="0">
              <a:spcBef>
                <a:spcPct val="30000"/>
              </a:spcBef>
              <a:spcAft>
                <a:spcPct val="0"/>
              </a:spcAft>
              <a:buFont typeface="TUOS Stephenson" panose="02070503080000020004" pitchFamily="18" charset="0"/>
              <a:buChar char="•"/>
              <a:defRPr sz="2800">
                <a:solidFill>
                  <a:srgbClr val="2A196F"/>
                </a:solidFill>
                <a:latin typeface="+mn-lt"/>
                <a:ea typeface="MS PGothic" pitchFamily="34" charset="-128"/>
              </a:defRPr>
            </a:lvl2pPr>
            <a:lvl3pPr marL="1143000" indent="-228600" algn="l" rtl="0" eaLnBrk="0" fontAlgn="base" hangingPunct="0">
              <a:spcBef>
                <a:spcPct val="20000"/>
              </a:spcBef>
              <a:spcAft>
                <a:spcPct val="0"/>
              </a:spcAft>
              <a:defRPr sz="2400">
                <a:solidFill>
                  <a:srgbClr val="2A196F"/>
                </a:solidFill>
                <a:latin typeface="+mn-lt"/>
                <a:ea typeface="MS PGothic" pitchFamily="34" charset="-128"/>
              </a:defRPr>
            </a:lvl3pPr>
            <a:lvl4pPr marL="1600200" indent="-228600" algn="l" rtl="0" eaLnBrk="0" fontAlgn="base" hangingPunct="0">
              <a:lnSpc>
                <a:spcPct val="120000"/>
              </a:lnSpc>
              <a:spcBef>
                <a:spcPct val="20000"/>
              </a:spcBef>
              <a:spcAft>
                <a:spcPct val="0"/>
              </a:spcAft>
              <a:buFont typeface="TUOS Stephenson" panose="02070503080000020004" pitchFamily="18" charset="0"/>
              <a:defRPr sz="1400">
                <a:solidFill>
                  <a:srgbClr val="2A196F"/>
                </a:solidFill>
                <a:latin typeface="+mn-lt"/>
                <a:ea typeface="MS PGothic" pitchFamily="34" charset="-128"/>
              </a:defRPr>
            </a:lvl4pPr>
            <a:lvl5pPr marL="2057400" indent="-228600" algn="l" rtl="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mn-lt"/>
                <a:ea typeface="MS PGothic" pitchFamily="34" charset="-128"/>
              </a:defRPr>
            </a:lvl5pPr>
            <a:lvl6pPr marL="25146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6pPr>
            <a:lvl7pPr marL="29718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7pPr>
            <a:lvl8pPr marL="34290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8pPr>
            <a:lvl9pPr marL="3886200" indent="-228600" algn="l" rtl="0" eaLnBrk="1" fontAlgn="base" hangingPunct="1">
              <a:lnSpc>
                <a:spcPct val="140000"/>
              </a:lnSpc>
              <a:spcBef>
                <a:spcPct val="20000"/>
              </a:spcBef>
              <a:spcAft>
                <a:spcPct val="0"/>
              </a:spcAft>
              <a:buFont typeface="TUOS Stephenson" pitchFamily="-128" charset="0"/>
              <a:buChar char="•"/>
              <a:defRPr sz="900">
                <a:solidFill>
                  <a:srgbClr val="2A196F"/>
                </a:solidFill>
                <a:latin typeface="+mn-lt"/>
              </a:defRPr>
            </a:lvl9pPr>
          </a:lstStyle>
          <a:p>
            <a:endParaRPr lang="en-US" sz="2400" kern="0" dirty="0" smtClean="0">
              <a:cs typeface="Arial" charset="0"/>
            </a:endParaRPr>
          </a:p>
          <a:p>
            <a:endParaRPr lang="en-US" sz="2400" kern="0" dirty="0">
              <a:cs typeface="Arial" charset="0"/>
            </a:endParaRPr>
          </a:p>
          <a:p>
            <a:endParaRPr lang="en-US" sz="2400" kern="0" dirty="0" smtClean="0">
              <a:cs typeface="Arial" charset="0"/>
            </a:endParaRPr>
          </a:p>
          <a:p>
            <a:endParaRPr lang="en-US" sz="2400" kern="0" dirty="0" smtClean="0">
              <a:cs typeface="Arial" charset="0"/>
            </a:endParaRPr>
          </a:p>
          <a:p>
            <a:endParaRPr lang="en-US" sz="2400" kern="0" dirty="0">
              <a:cs typeface="Arial" charset="0"/>
            </a:endParaRPr>
          </a:p>
          <a:p>
            <a:endParaRPr lang="en-US" sz="2400" kern="0" dirty="0" smtClean="0">
              <a:cs typeface="Arial" charset="0"/>
            </a:endParaRPr>
          </a:p>
          <a:p>
            <a:endParaRPr lang="en-US" sz="2400" kern="0" dirty="0">
              <a:cs typeface="Arial" charset="0"/>
            </a:endParaRPr>
          </a:p>
          <a:p>
            <a:pPr lvl="1"/>
            <a:r>
              <a:rPr lang="en-US" sz="2000" kern="0" dirty="0" smtClean="0">
                <a:cs typeface="Arial" charset="0"/>
              </a:rPr>
              <a:t>64-bit block, 128-bit key</a:t>
            </a:r>
          </a:p>
          <a:p>
            <a:pPr lvl="1"/>
            <a:r>
              <a:rPr lang="en-US" sz="2000" kern="0" dirty="0" smtClean="0">
                <a:cs typeface="Arial" charset="0"/>
              </a:rPr>
              <a:t>Core cipher with 64-bit key</a:t>
            </a:r>
          </a:p>
          <a:p>
            <a:pPr lvl="1"/>
            <a:r>
              <a:rPr lang="en-US" sz="2000" kern="0" dirty="0" smtClean="0">
                <a:cs typeface="Arial" charset="0"/>
              </a:rPr>
              <a:t>64-bit whitening keys</a:t>
            </a:r>
          </a:p>
          <a:p>
            <a:pPr lvl="1"/>
            <a:r>
              <a:rPr lang="en-US" sz="2000" kern="0" dirty="0" smtClean="0">
                <a:cs typeface="Arial" charset="0"/>
              </a:rPr>
              <a:t>12 rounds</a:t>
            </a:r>
            <a:endParaRPr lang="de-DE" sz="2000" kern="0" dirty="0">
              <a:cs typeface="Arial"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725144"/>
            <a:ext cx="4104456" cy="122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72012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340848"/>
            <a:ext cx="6336704" cy="720000"/>
          </a:xfrm>
        </p:spPr>
        <p:txBody>
          <a:bodyPr/>
          <a:lstStyle/>
          <a:p>
            <a:pPr algn="ctr"/>
            <a:r>
              <a:rPr lang="de-DE" b="1" dirty="0">
                <a:solidFill>
                  <a:srgbClr val="003560"/>
                </a:solidFill>
                <a:cs typeface="Arial" charset="0"/>
              </a:rPr>
              <a:t>PRINCE: Core </a:t>
            </a:r>
            <a:r>
              <a:rPr lang="de-DE" b="1" dirty="0" err="1">
                <a:solidFill>
                  <a:srgbClr val="003560"/>
                </a:solidFill>
                <a:cs typeface="Arial" charset="0"/>
              </a:rPr>
              <a:t>Cipher</a:t>
            </a:r>
            <a:endParaRPr lang="en-GB" dirty="0"/>
          </a:p>
        </p:txBody>
      </p:sp>
      <p:sp>
        <p:nvSpPr>
          <p:cNvPr id="8" name="Content Placeholder 5"/>
          <p:cNvSpPr>
            <a:spLocks noGrp="1"/>
          </p:cNvSpPr>
          <p:nvPr>
            <p:ph sz="quarter" idx="13"/>
          </p:nvPr>
        </p:nvSpPr>
        <p:spPr>
          <a:xfrm>
            <a:off x="107974" y="1268414"/>
            <a:ext cx="9035547" cy="5284788"/>
          </a:xfrm>
        </p:spPr>
        <p:txBody>
          <a:bodyPr>
            <a:normAutofit fontScale="92500" lnSpcReduction="20000"/>
          </a:bodyPr>
          <a:lstStyle/>
          <a:p>
            <a:endParaRPr lang="en-US" dirty="0">
              <a:cs typeface="Arial" charset="0"/>
            </a:endParaRPr>
          </a:p>
          <a:p>
            <a:endParaRPr lang="en-US" dirty="0">
              <a:cs typeface="Arial" charset="0"/>
            </a:endParaRPr>
          </a:p>
          <a:p>
            <a:endParaRPr lang="en-US" dirty="0">
              <a:cs typeface="Arial" charset="0"/>
            </a:endParaRPr>
          </a:p>
          <a:p>
            <a:endParaRPr lang="en-US" dirty="0">
              <a:cs typeface="Arial" charset="0"/>
            </a:endParaRPr>
          </a:p>
          <a:p>
            <a:endParaRPr lang="en-US" dirty="0">
              <a:cs typeface="Arial" charset="0"/>
            </a:endParaRPr>
          </a:p>
          <a:p>
            <a:endParaRPr lang="en-US" dirty="0">
              <a:cs typeface="Arial" charset="0"/>
            </a:endParaRPr>
          </a:p>
          <a:p>
            <a:pPr marL="287964" lvl="1" indent="0" algn="ctr">
              <a:buNone/>
            </a:pPr>
            <a:endParaRPr lang="en-US" dirty="0">
              <a:cs typeface="Arial" charset="0"/>
            </a:endParaRPr>
          </a:p>
          <a:p>
            <a:pPr marL="287964" lvl="1" indent="0" algn="ctr">
              <a:buNone/>
            </a:pPr>
            <a:endParaRPr lang="en-US" dirty="0">
              <a:cs typeface="Arial" charset="0"/>
            </a:endParaRPr>
          </a:p>
          <a:p>
            <a:pPr lvl="1">
              <a:buFont typeface="Arial" panose="020B0604020202020204" pitchFamily="34" charset="0"/>
              <a:buChar char="•"/>
            </a:pPr>
            <a:r>
              <a:rPr lang="en-US" dirty="0" smtClean="0">
                <a:cs typeface="Arial" charset="0"/>
              </a:rPr>
              <a:t>Middle </a:t>
            </a:r>
            <a:r>
              <a:rPr lang="en-US" dirty="0">
                <a:cs typeface="Arial" charset="0"/>
              </a:rPr>
              <a:t>part M’ is an involution linear </a:t>
            </a:r>
            <a:r>
              <a:rPr lang="en-US" dirty="0" smtClean="0">
                <a:cs typeface="Arial" charset="0"/>
              </a:rPr>
              <a:t>layer</a:t>
            </a:r>
            <a:endParaRPr lang="en-US" dirty="0">
              <a:cs typeface="Arial" charset="0"/>
            </a:endParaRPr>
          </a:p>
          <a:p>
            <a:pPr lvl="1">
              <a:buFont typeface="Arial" panose="020B0604020202020204" pitchFamily="34" charset="0"/>
              <a:buChar char="•"/>
            </a:pPr>
            <a:r>
              <a:rPr lang="en-US" dirty="0">
                <a:cs typeface="Arial" charset="0"/>
              </a:rPr>
              <a:t>M and M</a:t>
            </a:r>
            <a:r>
              <a:rPr lang="en-US" baseline="30000" dirty="0">
                <a:cs typeface="Arial" charset="0"/>
              </a:rPr>
              <a:t>-1</a:t>
            </a:r>
            <a:r>
              <a:rPr lang="en-US" dirty="0">
                <a:cs typeface="Arial" charset="0"/>
              </a:rPr>
              <a:t> are derived from M via </a:t>
            </a:r>
            <a:r>
              <a:rPr lang="en-US" dirty="0" err="1">
                <a:cs typeface="Arial" charset="0"/>
              </a:rPr>
              <a:t>ShiftRows</a:t>
            </a:r>
            <a:r>
              <a:rPr lang="en-US" dirty="0">
                <a:cs typeface="Arial" charset="0"/>
              </a:rPr>
              <a:t> operations</a:t>
            </a:r>
          </a:p>
          <a:p>
            <a:pPr lvl="1">
              <a:buFont typeface="Arial" panose="020B0604020202020204" pitchFamily="34" charset="0"/>
              <a:buChar char="•"/>
            </a:pPr>
            <a:r>
              <a:rPr lang="en-US" dirty="0">
                <a:cs typeface="Arial" charset="0"/>
              </a:rPr>
              <a:t>S: 16 parallel applications of a 4-bit </a:t>
            </a:r>
            <a:r>
              <a:rPr lang="en-US" dirty="0" err="1" smtClean="0">
                <a:cs typeface="Arial" charset="0"/>
              </a:rPr>
              <a:t>Sbox</a:t>
            </a:r>
            <a:endParaRPr lang="en-US" baseline="30000" dirty="0">
              <a:cs typeface="Arial" charset="0"/>
            </a:endParaRP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 y="2540414"/>
            <a:ext cx="9127736" cy="247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569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24744"/>
            <a:ext cx="6876256" cy="720000"/>
          </a:xfrm>
        </p:spPr>
        <p:txBody>
          <a:bodyPr/>
          <a:lstStyle/>
          <a:p>
            <a:pPr algn="ctr"/>
            <a:r>
              <a:rPr lang="de-DE" b="1" dirty="0">
                <a:solidFill>
                  <a:srgbClr val="003560"/>
                </a:solidFill>
                <a:cs typeface="Arial" charset="0"/>
              </a:rPr>
              <a:t>PRINCE: </a:t>
            </a:r>
            <a:r>
              <a:rPr lang="de-DE" b="1" dirty="0" smtClean="0">
                <a:solidFill>
                  <a:srgbClr val="003560"/>
                </a:solidFill>
                <a:cs typeface="Arial" charset="0"/>
              </a:rPr>
              <a:t>Round-based</a:t>
            </a:r>
            <a:endParaRPr lang="en-GB"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41" y="2276872"/>
            <a:ext cx="885732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5"/>
          <p:cNvSpPr>
            <a:spLocks noGrp="1"/>
          </p:cNvSpPr>
          <p:nvPr>
            <p:ph sz="quarter" idx="13"/>
          </p:nvPr>
        </p:nvSpPr>
        <p:spPr>
          <a:xfrm>
            <a:off x="107974" y="1268414"/>
            <a:ext cx="9035547" cy="5284788"/>
          </a:xfrm>
        </p:spPr>
        <p:txBody>
          <a:bodyPr>
            <a:normAutofit lnSpcReduction="10000"/>
          </a:bodyPr>
          <a:lstStyle/>
          <a:p>
            <a:endParaRPr lang="en-US" dirty="0">
              <a:latin typeface="+mj-lt"/>
              <a:cs typeface="Arial" charset="0"/>
            </a:endParaRPr>
          </a:p>
          <a:p>
            <a:endParaRPr lang="en-US" dirty="0">
              <a:latin typeface="+mj-lt"/>
              <a:cs typeface="Arial" charset="0"/>
            </a:endParaRPr>
          </a:p>
          <a:p>
            <a:endParaRPr lang="en-US" dirty="0">
              <a:latin typeface="+mj-lt"/>
              <a:cs typeface="Arial" charset="0"/>
            </a:endParaRPr>
          </a:p>
          <a:p>
            <a:endParaRPr lang="en-US" dirty="0">
              <a:latin typeface="+mj-lt"/>
              <a:cs typeface="Arial" charset="0"/>
            </a:endParaRPr>
          </a:p>
          <a:p>
            <a:endParaRPr lang="en-US" dirty="0">
              <a:latin typeface="+mj-lt"/>
              <a:cs typeface="Arial" charset="0"/>
            </a:endParaRPr>
          </a:p>
          <a:p>
            <a:endParaRPr lang="en-US" dirty="0">
              <a:latin typeface="+mj-lt"/>
              <a:cs typeface="Arial" charset="0"/>
            </a:endParaRPr>
          </a:p>
          <a:p>
            <a:pPr marL="287964" lvl="1" indent="0" algn="ctr">
              <a:buNone/>
            </a:pPr>
            <a:endParaRPr lang="en-US" dirty="0">
              <a:latin typeface="+mj-lt"/>
              <a:cs typeface="Arial" charset="0"/>
            </a:endParaRPr>
          </a:p>
          <a:p>
            <a:pPr marL="287964" lvl="1" indent="0">
              <a:buNone/>
            </a:pPr>
            <a:endParaRPr lang="en-US" dirty="0">
              <a:cs typeface="Times New Roman"/>
            </a:endParaRPr>
          </a:p>
          <a:p>
            <a:pPr marL="287964" lvl="1" indent="0" algn="ctr">
              <a:buNone/>
            </a:pPr>
            <a:r>
              <a:rPr lang="en-US" dirty="0">
                <a:latin typeface="+mj-lt"/>
                <a:cs typeface="Times New Roman"/>
              </a:rPr>
              <a:t>11 cycles instead of 12!</a:t>
            </a:r>
            <a:endParaRPr lang="de-DE" dirty="0">
              <a:latin typeface="+mj-lt"/>
              <a:cs typeface="Arial" charset="0"/>
            </a:endParaRPr>
          </a:p>
        </p:txBody>
      </p:sp>
    </p:spTree>
    <p:custDataLst>
      <p:tags r:id="rId1"/>
    </p:custDataLst>
    <p:extLst>
      <p:ext uri="{BB962C8B-B14F-4D97-AF65-F5344CB8AC3E}">
        <p14:creationId xmlns:p14="http://schemas.microsoft.com/office/powerpoint/2010/main" val="1518110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24744"/>
            <a:ext cx="4572000" cy="720000"/>
          </a:xfrm>
        </p:spPr>
        <p:txBody>
          <a:bodyPr/>
          <a:lstStyle/>
          <a:p>
            <a:pPr algn="ctr"/>
            <a:r>
              <a:rPr lang="de-DE" b="1" dirty="0">
                <a:solidFill>
                  <a:srgbClr val="003560"/>
                </a:solidFill>
                <a:cs typeface="Arial" charset="0"/>
              </a:rPr>
              <a:t>PRINCE: </a:t>
            </a:r>
            <a:r>
              <a:rPr lang="de-DE" b="1" dirty="0" err="1">
                <a:solidFill>
                  <a:srgbClr val="003560"/>
                </a:solidFill>
                <a:cs typeface="Arial" charset="0"/>
              </a:rPr>
              <a:t>Sbox</a:t>
            </a:r>
            <a:endParaRPr lang="en-GB" dirty="0"/>
          </a:p>
        </p:txBody>
      </p:sp>
      <p:sp>
        <p:nvSpPr>
          <p:cNvPr id="8" name="Content Placeholder 5"/>
          <p:cNvSpPr>
            <a:spLocks noGrp="1"/>
          </p:cNvSpPr>
          <p:nvPr>
            <p:ph sz="quarter" idx="13"/>
          </p:nvPr>
        </p:nvSpPr>
        <p:spPr>
          <a:xfrm>
            <a:off x="288032" y="2204864"/>
            <a:ext cx="7164288" cy="3772275"/>
          </a:xfrm>
        </p:spPr>
        <p:txBody>
          <a:bodyPr>
            <a:normAutofit/>
          </a:bodyPr>
          <a:lstStyle/>
          <a:p>
            <a:r>
              <a:rPr lang="en-US" dirty="0" smtClean="0">
                <a:cs typeface="Arial" charset="0"/>
              </a:rPr>
              <a:t>Optimize # </a:t>
            </a:r>
            <a:r>
              <a:rPr lang="en-US" dirty="0">
                <a:cs typeface="Arial" charset="0"/>
              </a:rPr>
              <a:t>of gate equivalents (GE) used </a:t>
            </a:r>
            <a:r>
              <a:rPr lang="en-US" dirty="0" smtClean="0">
                <a:cs typeface="Arial" charset="0"/>
              </a:rPr>
              <a:t>by </a:t>
            </a:r>
            <a:r>
              <a:rPr lang="en-US" dirty="0" err="1" smtClean="0">
                <a:cs typeface="Arial" charset="0"/>
              </a:rPr>
              <a:t>Sbox</a:t>
            </a:r>
            <a:endParaRPr lang="en-US" dirty="0" smtClean="0">
              <a:cs typeface="Arial" charset="0"/>
            </a:endParaRPr>
          </a:p>
          <a:p>
            <a:pPr lvl="1"/>
            <a:r>
              <a:rPr lang="en-US" dirty="0" smtClean="0">
                <a:cs typeface="Arial" charset="0"/>
              </a:rPr>
              <a:t>This is the main area saving</a:t>
            </a:r>
          </a:p>
          <a:p>
            <a:pPr marL="1257300" lvl="2" indent="-342900">
              <a:buFont typeface="Arial" panose="020B0604020202020204" pitchFamily="34" charset="0"/>
              <a:buChar char="•"/>
            </a:pPr>
            <a:r>
              <a:rPr lang="en-US" dirty="0" smtClean="0">
                <a:cs typeface="Arial" charset="0"/>
              </a:rPr>
              <a:t>But not necessarily same for </a:t>
            </a:r>
            <a:r>
              <a:rPr lang="en-US" dirty="0">
                <a:cs typeface="Arial" charset="0"/>
              </a:rPr>
              <a:t>serial </a:t>
            </a:r>
            <a:r>
              <a:rPr lang="en-US" dirty="0" smtClean="0">
                <a:cs typeface="Arial" charset="0"/>
              </a:rPr>
              <a:t>implementations!</a:t>
            </a:r>
            <a:endParaRPr lang="en-US" dirty="0">
              <a:cs typeface="Arial" charset="0"/>
            </a:endParaRPr>
          </a:p>
        </p:txBody>
      </p:sp>
    </p:spTree>
    <p:custDataLst>
      <p:tags r:id="rId1"/>
    </p:custDataLst>
    <p:extLst>
      <p:ext uri="{BB962C8B-B14F-4D97-AF65-F5344CB8AC3E}">
        <p14:creationId xmlns:p14="http://schemas.microsoft.com/office/powerpoint/2010/main" val="4208287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24744"/>
            <a:ext cx="4572000" cy="720000"/>
          </a:xfrm>
        </p:spPr>
        <p:txBody>
          <a:bodyPr/>
          <a:lstStyle/>
          <a:p>
            <a:pPr algn="ctr"/>
            <a:r>
              <a:rPr lang="de-DE" b="1" dirty="0">
                <a:solidFill>
                  <a:srgbClr val="003560"/>
                </a:solidFill>
                <a:cs typeface="Arial" charset="0"/>
              </a:rPr>
              <a:t>PRINCE: </a:t>
            </a:r>
            <a:r>
              <a:rPr lang="de-DE" b="1" dirty="0" err="1">
                <a:solidFill>
                  <a:srgbClr val="003560"/>
                </a:solidFill>
                <a:cs typeface="Arial" charset="0"/>
              </a:rPr>
              <a:t>Sbox</a:t>
            </a:r>
            <a:endParaRPr lang="en-GB" dirty="0"/>
          </a:p>
        </p:txBody>
      </p:sp>
      <p:sp>
        <p:nvSpPr>
          <p:cNvPr id="8" name="Content Placeholder 5"/>
          <p:cNvSpPr>
            <a:spLocks noGrp="1"/>
          </p:cNvSpPr>
          <p:nvPr>
            <p:ph sz="quarter" idx="13"/>
          </p:nvPr>
        </p:nvSpPr>
        <p:spPr>
          <a:xfrm>
            <a:off x="0" y="2060848"/>
            <a:ext cx="9143521" cy="3772275"/>
          </a:xfrm>
        </p:spPr>
        <p:txBody>
          <a:bodyPr>
            <a:normAutofit/>
          </a:bodyPr>
          <a:lstStyle/>
          <a:p>
            <a:r>
              <a:rPr lang="en-US" sz="2800" dirty="0" smtClean="0">
                <a:cs typeface="Arial" charset="0"/>
              </a:rPr>
              <a:t>64000 </a:t>
            </a:r>
            <a:r>
              <a:rPr lang="en-US" sz="2800" dirty="0" err="1">
                <a:cs typeface="Arial" charset="0"/>
              </a:rPr>
              <a:t>Sboxes</a:t>
            </a:r>
            <a:r>
              <a:rPr lang="en-US" sz="2800" dirty="0">
                <a:cs typeface="Arial" charset="0"/>
              </a:rPr>
              <a:t> (and their inverses) with good cryptographic criteria are implemented and synthesized to obtain average gate </a:t>
            </a:r>
            <a:r>
              <a:rPr lang="en-US" sz="2800" dirty="0" smtClean="0">
                <a:cs typeface="Arial" charset="0"/>
              </a:rPr>
              <a:t>counts</a:t>
            </a:r>
          </a:p>
          <a:p>
            <a:r>
              <a:rPr lang="en-US" sz="2800" dirty="0">
                <a:cs typeface="Arial" charset="0"/>
              </a:rPr>
              <a:t>Smallest </a:t>
            </a:r>
            <a:r>
              <a:rPr lang="en-US" sz="2800" dirty="0" err="1">
                <a:cs typeface="Arial" charset="0"/>
              </a:rPr>
              <a:t>Sbox</a:t>
            </a:r>
            <a:r>
              <a:rPr lang="en-US" sz="2800" dirty="0">
                <a:cs typeface="Arial" charset="0"/>
              </a:rPr>
              <a:t> </a:t>
            </a:r>
            <a:r>
              <a:rPr lang="en-US" sz="2800" dirty="0" smtClean="0">
                <a:cs typeface="Arial" charset="0"/>
              </a:rPr>
              <a:t>selected</a:t>
            </a:r>
            <a:endParaRPr lang="en-US" sz="2800" dirty="0">
              <a:cs typeface="Arial" charset="0"/>
            </a:endParaRPr>
          </a:p>
        </p:txBody>
      </p:sp>
      <p:sp>
        <p:nvSpPr>
          <p:cNvPr id="3" name="Rectangle 2"/>
          <p:cNvSpPr/>
          <p:nvPr/>
        </p:nvSpPr>
        <p:spPr>
          <a:xfrm>
            <a:off x="0" y="5120828"/>
            <a:ext cx="4572000" cy="707886"/>
          </a:xfrm>
          <a:prstGeom prst="rect">
            <a:avLst/>
          </a:prstGeom>
        </p:spPr>
        <p:txBody>
          <a:bodyPr>
            <a:spAutoFit/>
          </a:bodyPr>
          <a:lstStyle/>
          <a:p>
            <a:pPr lvl="1"/>
            <a:r>
              <a:rPr lang="en-US" sz="2000" dirty="0">
                <a:solidFill>
                  <a:schemeClr val="tx1">
                    <a:lumMod val="75000"/>
                  </a:schemeClr>
                </a:solidFill>
                <a:cs typeface="Arial" charset="0"/>
              </a:rPr>
              <a:t>Area distribution of</a:t>
            </a:r>
          </a:p>
          <a:p>
            <a:pPr marL="287964" lvl="1" indent="0">
              <a:buNone/>
            </a:pPr>
            <a:r>
              <a:rPr lang="en-US" sz="2000" dirty="0">
                <a:solidFill>
                  <a:schemeClr val="tx1">
                    <a:lumMod val="75000"/>
                  </a:schemeClr>
                </a:solidFill>
                <a:cs typeface="Arial" charset="0"/>
              </a:rPr>
              <a:t>   </a:t>
            </a:r>
            <a:r>
              <a:rPr lang="en-US" sz="2000" i="1" dirty="0">
                <a:solidFill>
                  <a:schemeClr val="tx1">
                    <a:lumMod val="75000"/>
                  </a:schemeClr>
                </a:solidFill>
                <a:cs typeface="Arial" charset="0"/>
              </a:rPr>
              <a:t>good</a:t>
            </a:r>
            <a:r>
              <a:rPr lang="en-US" sz="2000" dirty="0">
                <a:solidFill>
                  <a:schemeClr val="tx1">
                    <a:lumMod val="75000"/>
                  </a:schemeClr>
                </a:solidFill>
                <a:cs typeface="Arial" charset="0"/>
              </a:rPr>
              <a:t> </a:t>
            </a:r>
            <a:r>
              <a:rPr lang="en-US" sz="2000" dirty="0" err="1">
                <a:solidFill>
                  <a:schemeClr val="tx1">
                    <a:lumMod val="75000"/>
                  </a:schemeClr>
                </a:solidFill>
                <a:cs typeface="Arial" charset="0"/>
              </a:rPr>
              <a:t>Sboxes</a:t>
            </a:r>
            <a:r>
              <a:rPr lang="en-US" sz="2000" dirty="0">
                <a:solidFill>
                  <a:schemeClr val="tx1">
                    <a:lumMod val="75000"/>
                  </a:schemeClr>
                </a:solidFill>
                <a:cs typeface="Arial" charset="0"/>
              </a:rPr>
              <a:t> (90 nm)</a:t>
            </a:r>
            <a:endParaRPr lang="de-DE" sz="2000" dirty="0">
              <a:solidFill>
                <a:schemeClr val="tx1">
                  <a:lumMod val="75000"/>
                </a:schemeClr>
              </a:solidFill>
              <a:cs typeface="Arial"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221088"/>
            <a:ext cx="5095169" cy="231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40977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1196752"/>
            <a:ext cx="8208912" cy="720000"/>
          </a:xfrm>
        </p:spPr>
        <p:txBody>
          <a:bodyPr/>
          <a:lstStyle/>
          <a:p>
            <a:pPr algn="ctr"/>
            <a:r>
              <a:rPr lang="de-DE" b="1" dirty="0">
                <a:solidFill>
                  <a:srgbClr val="003560"/>
                </a:solidFill>
                <a:cs typeface="Arial" charset="0"/>
              </a:rPr>
              <a:t>PRINCE: Area </a:t>
            </a:r>
            <a:r>
              <a:rPr lang="de-DE" b="1" dirty="0" err="1">
                <a:solidFill>
                  <a:srgbClr val="003560"/>
                </a:solidFill>
                <a:cs typeface="Arial" charset="0"/>
              </a:rPr>
              <a:t>Results</a:t>
            </a:r>
            <a:r>
              <a:rPr lang="de-DE" b="1" dirty="0">
                <a:solidFill>
                  <a:srgbClr val="003560"/>
                </a:solidFill>
                <a:cs typeface="Arial" charset="0"/>
              </a:rPr>
              <a:t> (</a:t>
            </a:r>
            <a:r>
              <a:rPr lang="de-DE" b="1" dirty="0" err="1">
                <a:solidFill>
                  <a:srgbClr val="003560"/>
                </a:solidFill>
                <a:cs typeface="Arial" charset="0"/>
              </a:rPr>
              <a:t>kGE</a:t>
            </a:r>
            <a:r>
              <a:rPr lang="de-DE" b="1" dirty="0">
                <a:solidFill>
                  <a:srgbClr val="003560"/>
                </a:solidFill>
                <a:cs typeface="Arial" charset="0"/>
              </a:rPr>
              <a:t>)</a:t>
            </a:r>
            <a:endParaRPr lang="en-GB" dirty="0"/>
          </a:p>
        </p:txBody>
      </p:sp>
      <p:graphicFrame>
        <p:nvGraphicFramePr>
          <p:cNvPr id="7" name="Chart 6"/>
          <p:cNvGraphicFramePr>
            <a:graphicFrameLocks/>
          </p:cNvGraphicFramePr>
          <p:nvPr>
            <p:extLst>
              <p:ext uri="{D42A27DB-BD31-4B8C-83A1-F6EECF244321}">
                <p14:modId xmlns:p14="http://schemas.microsoft.com/office/powerpoint/2010/main" val="1988599001"/>
              </p:ext>
            </p:extLst>
          </p:nvPr>
        </p:nvGraphicFramePr>
        <p:xfrm>
          <a:off x="1619672" y="2347270"/>
          <a:ext cx="5766035" cy="377541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279910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1124744"/>
            <a:ext cx="4392488" cy="720000"/>
          </a:xfrm>
        </p:spPr>
        <p:txBody>
          <a:bodyPr/>
          <a:lstStyle/>
          <a:p>
            <a:pPr algn="ctr"/>
            <a:r>
              <a:rPr lang="de-DE" b="1" dirty="0">
                <a:solidFill>
                  <a:srgbClr val="003560"/>
                </a:solidFill>
                <a:cs typeface="Arial" charset="0"/>
              </a:rPr>
              <a:t>PRIDE: Target</a:t>
            </a:r>
            <a:endParaRPr lang="en-GB" u="sng" dirty="0"/>
          </a:p>
        </p:txBody>
      </p:sp>
      <p:sp>
        <p:nvSpPr>
          <p:cNvPr id="8" name="Content Placeholder 5"/>
          <p:cNvSpPr>
            <a:spLocks noGrp="1"/>
          </p:cNvSpPr>
          <p:nvPr>
            <p:ph sz="quarter" idx="13"/>
          </p:nvPr>
        </p:nvSpPr>
        <p:spPr>
          <a:xfrm>
            <a:off x="107974" y="1268414"/>
            <a:ext cx="9035547" cy="5284788"/>
          </a:xfrm>
        </p:spPr>
        <p:txBody>
          <a:bodyPr>
            <a:normAutofit/>
          </a:bodyPr>
          <a:lstStyle/>
          <a:p>
            <a:endParaRPr lang="de-DE" sz="2540" dirty="0" smtClean="0">
              <a:latin typeface="+mj-lt"/>
              <a:cs typeface="Arial" charset="0"/>
            </a:endParaRPr>
          </a:p>
          <a:p>
            <a:endParaRPr lang="de-DE" sz="2540" dirty="0" smtClean="0">
              <a:latin typeface="+mj-lt"/>
              <a:cs typeface="Arial" charset="0"/>
            </a:endParaRPr>
          </a:p>
          <a:p>
            <a:r>
              <a:rPr lang="de-DE" sz="2540" dirty="0" smtClean="0">
                <a:cs typeface="Arial" charset="0"/>
              </a:rPr>
              <a:t>A </a:t>
            </a:r>
            <a:r>
              <a:rPr lang="de-DE" sz="2540" dirty="0">
                <a:cs typeface="Arial" charset="0"/>
              </a:rPr>
              <a:t>block cipher optimized for software implementations on widely-used embedded microprocessors</a:t>
            </a:r>
          </a:p>
          <a:p>
            <a:pPr marL="0" indent="0">
              <a:buNone/>
            </a:pPr>
            <a:r>
              <a:rPr lang="de-DE" sz="2540" dirty="0">
                <a:cs typeface="Arial" charset="0"/>
              </a:rPr>
              <a:t>   (</a:t>
            </a:r>
            <a:r>
              <a:rPr lang="de-DE" sz="2540" i="1" dirty="0">
                <a:cs typeface="Arial" charset="0"/>
              </a:rPr>
              <a:t>e.g.</a:t>
            </a:r>
            <a:r>
              <a:rPr lang="de-DE" sz="2540" dirty="0">
                <a:cs typeface="Arial" charset="0"/>
              </a:rPr>
              <a:t>, </a:t>
            </a:r>
            <a:r>
              <a:rPr lang="de-DE" sz="2540" b="1" dirty="0" err="1">
                <a:cs typeface="Arial" charset="0"/>
              </a:rPr>
              <a:t>Atmel</a:t>
            </a:r>
            <a:r>
              <a:rPr lang="de-DE" sz="2540" b="1" dirty="0">
                <a:cs typeface="Arial" charset="0"/>
              </a:rPr>
              <a:t> ATmega8A</a:t>
            </a:r>
            <a:r>
              <a:rPr lang="de-DE" sz="2540" dirty="0">
                <a:cs typeface="Arial" charset="0"/>
              </a:rPr>
              <a:t>)</a:t>
            </a:r>
          </a:p>
          <a:p>
            <a:pPr marL="0" indent="0">
              <a:buNone/>
            </a:pPr>
            <a:endParaRPr lang="de-DE" sz="2540" dirty="0">
              <a:cs typeface="Arial" charset="0"/>
            </a:endParaRPr>
          </a:p>
          <a:p>
            <a:pPr lvl="1">
              <a:buFont typeface="Wingdings" panose="05000000000000000000" pitchFamily="2" charset="2"/>
              <a:buChar char="§"/>
            </a:pPr>
            <a:r>
              <a:rPr lang="de-DE" sz="2540" dirty="0" smtClean="0">
                <a:cs typeface="Arial" charset="0"/>
              </a:rPr>
              <a:t>Benchmark</a:t>
            </a:r>
            <a:endParaRPr lang="de-DE" sz="2540" dirty="0">
              <a:cs typeface="Arial" charset="0"/>
            </a:endParaRPr>
          </a:p>
          <a:p>
            <a:pPr lvl="2">
              <a:buFont typeface="Arial" panose="020B0604020202020204" pitchFamily="34" charset="0"/>
              <a:buChar char="•"/>
            </a:pPr>
            <a:r>
              <a:rPr lang="de-DE" sz="2540" dirty="0">
                <a:cs typeface="Arial" charset="0"/>
              </a:rPr>
              <a:t>SPECK-64/128 </a:t>
            </a:r>
            <a:r>
              <a:rPr lang="de-DE" sz="2540" dirty="0" err="1">
                <a:cs typeface="Arial" charset="0"/>
              </a:rPr>
              <a:t>cipher</a:t>
            </a:r>
            <a:r>
              <a:rPr lang="de-DE" sz="2540" dirty="0">
                <a:cs typeface="Arial" charset="0"/>
              </a:rPr>
              <a:t> </a:t>
            </a:r>
            <a:r>
              <a:rPr lang="de-DE" sz="2540" dirty="0" err="1">
                <a:cs typeface="Arial" charset="0"/>
              </a:rPr>
              <a:t>of</a:t>
            </a:r>
            <a:r>
              <a:rPr lang="de-DE" sz="2540" dirty="0">
                <a:cs typeface="Arial" charset="0"/>
              </a:rPr>
              <a:t> NSA* (also </a:t>
            </a:r>
            <a:r>
              <a:rPr lang="de-DE" sz="2540" dirty="0" err="1">
                <a:cs typeface="Arial" charset="0"/>
              </a:rPr>
              <a:t>uses</a:t>
            </a:r>
            <a:r>
              <a:rPr lang="de-DE" sz="2540" dirty="0">
                <a:cs typeface="Arial" charset="0"/>
              </a:rPr>
              <a:t> ATMega8A)</a:t>
            </a:r>
            <a:endParaRPr lang="en-US" sz="2540" dirty="0">
              <a:cs typeface="Arial" charset="0"/>
            </a:endParaRPr>
          </a:p>
        </p:txBody>
      </p:sp>
      <p:sp>
        <p:nvSpPr>
          <p:cNvPr id="7" name="Rectangle 6"/>
          <p:cNvSpPr/>
          <p:nvPr/>
        </p:nvSpPr>
        <p:spPr>
          <a:xfrm>
            <a:off x="107973" y="6344330"/>
            <a:ext cx="8747082" cy="268400"/>
          </a:xfrm>
          <a:prstGeom prst="rect">
            <a:avLst/>
          </a:prstGeom>
        </p:spPr>
        <p:txBody>
          <a:bodyPr wrap="square" lIns="82925" tIns="41462" rIns="82925" bIns="41462">
            <a:spAutoFit/>
          </a:bodyPr>
          <a:lstStyle/>
          <a:p>
            <a:r>
              <a:rPr lang="en-US" sz="1200" dirty="0">
                <a:solidFill>
                  <a:schemeClr val="tx1">
                    <a:lumMod val="50000"/>
                  </a:schemeClr>
                </a:solidFill>
                <a:latin typeface="+mj-lt"/>
                <a:cs typeface="Arial" charset="0"/>
              </a:rPr>
              <a:t>* Beaulieu et al, The Simon and Speck Families of Lightweight Block Ciphers, IACR ePrint Archive 2013/404, 2013</a:t>
            </a:r>
            <a:endParaRPr lang="en-US" sz="1200" dirty="0">
              <a:solidFill>
                <a:schemeClr val="tx1">
                  <a:lumMod val="50000"/>
                </a:schemeClr>
              </a:solidFill>
              <a:latin typeface="+mj-lt"/>
            </a:endParaRPr>
          </a:p>
        </p:txBody>
      </p:sp>
    </p:spTree>
    <p:custDataLst>
      <p:tags r:id="rId1"/>
    </p:custDataLst>
    <p:extLst>
      <p:ext uri="{BB962C8B-B14F-4D97-AF65-F5344CB8AC3E}">
        <p14:creationId xmlns:p14="http://schemas.microsoft.com/office/powerpoint/2010/main" val="726346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a:t>Ubiquitous Computing Era</a:t>
            </a:r>
            <a:endParaRPr lang="en-US" altLang="en-US"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1656352807"/>
              </p:ext>
            </p:extLst>
          </p:nvPr>
        </p:nvGraphicFramePr>
        <p:xfrm>
          <a:off x="2699792" y="2420888"/>
          <a:ext cx="3312020" cy="3312368"/>
        </p:xfrm>
        <a:graphic>
          <a:graphicData uri="http://schemas.openxmlformats.org/presentationml/2006/ole">
            <mc:AlternateContent xmlns:mc="http://schemas.openxmlformats.org/markup-compatibility/2006">
              <mc:Choice xmlns:v="urn:schemas-microsoft-com:vml" Requires="v">
                <p:oleObj spid="_x0000_s10272" name="Visio" r:id="rId4" imgW="2207526" imgH="2207520" progId="Visio.Drawing.11">
                  <p:embed/>
                </p:oleObj>
              </mc:Choice>
              <mc:Fallback>
                <p:oleObj name="Visio" r:id="rId4" imgW="2207526" imgH="2207520" progId="Visio.Drawing.11">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2420888"/>
                        <a:ext cx="3312020" cy="331236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648729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179512" y="1124744"/>
            <a:ext cx="5832648" cy="720000"/>
          </a:xfrm>
        </p:spPr>
        <p:txBody>
          <a:bodyPr anchor="b"/>
          <a:lstStyle>
            <a:lvl1pPr algn="ctr" defTabSz="1006475" rtl="0" eaLnBrk="0" fontAlgn="base" hangingPunct="0">
              <a:spcBef>
                <a:spcPct val="0"/>
              </a:spcBef>
              <a:spcAft>
                <a:spcPct val="0"/>
              </a:spcAft>
              <a:defRPr sz="4961" kern="1200">
                <a:solidFill>
                  <a:schemeClr val="tx1"/>
                </a:solidFill>
                <a:latin typeface="+mj-lt"/>
                <a:ea typeface="+mj-ea"/>
                <a:cs typeface="+mj-cs"/>
              </a:defRPr>
            </a:lvl1pPr>
            <a:lvl2pPr algn="ctr" defTabSz="1006475" rtl="0" eaLnBrk="0" fontAlgn="base" hangingPunct="0">
              <a:spcBef>
                <a:spcPct val="0"/>
              </a:spcBef>
              <a:spcAft>
                <a:spcPct val="0"/>
              </a:spcAft>
              <a:defRPr sz="4900">
                <a:solidFill>
                  <a:schemeClr val="tx1"/>
                </a:solidFill>
                <a:latin typeface="Calibri" pitchFamily="34" charset="0"/>
              </a:defRPr>
            </a:lvl2pPr>
            <a:lvl3pPr algn="ctr" defTabSz="1006475" rtl="0" eaLnBrk="0" fontAlgn="base" hangingPunct="0">
              <a:spcBef>
                <a:spcPct val="0"/>
              </a:spcBef>
              <a:spcAft>
                <a:spcPct val="0"/>
              </a:spcAft>
              <a:defRPr sz="4900">
                <a:solidFill>
                  <a:schemeClr val="tx1"/>
                </a:solidFill>
                <a:latin typeface="Calibri" pitchFamily="34" charset="0"/>
              </a:defRPr>
            </a:lvl3pPr>
            <a:lvl4pPr algn="ctr" defTabSz="1006475" rtl="0" eaLnBrk="0" fontAlgn="base" hangingPunct="0">
              <a:spcBef>
                <a:spcPct val="0"/>
              </a:spcBef>
              <a:spcAft>
                <a:spcPct val="0"/>
              </a:spcAft>
              <a:defRPr sz="4900">
                <a:solidFill>
                  <a:schemeClr val="tx1"/>
                </a:solidFill>
                <a:latin typeface="Calibri" pitchFamily="34" charset="0"/>
              </a:defRPr>
            </a:lvl4pPr>
            <a:lvl5pPr algn="ctr" defTabSz="1006475" rtl="0" eaLnBrk="0" fontAlgn="base" hangingPunct="0">
              <a:spcBef>
                <a:spcPct val="0"/>
              </a:spcBef>
              <a:spcAft>
                <a:spcPct val="0"/>
              </a:spcAft>
              <a:defRPr sz="4900">
                <a:solidFill>
                  <a:schemeClr val="tx1"/>
                </a:solidFill>
                <a:latin typeface="Calibri" pitchFamily="34" charset="0"/>
              </a:defRPr>
            </a:lvl5pPr>
            <a:lvl6pPr marL="457200" algn="ctr" defTabSz="1006475" rtl="0" fontAlgn="base">
              <a:spcBef>
                <a:spcPct val="0"/>
              </a:spcBef>
              <a:spcAft>
                <a:spcPct val="0"/>
              </a:spcAft>
              <a:defRPr sz="4900">
                <a:solidFill>
                  <a:schemeClr val="tx1"/>
                </a:solidFill>
                <a:latin typeface="Calibri" pitchFamily="34" charset="0"/>
              </a:defRPr>
            </a:lvl6pPr>
            <a:lvl7pPr marL="914400" algn="ctr" defTabSz="1006475" rtl="0" fontAlgn="base">
              <a:spcBef>
                <a:spcPct val="0"/>
              </a:spcBef>
              <a:spcAft>
                <a:spcPct val="0"/>
              </a:spcAft>
              <a:defRPr sz="4900">
                <a:solidFill>
                  <a:schemeClr val="tx1"/>
                </a:solidFill>
                <a:latin typeface="Calibri" pitchFamily="34" charset="0"/>
              </a:defRPr>
            </a:lvl7pPr>
            <a:lvl8pPr marL="1371600" algn="ctr" defTabSz="1006475" rtl="0" fontAlgn="base">
              <a:spcBef>
                <a:spcPct val="0"/>
              </a:spcBef>
              <a:spcAft>
                <a:spcPct val="0"/>
              </a:spcAft>
              <a:defRPr sz="4900">
                <a:solidFill>
                  <a:schemeClr val="tx1"/>
                </a:solidFill>
                <a:latin typeface="Calibri" pitchFamily="34" charset="0"/>
              </a:defRPr>
            </a:lvl8pPr>
            <a:lvl9pPr marL="1828800" algn="ctr" defTabSz="1006475" rtl="0" fontAlgn="base">
              <a:spcBef>
                <a:spcPct val="0"/>
              </a:spcBef>
              <a:spcAft>
                <a:spcPct val="0"/>
              </a:spcAft>
              <a:defRPr sz="4900">
                <a:solidFill>
                  <a:schemeClr val="tx1"/>
                </a:solidFill>
                <a:latin typeface="Calibri" pitchFamily="34" charset="0"/>
              </a:defRPr>
            </a:lvl9pPr>
          </a:lstStyle>
          <a:p>
            <a:r>
              <a:rPr lang="de-DE" sz="4500" b="1" dirty="0">
                <a:solidFill>
                  <a:srgbClr val="003560"/>
                </a:solidFill>
                <a:cs typeface="Arial" charset="0"/>
              </a:rPr>
              <a:t>PRIDE: Key Figures</a:t>
            </a:r>
            <a:endParaRPr lang="en-GB" sz="4500" u="sng" dirty="0"/>
          </a:p>
        </p:txBody>
      </p:sp>
      <p:sp>
        <p:nvSpPr>
          <p:cNvPr id="9" name="Content Placeholder 5">
            <a:extLst>
              <a:ext uri="{FF2B5EF4-FFF2-40B4-BE49-F238E27FC236}">
                <a16:creationId xmlns:a16="http://schemas.microsoft.com/office/drawing/2014/main" id="{91CE9FF5-712F-4466-AF81-58090937E8F2}"/>
              </a:ext>
            </a:extLst>
          </p:cNvPr>
          <p:cNvSpPr txBox="1">
            <a:spLocks/>
          </p:cNvSpPr>
          <p:nvPr/>
        </p:nvSpPr>
        <p:spPr>
          <a:xfrm>
            <a:off x="395536" y="1541240"/>
            <a:ext cx="8565263" cy="4706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smtClean="0">
              <a:solidFill>
                <a:srgbClr val="2A196F"/>
              </a:solidFill>
              <a:cs typeface="Calibri" panose="020F0502020204030204" pitchFamily="34" charset="0"/>
            </a:endParaRPr>
          </a:p>
          <a:p>
            <a:r>
              <a:rPr lang="de-DE" dirty="0" smtClean="0">
                <a:solidFill>
                  <a:srgbClr val="2A196F"/>
                </a:solidFill>
                <a:cs typeface="Calibri" panose="020F0502020204030204" pitchFamily="34" charset="0"/>
              </a:rPr>
              <a:t>Bitslicing </a:t>
            </a:r>
            <a:r>
              <a:rPr lang="de-DE" dirty="0">
                <a:solidFill>
                  <a:srgbClr val="2A196F"/>
                </a:solidFill>
                <a:cs typeface="Calibri" panose="020F0502020204030204" pitchFamily="34" charset="0"/>
              </a:rPr>
              <a:t>idea used in design</a:t>
            </a:r>
          </a:p>
          <a:p>
            <a:pPr lvl="1"/>
            <a:r>
              <a:rPr lang="de-DE" dirty="0">
                <a:solidFill>
                  <a:srgbClr val="2A196F"/>
                </a:solidFill>
                <a:cs typeface="Calibri" panose="020F0502020204030204" pitchFamily="34" charset="0"/>
              </a:rPr>
              <a:t>Brings additional </a:t>
            </a:r>
            <a:r>
              <a:rPr lang="de-DE" dirty="0" err="1">
                <a:solidFill>
                  <a:srgbClr val="2A196F"/>
                </a:solidFill>
                <a:cs typeface="Calibri" panose="020F0502020204030204" pitchFamily="34" charset="0"/>
              </a:rPr>
              <a:t>permutation</a:t>
            </a:r>
            <a:r>
              <a:rPr lang="de-DE" dirty="0">
                <a:solidFill>
                  <a:srgbClr val="2A196F"/>
                </a:solidFill>
                <a:cs typeface="Calibri" panose="020F0502020204030204" pitchFamily="34" charset="0"/>
              </a:rPr>
              <a:t> </a:t>
            </a:r>
            <a:r>
              <a:rPr lang="de-DE" dirty="0" err="1">
                <a:solidFill>
                  <a:srgbClr val="2A196F"/>
                </a:solidFill>
                <a:cs typeface="Calibri" panose="020F0502020204030204" pitchFamily="34" charset="0"/>
              </a:rPr>
              <a:t>without</a:t>
            </a:r>
            <a:r>
              <a:rPr lang="de-DE" dirty="0">
                <a:solidFill>
                  <a:srgbClr val="2A196F"/>
                </a:solidFill>
                <a:cs typeface="Calibri" panose="020F0502020204030204" pitchFamily="34" charset="0"/>
              </a:rPr>
              <a:t> </a:t>
            </a:r>
            <a:r>
              <a:rPr lang="de-DE" dirty="0" err="1">
                <a:solidFill>
                  <a:srgbClr val="2A196F"/>
                </a:solidFill>
                <a:cs typeface="Calibri" panose="020F0502020204030204" pitchFamily="34" charset="0"/>
              </a:rPr>
              <a:t>any</a:t>
            </a:r>
            <a:r>
              <a:rPr lang="de-DE" dirty="0">
                <a:solidFill>
                  <a:srgbClr val="2A196F"/>
                </a:solidFill>
                <a:cs typeface="Calibri" panose="020F0502020204030204" pitchFamily="34" charset="0"/>
              </a:rPr>
              <a:t> </a:t>
            </a:r>
            <a:r>
              <a:rPr lang="de-DE" dirty="0" err="1">
                <a:solidFill>
                  <a:srgbClr val="2A196F"/>
                </a:solidFill>
                <a:cs typeface="Calibri" panose="020F0502020204030204" pitchFamily="34" charset="0"/>
              </a:rPr>
              <a:t>further</a:t>
            </a:r>
            <a:r>
              <a:rPr lang="de-DE" dirty="0">
                <a:solidFill>
                  <a:srgbClr val="2A196F"/>
                </a:solidFill>
                <a:cs typeface="Calibri" panose="020F0502020204030204" pitchFamily="34" charset="0"/>
              </a:rPr>
              <a:t> </a:t>
            </a:r>
            <a:r>
              <a:rPr lang="de-DE" dirty="0" err="1">
                <a:solidFill>
                  <a:srgbClr val="2A196F"/>
                </a:solidFill>
                <a:cs typeface="Calibri" panose="020F0502020204030204" pitchFamily="34" charset="0"/>
              </a:rPr>
              <a:t>effort</a:t>
            </a:r>
            <a:endParaRPr lang="de-DE" sz="2800" dirty="0">
              <a:solidFill>
                <a:srgbClr val="2A196F"/>
              </a:solidFill>
              <a:cs typeface="Calibri" panose="020F0502020204030204" pitchFamily="34" charset="0"/>
            </a:endParaRPr>
          </a:p>
          <a:p>
            <a:r>
              <a:rPr lang="en-US" dirty="0">
                <a:solidFill>
                  <a:srgbClr val="2A196F"/>
                </a:solidFill>
                <a:cs typeface="Calibri" panose="020F0502020204030204" pitchFamily="34" charset="0"/>
              </a:rPr>
              <a:t>Substitution-permutation network</a:t>
            </a:r>
          </a:p>
          <a:p>
            <a:r>
              <a:rPr lang="en-US" dirty="0">
                <a:solidFill>
                  <a:srgbClr val="2A196F"/>
                </a:solidFill>
                <a:cs typeface="Calibri" panose="020F0502020204030204" pitchFamily="34" charset="0"/>
              </a:rPr>
              <a:t>64-bit block, 128-bit key, 64-bit whitening keys</a:t>
            </a:r>
          </a:p>
          <a:p>
            <a:r>
              <a:rPr lang="en-US" dirty="0">
                <a:solidFill>
                  <a:srgbClr val="2A196F"/>
                </a:solidFill>
                <a:cs typeface="Calibri" panose="020F0502020204030204" pitchFamily="34" charset="0"/>
              </a:rPr>
              <a:t>20 </a:t>
            </a:r>
            <a:r>
              <a:rPr lang="en-US" dirty="0" smtClean="0">
                <a:solidFill>
                  <a:srgbClr val="2A196F"/>
                </a:solidFill>
                <a:cs typeface="Calibri" panose="020F0502020204030204" pitchFamily="34" charset="0"/>
              </a:rPr>
              <a:t>rounds</a:t>
            </a:r>
          </a:p>
          <a:p>
            <a:pPr lvl="1"/>
            <a:r>
              <a:rPr lang="en-US" dirty="0">
                <a:solidFill>
                  <a:srgbClr val="2A196F"/>
                </a:solidFill>
                <a:cs typeface="Calibri" panose="020F0502020204030204" pitchFamily="34" charset="0"/>
              </a:rPr>
              <a:t>L</a:t>
            </a:r>
            <a:r>
              <a:rPr lang="en-US" dirty="0" smtClean="0">
                <a:solidFill>
                  <a:srgbClr val="2A196F"/>
                </a:solidFill>
                <a:cs typeface="Calibri" panose="020F0502020204030204" pitchFamily="34" charset="0"/>
              </a:rPr>
              <a:t>ast </a:t>
            </a:r>
            <a:r>
              <a:rPr lang="en-US" dirty="0">
                <a:solidFill>
                  <a:srgbClr val="2A196F"/>
                </a:solidFill>
                <a:cs typeface="Calibri" panose="020F0502020204030204" pitchFamily="34" charset="0"/>
              </a:rPr>
              <a:t>round different – no diffusion as it is not </a:t>
            </a:r>
            <a:r>
              <a:rPr lang="en-US" dirty="0" smtClean="0">
                <a:solidFill>
                  <a:srgbClr val="2A196F"/>
                </a:solidFill>
                <a:cs typeface="Calibri" panose="020F0502020204030204" pitchFamily="34" charset="0"/>
              </a:rPr>
              <a:t>necessary</a:t>
            </a:r>
            <a:endParaRPr lang="de-DE" dirty="0">
              <a:solidFill>
                <a:srgbClr val="2A196F"/>
              </a:solidFill>
              <a:cs typeface="Calibri" panose="020F0502020204030204" pitchFamily="34" charset="0"/>
            </a:endParaRPr>
          </a:p>
        </p:txBody>
      </p:sp>
      <p:pic>
        <p:nvPicPr>
          <p:cNvPr id="11" name="Picture 3">
            <a:extLst>
              <a:ext uri="{FF2B5EF4-FFF2-40B4-BE49-F238E27FC236}">
                <a16:creationId xmlns:a16="http://schemas.microsoft.com/office/drawing/2014/main" id="{A80A2499-86A4-4C1A-9E45-B062CFCC68E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4941168"/>
            <a:ext cx="7694352" cy="1661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763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560" y="1196752"/>
            <a:ext cx="4343440" cy="720000"/>
          </a:xfrm>
        </p:spPr>
        <p:txBody>
          <a:bodyPr/>
          <a:lstStyle/>
          <a:p>
            <a:pPr algn="ctr"/>
            <a:r>
              <a:rPr lang="de-DE" b="1" dirty="0">
                <a:solidFill>
                  <a:srgbClr val="003560"/>
                </a:solidFill>
                <a:cs typeface="Arial" charset="0"/>
              </a:rPr>
              <a:t>PRIDE: Design</a:t>
            </a:r>
            <a:endParaRPr lang="en-GB" u="sng" dirty="0"/>
          </a:p>
        </p:txBody>
      </p:sp>
      <p:sp>
        <p:nvSpPr>
          <p:cNvPr id="8" name="Content Placeholder 5"/>
          <p:cNvSpPr>
            <a:spLocks noGrp="1"/>
          </p:cNvSpPr>
          <p:nvPr>
            <p:ph sz="quarter" idx="13"/>
          </p:nvPr>
        </p:nvSpPr>
        <p:spPr>
          <a:xfrm>
            <a:off x="107974" y="1268414"/>
            <a:ext cx="9035547" cy="5284788"/>
          </a:xfrm>
        </p:spPr>
        <p:txBody>
          <a:bodyPr>
            <a:normAutofit/>
          </a:bodyPr>
          <a:lstStyle/>
          <a:p>
            <a:endParaRPr lang="de-DE" sz="2540" dirty="0" smtClean="0">
              <a:cs typeface="Arial" charset="0"/>
            </a:endParaRPr>
          </a:p>
          <a:p>
            <a:endParaRPr lang="de-DE" sz="2540" dirty="0">
              <a:cs typeface="Arial" charset="0"/>
            </a:endParaRPr>
          </a:p>
          <a:p>
            <a:r>
              <a:rPr lang="de-DE" sz="2540" dirty="0" smtClean="0">
                <a:cs typeface="Arial" charset="0"/>
              </a:rPr>
              <a:t>Substitution-Permutation </a:t>
            </a:r>
            <a:r>
              <a:rPr lang="de-DE" sz="2540" dirty="0">
                <a:cs typeface="Arial" charset="0"/>
              </a:rPr>
              <a:t>Network (SPN) adopted</a:t>
            </a:r>
          </a:p>
          <a:p>
            <a:pPr lvl="1"/>
            <a:r>
              <a:rPr lang="de-DE" sz="2000" dirty="0">
                <a:cs typeface="Arial" charset="0"/>
              </a:rPr>
              <a:t>Well-</a:t>
            </a:r>
            <a:r>
              <a:rPr lang="de-DE" sz="2000" dirty="0" err="1">
                <a:cs typeface="Arial" charset="0"/>
              </a:rPr>
              <a:t>understood</a:t>
            </a:r>
            <a:endParaRPr lang="de-DE" sz="2177" dirty="0">
              <a:cs typeface="Arial" charset="0"/>
            </a:endParaRPr>
          </a:p>
          <a:p>
            <a:endParaRPr lang="de-DE" sz="2177" dirty="0">
              <a:cs typeface="Arial" charset="0"/>
            </a:endParaRPr>
          </a:p>
          <a:p>
            <a:endParaRPr lang="de-DE" sz="2177" dirty="0">
              <a:cs typeface="Arial" charset="0"/>
            </a:endParaRPr>
          </a:p>
          <a:p>
            <a:endParaRPr lang="de-DE" sz="2177" dirty="0">
              <a:cs typeface="Arial" charset="0"/>
            </a:endParaRPr>
          </a:p>
          <a:p>
            <a:endParaRPr lang="de-DE" sz="2177" dirty="0">
              <a:cs typeface="Arial" charset="0"/>
            </a:endParaRPr>
          </a:p>
          <a:p>
            <a:endParaRPr lang="de-DE" sz="2177" dirty="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05618807"/>
              </p:ext>
            </p:extLst>
          </p:nvPr>
        </p:nvGraphicFramePr>
        <p:xfrm>
          <a:off x="683568" y="3501008"/>
          <a:ext cx="7511261" cy="1908175"/>
        </p:xfrm>
        <a:graphic>
          <a:graphicData uri="http://schemas.openxmlformats.org/presentationml/2006/ole">
            <mc:AlternateContent xmlns:mc="http://schemas.openxmlformats.org/markup-compatibility/2006">
              <mc:Choice xmlns:v="urn:schemas-microsoft-com:vml" Requires="v">
                <p:oleObj spid="_x0000_s12315" name="Visio" r:id="rId5" imgW="9263561" imgH="2352201" progId="Visio.Drawing.11">
                  <p:embed/>
                </p:oleObj>
              </mc:Choice>
              <mc:Fallback>
                <p:oleObj name="Visio" r:id="rId5" imgW="9263561" imgH="2352201" progId="Visio.Drawing.11">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501008"/>
                        <a:ext cx="7511261"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429582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560" y="1196752"/>
            <a:ext cx="4343440" cy="720000"/>
          </a:xfrm>
        </p:spPr>
        <p:txBody>
          <a:bodyPr/>
          <a:lstStyle/>
          <a:p>
            <a:pPr algn="ctr"/>
            <a:r>
              <a:rPr lang="de-DE" b="1" dirty="0">
                <a:solidFill>
                  <a:srgbClr val="003560"/>
                </a:solidFill>
                <a:cs typeface="Arial" charset="0"/>
              </a:rPr>
              <a:t>PRIDE: Design</a:t>
            </a:r>
            <a:endParaRPr lang="en-GB" u="sng" dirty="0"/>
          </a:p>
        </p:txBody>
      </p:sp>
      <p:sp>
        <p:nvSpPr>
          <p:cNvPr id="8" name="Content Placeholder 5"/>
          <p:cNvSpPr>
            <a:spLocks noGrp="1"/>
          </p:cNvSpPr>
          <p:nvPr>
            <p:ph sz="quarter" idx="13"/>
          </p:nvPr>
        </p:nvSpPr>
        <p:spPr>
          <a:xfrm>
            <a:off x="323528" y="1268414"/>
            <a:ext cx="8819993" cy="5284788"/>
          </a:xfrm>
        </p:spPr>
        <p:txBody>
          <a:bodyPr>
            <a:normAutofit/>
          </a:bodyPr>
          <a:lstStyle/>
          <a:p>
            <a:pPr marL="0" indent="0">
              <a:buNone/>
            </a:pPr>
            <a:endParaRPr lang="de-DE" sz="2177" dirty="0" smtClean="0">
              <a:cs typeface="Arial" charset="0"/>
            </a:endParaRPr>
          </a:p>
          <a:p>
            <a:pPr marL="0" indent="0">
              <a:buNone/>
            </a:pPr>
            <a:endParaRPr lang="de-DE" sz="2177" dirty="0">
              <a:cs typeface="Arial" charset="0"/>
            </a:endParaRPr>
          </a:p>
          <a:p>
            <a:r>
              <a:rPr lang="de-DE" sz="2800" dirty="0" smtClean="0">
                <a:cs typeface="Arial" charset="0"/>
              </a:rPr>
              <a:t>Linear </a:t>
            </a:r>
            <a:r>
              <a:rPr lang="de-DE" sz="2800" dirty="0">
                <a:cs typeface="Arial" charset="0"/>
              </a:rPr>
              <a:t>layer: </a:t>
            </a:r>
            <a:r>
              <a:rPr lang="de-DE" sz="2800" dirty="0" smtClean="0">
                <a:cs typeface="Arial" charset="0"/>
              </a:rPr>
              <a:t>Expensive</a:t>
            </a:r>
          </a:p>
          <a:p>
            <a:r>
              <a:rPr lang="de-DE" dirty="0" smtClean="0">
                <a:cs typeface="Arial" charset="0"/>
              </a:rPr>
              <a:t>One </a:t>
            </a:r>
            <a:r>
              <a:rPr lang="de-DE" dirty="0">
                <a:cs typeface="Arial" charset="0"/>
              </a:rPr>
              <a:t>PRESENT </a:t>
            </a:r>
            <a:r>
              <a:rPr lang="de-DE" dirty="0" smtClean="0">
                <a:cs typeface="Arial" charset="0"/>
              </a:rPr>
              <a:t>round‘s </a:t>
            </a:r>
            <a:r>
              <a:rPr lang="de-DE" dirty="0">
                <a:cs typeface="Arial" charset="0"/>
              </a:rPr>
              <a:t>linear layer </a:t>
            </a:r>
            <a:r>
              <a:rPr lang="de-DE" dirty="0" smtClean="0">
                <a:cs typeface="Arial" charset="0"/>
              </a:rPr>
              <a:t>cost:</a:t>
            </a:r>
          </a:p>
          <a:p>
            <a:pPr lvl="1"/>
            <a:r>
              <a:rPr lang="en-US" sz="2400" dirty="0" smtClean="0">
                <a:cs typeface="Arial" charset="0"/>
              </a:rPr>
              <a:t>Just </a:t>
            </a:r>
            <a:r>
              <a:rPr lang="en-US" sz="2400" b="1" dirty="0">
                <a:cs typeface="Arial" charset="0"/>
              </a:rPr>
              <a:t>wiring</a:t>
            </a:r>
            <a:r>
              <a:rPr lang="en-US" sz="2400" dirty="0">
                <a:cs typeface="Arial" charset="0"/>
              </a:rPr>
              <a:t> (no cost) in </a:t>
            </a:r>
            <a:r>
              <a:rPr lang="en-US" sz="2400" u="sng" dirty="0" smtClean="0">
                <a:cs typeface="Arial" charset="0"/>
              </a:rPr>
              <a:t>hardware</a:t>
            </a:r>
          </a:p>
          <a:p>
            <a:pPr lvl="1"/>
            <a:r>
              <a:rPr lang="en-US" sz="2400" b="1" dirty="0" smtClean="0">
                <a:cs typeface="Arial" charset="0"/>
              </a:rPr>
              <a:t>144 clock cycles</a:t>
            </a:r>
            <a:r>
              <a:rPr lang="en-US" sz="2400" dirty="0" smtClean="0">
                <a:cs typeface="Arial" charset="0"/>
              </a:rPr>
              <a:t> in </a:t>
            </a:r>
            <a:r>
              <a:rPr lang="en-US" sz="2400" u="sng" dirty="0" smtClean="0">
                <a:cs typeface="Arial" charset="0"/>
              </a:rPr>
              <a:t>software</a:t>
            </a:r>
            <a:r>
              <a:rPr lang="en-US" sz="2400" dirty="0" smtClean="0">
                <a:cs typeface="Arial" charset="0"/>
              </a:rPr>
              <a:t> (Atmel ATmega8A)</a:t>
            </a:r>
            <a:endParaRPr lang="de-DE" sz="2400" dirty="0">
              <a:cs typeface="Arial" charset="0"/>
            </a:endParaRPr>
          </a:p>
        </p:txBody>
      </p:sp>
    </p:spTree>
    <p:custDataLst>
      <p:tags r:id="rId1"/>
    </p:custDataLst>
    <p:extLst>
      <p:ext uri="{BB962C8B-B14F-4D97-AF65-F5344CB8AC3E}">
        <p14:creationId xmlns:p14="http://schemas.microsoft.com/office/powerpoint/2010/main" val="4255655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560" y="1196752"/>
            <a:ext cx="4343440" cy="720000"/>
          </a:xfrm>
        </p:spPr>
        <p:txBody>
          <a:bodyPr/>
          <a:lstStyle/>
          <a:p>
            <a:pPr algn="ctr"/>
            <a:r>
              <a:rPr lang="de-DE" b="1" dirty="0">
                <a:solidFill>
                  <a:srgbClr val="003560"/>
                </a:solidFill>
                <a:cs typeface="Arial" charset="0"/>
              </a:rPr>
              <a:t>PRIDE: Design</a:t>
            </a:r>
            <a:endParaRPr lang="en-GB" u="sng" dirty="0"/>
          </a:p>
        </p:txBody>
      </p:sp>
      <p:sp>
        <p:nvSpPr>
          <p:cNvPr id="8" name="Content Placeholder 5"/>
          <p:cNvSpPr>
            <a:spLocks noGrp="1"/>
          </p:cNvSpPr>
          <p:nvPr>
            <p:ph sz="quarter" idx="13"/>
          </p:nvPr>
        </p:nvSpPr>
        <p:spPr>
          <a:xfrm>
            <a:off x="323528" y="1268414"/>
            <a:ext cx="8819993" cy="5284788"/>
          </a:xfrm>
        </p:spPr>
        <p:txBody>
          <a:bodyPr>
            <a:normAutofit/>
          </a:bodyPr>
          <a:lstStyle/>
          <a:p>
            <a:endParaRPr lang="de-DE" sz="2540" dirty="0" smtClean="0">
              <a:cs typeface="Arial" charset="0"/>
            </a:endParaRPr>
          </a:p>
          <a:p>
            <a:endParaRPr lang="de-DE" sz="2540" dirty="0">
              <a:cs typeface="Arial" charset="0"/>
            </a:endParaRPr>
          </a:p>
          <a:p>
            <a:r>
              <a:rPr lang="de-DE" sz="2540" dirty="0">
                <a:cs typeface="Arial" charset="0"/>
              </a:rPr>
              <a:t>Block interleaving construction</a:t>
            </a:r>
            <a:endParaRPr lang="de-DE" sz="2177" dirty="0">
              <a:cs typeface="Arial" charset="0"/>
            </a:endParaRPr>
          </a:p>
          <a:p>
            <a:endParaRPr lang="de-DE" sz="2177" dirty="0">
              <a:cs typeface="Arial" charset="0"/>
            </a:endParaRPr>
          </a:p>
          <a:p>
            <a:endParaRPr lang="de-DE" sz="2177" dirty="0">
              <a:cs typeface="Arial" charset="0"/>
            </a:endParaRPr>
          </a:p>
          <a:p>
            <a:endParaRPr lang="de-DE" sz="2177" dirty="0">
              <a:cs typeface="Arial" charset="0"/>
            </a:endParaRPr>
          </a:p>
          <a:p>
            <a:endParaRPr lang="de-DE" sz="2177" dirty="0">
              <a:cs typeface="Arial" charset="0"/>
            </a:endParaRPr>
          </a:p>
          <a:p>
            <a:endParaRPr lang="de-DE" sz="2177" dirty="0">
              <a:cs typeface="Arial"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429000"/>
            <a:ext cx="5226651" cy="193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18583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47664" y="404664"/>
            <a:ext cx="7223760"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Bitslicing</a:t>
            </a:r>
            <a:endParaRPr lang="en-GB" u="sng" dirty="0"/>
          </a:p>
        </p:txBody>
      </p:sp>
      <p:pic>
        <p:nvPicPr>
          <p:cNvPr id="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773891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018160" y="134020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nvPr>
        </p:nvGraphicFramePr>
        <p:xfrm>
          <a:off x="668915" y="4019133"/>
          <a:ext cx="2438631" cy="2444003"/>
        </p:xfrm>
        <a:graphic>
          <a:graphicData uri="http://schemas.openxmlformats.org/presentationml/2006/ole">
            <mc:AlternateContent xmlns:mc="http://schemas.openxmlformats.org/markup-compatibility/2006">
              <mc:Choice xmlns:v="urn:schemas-microsoft-com:vml" Requires="v">
                <p:oleObj spid="_x0000_s15388" name="Visio" r:id="rId6" imgW="1451472" imgH="1458721" progId="Visio.Drawing.11">
                  <p:embed/>
                </p:oleObj>
              </mc:Choice>
              <mc:Fallback>
                <p:oleObj name="Visio" r:id="rId6" imgW="1451472" imgH="1458721" progId="Visio.Drawing.11">
                  <p:embed/>
                  <p:pic>
                    <p:nvPicPr>
                      <p:cNvPr id="7" name="Object 6"/>
                      <p:cNvPicPr/>
                      <p:nvPr/>
                    </p:nvPicPr>
                    <p:blipFill>
                      <a:blip r:embed="rId7"/>
                      <a:stretch>
                        <a:fillRect/>
                      </a:stretch>
                    </p:blipFill>
                    <p:spPr>
                      <a:xfrm>
                        <a:off x="668915" y="4019133"/>
                        <a:ext cx="2438631" cy="2444003"/>
                      </a:xfrm>
                      <a:prstGeom prst="rect">
                        <a:avLst/>
                      </a:prstGeom>
                    </p:spPr>
                  </p:pic>
                </p:oleObj>
              </mc:Fallback>
            </mc:AlternateContent>
          </a:graphicData>
        </a:graphic>
      </p:graphicFrame>
      <p:sp>
        <p:nvSpPr>
          <p:cNvPr id="8" name="Title 4"/>
          <p:cNvSpPr>
            <a:spLocks noGrp="1"/>
          </p:cNvSpPr>
          <p:nvPr>
            <p:ph type="title"/>
          </p:nvPr>
        </p:nvSpPr>
        <p:spPr>
          <a:xfrm>
            <a:off x="1547664" y="404664"/>
            <a:ext cx="7223760"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Bitslicing</a:t>
            </a:r>
            <a:endParaRPr lang="en-GB" u="sng" dirty="0"/>
          </a:p>
        </p:txBody>
      </p:sp>
    </p:spTree>
    <p:custDataLst>
      <p:tags r:id="rId2"/>
    </p:custDataLst>
    <p:extLst>
      <p:ext uri="{BB962C8B-B14F-4D97-AF65-F5344CB8AC3E}">
        <p14:creationId xmlns:p14="http://schemas.microsoft.com/office/powerpoint/2010/main" val="1777490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018160" y="134020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42065"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extLst/>
          </p:nvPr>
        </p:nvGraphicFramePr>
        <p:xfrm>
          <a:off x="668571" y="4018620"/>
          <a:ext cx="2439104" cy="2444863"/>
        </p:xfrm>
        <a:graphic>
          <a:graphicData uri="http://schemas.openxmlformats.org/presentationml/2006/ole">
            <mc:AlternateContent xmlns:mc="http://schemas.openxmlformats.org/markup-compatibility/2006">
              <mc:Choice xmlns:v="urn:schemas-microsoft-com:vml" Requires="v">
                <p:oleObj spid="_x0000_s16412" name="Visio" r:id="rId6" imgW="1451472" imgH="1458721" progId="Visio.Drawing.11">
                  <p:embed/>
                </p:oleObj>
              </mc:Choice>
              <mc:Fallback>
                <p:oleObj name="Visio" r:id="rId6" imgW="1451472" imgH="1458721" progId="Visio.Drawing.11">
                  <p:embed/>
                  <p:pic>
                    <p:nvPicPr>
                      <p:cNvPr id="8" name="Object 7"/>
                      <p:cNvPicPr>
                        <a:picLocks noChangeAspect="1" noChangeArrowheads="1"/>
                      </p:cNvPicPr>
                      <p:nvPr/>
                    </p:nvPicPr>
                    <p:blipFill>
                      <a:blip r:embed="rId7"/>
                      <a:srcRect/>
                      <a:stretch>
                        <a:fillRect/>
                      </a:stretch>
                    </p:blipFill>
                    <p:spPr bwMode="auto">
                      <a:xfrm>
                        <a:off x="668571"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itle 4"/>
          <p:cNvSpPr>
            <a:spLocks noGrp="1"/>
          </p:cNvSpPr>
          <p:nvPr>
            <p:ph type="title"/>
          </p:nvPr>
        </p:nvSpPr>
        <p:spPr>
          <a:xfrm>
            <a:off x="1547664" y="404664"/>
            <a:ext cx="7223760"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Bitslicing</a:t>
            </a:r>
            <a:endParaRPr lang="en-GB" u="sng" dirty="0"/>
          </a:p>
        </p:txBody>
      </p:sp>
    </p:spTree>
    <p:custDataLst>
      <p:tags r:id="rId2"/>
    </p:custDataLst>
    <p:extLst>
      <p:ext uri="{BB962C8B-B14F-4D97-AF65-F5344CB8AC3E}">
        <p14:creationId xmlns:p14="http://schemas.microsoft.com/office/powerpoint/2010/main" val="934231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018160" y="134020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42065"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63900"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87804"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19955"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3858"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65694" y="136003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9599" y="136209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nvPr>
        </p:nvGraphicFramePr>
        <p:xfrm>
          <a:off x="668571" y="4018620"/>
          <a:ext cx="2439104" cy="2444863"/>
        </p:xfrm>
        <a:graphic>
          <a:graphicData uri="http://schemas.openxmlformats.org/presentationml/2006/ole">
            <mc:AlternateContent xmlns:mc="http://schemas.openxmlformats.org/markup-compatibility/2006">
              <mc:Choice xmlns:v="urn:schemas-microsoft-com:vml" Requires="v">
                <p:oleObj spid="_x0000_s17436" name="Visio" r:id="rId6" imgW="1451472" imgH="1458721" progId="Visio.Drawing.11">
                  <p:embed/>
                </p:oleObj>
              </mc:Choice>
              <mc:Fallback>
                <p:oleObj name="Visio" r:id="rId6" imgW="1451472" imgH="1458721" progId="Visio.Drawing.11">
                  <p:embed/>
                  <p:pic>
                    <p:nvPicPr>
                      <p:cNvPr id="15" name="Object 14"/>
                      <p:cNvPicPr>
                        <a:picLocks noChangeAspect="1" noChangeArrowheads="1"/>
                      </p:cNvPicPr>
                      <p:nvPr/>
                    </p:nvPicPr>
                    <p:blipFill>
                      <a:blip r:embed="rId7"/>
                      <a:srcRect/>
                      <a:stretch>
                        <a:fillRect/>
                      </a:stretch>
                    </p:blipFill>
                    <p:spPr bwMode="auto">
                      <a:xfrm>
                        <a:off x="668571"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itle 4"/>
          <p:cNvSpPr txBox="1">
            <a:spLocks/>
          </p:cNvSpPr>
          <p:nvPr/>
        </p:nvSpPr>
        <p:spPr bwMode="auto">
          <a:xfrm>
            <a:off x="1547664" y="404664"/>
            <a:ext cx="722376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03" tIns="50402" rIns="100803" bIns="50402" numCol="1" anchor="t" anchorCtr="0" compatLnSpc="1">
            <a:prstTxWarp prst="textNoShape">
              <a:avLst/>
            </a:prstTxWarp>
          </a:bodyPr>
          <a:lstStyle>
            <a:lvl1pPr algn="l" rtl="0" eaLnBrk="0" fontAlgn="base" hangingPunct="0">
              <a:lnSpc>
                <a:spcPct val="83000"/>
              </a:lnSpc>
              <a:spcBef>
                <a:spcPct val="0"/>
              </a:spcBef>
              <a:spcAft>
                <a:spcPct val="0"/>
              </a:spcAft>
              <a:defRPr sz="4400">
                <a:solidFill>
                  <a:srgbClr val="2A196F"/>
                </a:solidFill>
                <a:latin typeface="+mj-lt"/>
                <a:ea typeface="MS PGothic" pitchFamily="34" charset="-128"/>
                <a:cs typeface="ＭＳ Ｐゴシック" charset="0"/>
              </a:defRPr>
            </a:lvl1pPr>
            <a:lvl2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2pPr>
            <a:lvl3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3pPr>
            <a:lvl4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4pPr>
            <a:lvl5pPr algn="l" rtl="0" eaLnBrk="0" fontAlgn="base" hangingPunct="0">
              <a:lnSpc>
                <a:spcPct val="83000"/>
              </a:lnSpc>
              <a:spcBef>
                <a:spcPct val="0"/>
              </a:spcBef>
              <a:spcAft>
                <a:spcPct val="0"/>
              </a:spcAft>
              <a:defRPr sz="4400">
                <a:solidFill>
                  <a:srgbClr val="2A196F"/>
                </a:solidFill>
                <a:latin typeface="TUOS Stephenson" pitchFamily="-128" charset="0"/>
                <a:ea typeface="MS PGothic" pitchFamily="34" charset="-128"/>
                <a:cs typeface="ＭＳ Ｐゴシック" charset="0"/>
              </a:defRPr>
            </a:lvl5pPr>
            <a:lvl6pPr marL="457200" algn="l" rtl="0" eaLnBrk="1" fontAlgn="base" hangingPunct="1">
              <a:lnSpc>
                <a:spcPct val="83000"/>
              </a:lnSpc>
              <a:spcBef>
                <a:spcPct val="0"/>
              </a:spcBef>
              <a:spcAft>
                <a:spcPct val="0"/>
              </a:spcAft>
              <a:defRPr sz="4400">
                <a:solidFill>
                  <a:srgbClr val="2A196F"/>
                </a:solidFill>
                <a:latin typeface="TUOS Stephenson" pitchFamily="-128" charset="0"/>
              </a:defRPr>
            </a:lvl6pPr>
            <a:lvl7pPr marL="914400" algn="l" rtl="0" eaLnBrk="1" fontAlgn="base" hangingPunct="1">
              <a:lnSpc>
                <a:spcPct val="83000"/>
              </a:lnSpc>
              <a:spcBef>
                <a:spcPct val="0"/>
              </a:spcBef>
              <a:spcAft>
                <a:spcPct val="0"/>
              </a:spcAft>
              <a:defRPr sz="4400">
                <a:solidFill>
                  <a:srgbClr val="2A196F"/>
                </a:solidFill>
                <a:latin typeface="TUOS Stephenson" pitchFamily="-128" charset="0"/>
              </a:defRPr>
            </a:lvl7pPr>
            <a:lvl8pPr marL="1371600" algn="l" rtl="0" eaLnBrk="1" fontAlgn="base" hangingPunct="1">
              <a:lnSpc>
                <a:spcPct val="83000"/>
              </a:lnSpc>
              <a:spcBef>
                <a:spcPct val="0"/>
              </a:spcBef>
              <a:spcAft>
                <a:spcPct val="0"/>
              </a:spcAft>
              <a:defRPr sz="4400">
                <a:solidFill>
                  <a:srgbClr val="2A196F"/>
                </a:solidFill>
                <a:latin typeface="TUOS Stephenson" pitchFamily="-128" charset="0"/>
              </a:defRPr>
            </a:lvl8pPr>
            <a:lvl9pPr marL="1828800" algn="l" rtl="0" eaLnBrk="1" fontAlgn="base" hangingPunct="1">
              <a:lnSpc>
                <a:spcPct val="83000"/>
              </a:lnSpc>
              <a:spcBef>
                <a:spcPct val="0"/>
              </a:spcBef>
              <a:spcAft>
                <a:spcPct val="0"/>
              </a:spcAft>
              <a:defRPr sz="4400">
                <a:solidFill>
                  <a:srgbClr val="2A196F"/>
                </a:solidFill>
                <a:latin typeface="TUOS Stephenson" pitchFamily="-128" charset="0"/>
              </a:defRPr>
            </a:lvl9pPr>
          </a:lstStyle>
          <a:p>
            <a:pPr algn="ctr"/>
            <a:r>
              <a:rPr lang="de-DE" b="1" kern="0" smtClean="0">
                <a:solidFill>
                  <a:srgbClr val="003560"/>
                </a:solidFill>
                <a:cs typeface="Arial" charset="0"/>
              </a:rPr>
              <a:t>PRIDE: Bitslicing</a:t>
            </a:r>
            <a:endParaRPr lang="en-GB" u="sng" kern="0" dirty="0"/>
          </a:p>
        </p:txBody>
      </p:sp>
    </p:spTree>
    <p:custDataLst>
      <p:tags r:id="rId2"/>
    </p:custDataLst>
    <p:extLst>
      <p:ext uri="{BB962C8B-B14F-4D97-AF65-F5344CB8AC3E}">
        <p14:creationId xmlns:p14="http://schemas.microsoft.com/office/powerpoint/2010/main" val="2384973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018160" y="134020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42065"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63900"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87804"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19955"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3858"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65694" y="136003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9599" y="13497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06871"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30776" y="1344321"/>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52611"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4137" y="1354239"/>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08666" y="1364557"/>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2570" y="1354239"/>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54405" y="136209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8310" y="13517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3" name="Object 22"/>
          <p:cNvGraphicFramePr>
            <a:graphicFrameLocks noChangeAspect="1"/>
          </p:cNvGraphicFramePr>
          <p:nvPr>
            <p:extLst/>
          </p:nvPr>
        </p:nvGraphicFramePr>
        <p:xfrm>
          <a:off x="668571" y="4018620"/>
          <a:ext cx="2439104" cy="2444863"/>
        </p:xfrm>
        <a:graphic>
          <a:graphicData uri="http://schemas.openxmlformats.org/presentationml/2006/ole">
            <mc:AlternateContent xmlns:mc="http://schemas.openxmlformats.org/markup-compatibility/2006">
              <mc:Choice xmlns:v="urn:schemas-microsoft-com:vml" Requires="v">
                <p:oleObj spid="_x0000_s18486" name="Visio" r:id="rId6" imgW="1451472" imgH="1458721" progId="Visio.Drawing.11">
                  <p:embed/>
                </p:oleObj>
              </mc:Choice>
              <mc:Fallback>
                <p:oleObj name="Visio" r:id="rId6" imgW="1451472" imgH="1458721" progId="Visio.Drawing.11">
                  <p:embed/>
                  <p:pic>
                    <p:nvPicPr>
                      <p:cNvPr id="23"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571"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nvPr>
        </p:nvGraphicFramePr>
        <p:xfrm>
          <a:off x="1986876" y="4018620"/>
          <a:ext cx="2439104" cy="2444863"/>
        </p:xfrm>
        <a:graphic>
          <a:graphicData uri="http://schemas.openxmlformats.org/presentationml/2006/ole">
            <mc:AlternateContent xmlns:mc="http://schemas.openxmlformats.org/markup-compatibility/2006">
              <mc:Choice xmlns:v="urn:schemas-microsoft-com:vml" Requires="v">
                <p:oleObj spid="_x0000_s18487" name="Visio" r:id="rId8" imgW="1451472" imgH="1458721" progId="Visio.Drawing.11">
                  <p:embed/>
                </p:oleObj>
              </mc:Choice>
              <mc:Fallback>
                <p:oleObj name="Visio" r:id="rId8" imgW="1451472" imgH="1458721" progId="Visio.Drawing.11">
                  <p:embed/>
                  <p:pic>
                    <p:nvPicPr>
                      <p:cNvPr id="24" name="Object 23"/>
                      <p:cNvPicPr>
                        <a:picLocks noChangeAspect="1" noChangeArrowheads="1"/>
                      </p:cNvPicPr>
                      <p:nvPr/>
                    </p:nvPicPr>
                    <p:blipFill>
                      <a:blip r:embed="rId9"/>
                      <a:srcRect/>
                      <a:stretch>
                        <a:fillRect/>
                      </a:stretch>
                    </p:blipFill>
                    <p:spPr bwMode="auto">
                      <a:xfrm>
                        <a:off x="1986876"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4315030" y="5012582"/>
            <a:ext cx="766802" cy="418762"/>
          </a:xfrm>
          <a:prstGeom prst="rect">
            <a:avLst/>
          </a:prstGeom>
          <a:noFill/>
        </p:spPr>
        <p:txBody>
          <a:bodyPr wrap="square" lIns="82925" tIns="41462" rIns="82925" bIns="41462" rtlCol="0">
            <a:spAutoFit/>
          </a:bodyPr>
          <a:lstStyle/>
          <a:p>
            <a:r>
              <a:rPr lang="en-US" sz="2177" b="1" dirty="0">
                <a:solidFill>
                  <a:srgbClr val="2A196F"/>
                </a:solidFill>
              </a:rPr>
              <a:t>…</a:t>
            </a:r>
          </a:p>
        </p:txBody>
      </p:sp>
      <p:sp>
        <p:nvSpPr>
          <p:cNvPr id="26" name="Title 4"/>
          <p:cNvSpPr>
            <a:spLocks noGrp="1"/>
          </p:cNvSpPr>
          <p:nvPr>
            <p:ph type="title"/>
          </p:nvPr>
        </p:nvSpPr>
        <p:spPr>
          <a:xfrm>
            <a:off x="1547664" y="404664"/>
            <a:ext cx="7223760"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Bitslicing</a:t>
            </a:r>
            <a:endParaRPr lang="en-GB" u="sng" dirty="0"/>
          </a:p>
        </p:txBody>
      </p:sp>
    </p:spTree>
    <p:custDataLst>
      <p:tags r:id="rId2"/>
    </p:custDataLst>
    <p:extLst>
      <p:ext uri="{BB962C8B-B14F-4D97-AF65-F5344CB8AC3E}">
        <p14:creationId xmlns:p14="http://schemas.microsoft.com/office/powerpoint/2010/main" val="475572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018160" y="134020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42065"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63900"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87804"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19955"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3858"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65694" y="136003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9599" y="13497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06871"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30776" y="1344321"/>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52611"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4137" y="1354239"/>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08666" y="1364557"/>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2570" y="1354239"/>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54405" y="136209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8310" y="13517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3" name="Object 22"/>
          <p:cNvGraphicFramePr>
            <a:graphicFrameLocks noChangeAspect="1"/>
          </p:cNvGraphicFramePr>
          <p:nvPr>
            <p:extLst/>
          </p:nvPr>
        </p:nvGraphicFramePr>
        <p:xfrm>
          <a:off x="668571" y="4018620"/>
          <a:ext cx="2439104" cy="2444863"/>
        </p:xfrm>
        <a:graphic>
          <a:graphicData uri="http://schemas.openxmlformats.org/presentationml/2006/ole">
            <mc:AlternateContent xmlns:mc="http://schemas.openxmlformats.org/markup-compatibility/2006">
              <mc:Choice xmlns:v="urn:schemas-microsoft-com:vml" Requires="v">
                <p:oleObj spid="_x0000_s19510" name="Visio" r:id="rId6" imgW="1451472" imgH="1458721" progId="Visio.Drawing.11">
                  <p:embed/>
                </p:oleObj>
              </mc:Choice>
              <mc:Fallback>
                <p:oleObj name="Visio" r:id="rId6" imgW="1451472" imgH="1458721" progId="Visio.Drawing.11">
                  <p:embed/>
                  <p:pic>
                    <p:nvPicPr>
                      <p:cNvPr id="23"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571"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nvPr>
        </p:nvGraphicFramePr>
        <p:xfrm>
          <a:off x="1986876" y="4018620"/>
          <a:ext cx="2439104" cy="2444863"/>
        </p:xfrm>
        <a:graphic>
          <a:graphicData uri="http://schemas.openxmlformats.org/presentationml/2006/ole">
            <mc:AlternateContent xmlns:mc="http://schemas.openxmlformats.org/markup-compatibility/2006">
              <mc:Choice xmlns:v="urn:schemas-microsoft-com:vml" Requires="v">
                <p:oleObj spid="_x0000_s19511" name="Visio" r:id="rId8" imgW="1451472" imgH="1458721" progId="Visio.Drawing.11">
                  <p:embed/>
                </p:oleObj>
              </mc:Choice>
              <mc:Fallback>
                <p:oleObj name="Visio" r:id="rId8" imgW="1451472" imgH="1458721" progId="Visio.Drawing.11">
                  <p:embed/>
                  <p:pic>
                    <p:nvPicPr>
                      <p:cNvPr id="24" name="Object 23"/>
                      <p:cNvPicPr>
                        <a:picLocks noChangeAspect="1" noChangeArrowheads="1"/>
                      </p:cNvPicPr>
                      <p:nvPr/>
                    </p:nvPicPr>
                    <p:blipFill>
                      <a:blip r:embed="rId9"/>
                      <a:srcRect/>
                      <a:stretch>
                        <a:fillRect/>
                      </a:stretch>
                    </p:blipFill>
                    <p:spPr bwMode="auto">
                      <a:xfrm>
                        <a:off x="1986876"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4315030" y="5012582"/>
            <a:ext cx="766802" cy="418762"/>
          </a:xfrm>
          <a:prstGeom prst="rect">
            <a:avLst/>
          </a:prstGeom>
          <a:noFill/>
        </p:spPr>
        <p:txBody>
          <a:bodyPr wrap="square" lIns="82925" tIns="41462" rIns="82925" bIns="41462" rtlCol="0">
            <a:spAutoFit/>
          </a:bodyPr>
          <a:lstStyle/>
          <a:p>
            <a:r>
              <a:rPr lang="en-US" sz="2177" b="1" dirty="0">
                <a:solidFill>
                  <a:srgbClr val="2A196F"/>
                </a:solidFill>
              </a:rPr>
              <a:t>…</a:t>
            </a:r>
          </a:p>
        </p:txBody>
      </p:sp>
      <p:sp>
        <p:nvSpPr>
          <p:cNvPr id="26" name="Textfeld 16"/>
          <p:cNvSpPr txBox="1">
            <a:spLocks noChangeArrowheads="1"/>
          </p:cNvSpPr>
          <p:nvPr/>
        </p:nvSpPr>
        <p:spPr bwMode="auto">
          <a:xfrm>
            <a:off x="4633896" y="4029791"/>
            <a:ext cx="4302833" cy="2507738"/>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1995" dirty="0">
                <a:solidFill>
                  <a:srgbClr val="2A196F"/>
                </a:solidFill>
                <a:latin typeface="+mj-lt"/>
                <a:cs typeface="Arial" charset="0"/>
              </a:rPr>
              <a:t>Sbox: </a:t>
            </a:r>
            <a:r>
              <a:rPr lang="de-DE" sz="1995" i="1" dirty="0">
                <a:solidFill>
                  <a:srgbClr val="2A196F"/>
                </a:solidFill>
                <a:latin typeface="+mj-lt"/>
                <a:cs typeface="Arial" charset="0"/>
              </a:rPr>
              <a:t>ANF</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1995" dirty="0" smtClean="0">
                <a:solidFill>
                  <a:srgbClr val="2A196F"/>
                </a:solidFill>
                <a:latin typeface="+mj-lt"/>
                <a:cs typeface="Arial" charset="0"/>
              </a:rPr>
              <a:t> a</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a</a:t>
            </a:r>
            <a:r>
              <a:rPr lang="de-DE" sz="1995" dirty="0">
                <a:solidFill>
                  <a:srgbClr val="2A196F"/>
                </a:solidFill>
                <a:latin typeface="+mj-lt"/>
                <a:cs typeface="Arial" charset="0"/>
              </a:rPr>
              <a:t>(a, b, c, d)</a:t>
            </a:r>
          </a:p>
          <a:p>
            <a:pPr lvl="1">
              <a:lnSpc>
                <a:spcPct val="150000"/>
              </a:lnSpc>
              <a:spcBef>
                <a:spcPts val="181"/>
              </a:spcBef>
              <a:spcAft>
                <a:spcPts val="181"/>
              </a:spcAft>
              <a:buClr>
                <a:srgbClr val="003560"/>
              </a:buClr>
              <a:buSzPct val="130000"/>
            </a:pPr>
            <a:r>
              <a:rPr lang="de-DE" sz="1995" dirty="0">
                <a:solidFill>
                  <a:srgbClr val="2A196F"/>
                </a:solidFill>
                <a:latin typeface="+mj-lt"/>
                <a:cs typeface="Arial" charset="0"/>
              </a:rPr>
              <a:t>       b</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b</a:t>
            </a:r>
            <a:r>
              <a:rPr lang="de-DE" sz="1995" dirty="0">
                <a:solidFill>
                  <a:srgbClr val="2A196F"/>
                </a:solidFill>
                <a:latin typeface="+mj-lt"/>
                <a:cs typeface="Arial" charset="0"/>
              </a:rPr>
              <a:t>(a, b, c, d)</a:t>
            </a:r>
          </a:p>
          <a:p>
            <a:pPr lvl="1">
              <a:lnSpc>
                <a:spcPct val="150000"/>
              </a:lnSpc>
              <a:spcBef>
                <a:spcPts val="181"/>
              </a:spcBef>
              <a:spcAft>
                <a:spcPts val="181"/>
              </a:spcAft>
              <a:buClr>
                <a:srgbClr val="003560"/>
              </a:buClr>
              <a:buSzPct val="130000"/>
            </a:pPr>
            <a:r>
              <a:rPr lang="de-DE" sz="1995" dirty="0">
                <a:solidFill>
                  <a:srgbClr val="2A196F"/>
                </a:solidFill>
                <a:latin typeface="+mj-lt"/>
                <a:cs typeface="Arial" charset="0"/>
              </a:rPr>
              <a:t>       c</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c</a:t>
            </a:r>
            <a:r>
              <a:rPr lang="de-DE" sz="1995" dirty="0">
                <a:solidFill>
                  <a:srgbClr val="2A196F"/>
                </a:solidFill>
                <a:latin typeface="+mj-lt"/>
                <a:cs typeface="Arial" charset="0"/>
              </a:rPr>
              <a:t>(a, b, c, d)</a:t>
            </a:r>
          </a:p>
          <a:p>
            <a:pPr lvl="1">
              <a:lnSpc>
                <a:spcPct val="150000"/>
              </a:lnSpc>
              <a:spcBef>
                <a:spcPts val="181"/>
              </a:spcBef>
              <a:spcAft>
                <a:spcPts val="181"/>
              </a:spcAft>
              <a:buClr>
                <a:srgbClr val="003560"/>
              </a:buClr>
              <a:buSzPct val="130000"/>
            </a:pPr>
            <a:r>
              <a:rPr lang="de-DE" sz="1995" dirty="0">
                <a:solidFill>
                  <a:srgbClr val="2A196F"/>
                </a:solidFill>
                <a:latin typeface="+mj-lt"/>
                <a:cs typeface="Arial" charset="0"/>
              </a:rPr>
              <a:t>       d</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d</a:t>
            </a:r>
            <a:r>
              <a:rPr lang="de-DE" sz="1995" dirty="0">
                <a:solidFill>
                  <a:srgbClr val="2A196F"/>
                </a:solidFill>
                <a:latin typeface="+mj-lt"/>
                <a:cs typeface="Arial" charset="0"/>
              </a:rPr>
              <a:t>(a, b, c, d)</a:t>
            </a:r>
          </a:p>
        </p:txBody>
      </p:sp>
      <p:sp>
        <p:nvSpPr>
          <p:cNvPr id="27" name="Title 4"/>
          <p:cNvSpPr>
            <a:spLocks noGrp="1"/>
          </p:cNvSpPr>
          <p:nvPr>
            <p:ph type="title"/>
          </p:nvPr>
        </p:nvSpPr>
        <p:spPr>
          <a:xfrm>
            <a:off x="1547664" y="404664"/>
            <a:ext cx="7223760"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Bitslicing</a:t>
            </a:r>
            <a:endParaRPr lang="en-GB" u="sng" dirty="0"/>
          </a:p>
        </p:txBody>
      </p:sp>
    </p:spTree>
    <p:custDataLst>
      <p:tags r:id="rId2"/>
    </p:custDataLst>
    <p:extLst>
      <p:ext uri="{BB962C8B-B14F-4D97-AF65-F5344CB8AC3E}">
        <p14:creationId xmlns:p14="http://schemas.microsoft.com/office/powerpoint/2010/main" val="2099964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a:t>Ubiquitous Computing Era</a:t>
            </a:r>
            <a:endParaRPr lang="en-US" alt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03875357"/>
              </p:ext>
            </p:extLst>
          </p:nvPr>
        </p:nvGraphicFramePr>
        <p:xfrm>
          <a:off x="179512" y="1766715"/>
          <a:ext cx="8125947" cy="5091285"/>
        </p:xfrm>
        <a:graphic>
          <a:graphicData uri="http://schemas.openxmlformats.org/presentationml/2006/ole">
            <mc:AlternateContent xmlns:mc="http://schemas.openxmlformats.org/markup-compatibility/2006">
              <mc:Choice xmlns:v="urn:schemas-microsoft-com:vml" Requires="v">
                <p:oleObj spid="_x0000_s11296" name="Visio" r:id="rId4" imgW="6347584" imgH="3924720" progId="Visio.Drawing.11">
                  <p:embed/>
                </p:oleObj>
              </mc:Choice>
              <mc:Fallback>
                <p:oleObj name="Visio" r:id="rId4" imgW="6347584" imgH="3924720" progId="Visio.Drawing.11">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766715"/>
                        <a:ext cx="8125947" cy="509128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4310719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52" y="1204036"/>
            <a:ext cx="5669297" cy="26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018160" y="134020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42065"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63900"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87804"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19955" y="13501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43858"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65694" y="136003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9599" y="134971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06871" y="1342260"/>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30776" y="1344321"/>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52611" y="13521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4137" y="1354239"/>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08666" y="1364557"/>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2570" y="1354239"/>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54405" y="1362096"/>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8310" y="1351778"/>
            <a:ext cx="0" cy="231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3" name="Object 22"/>
          <p:cNvGraphicFramePr>
            <a:graphicFrameLocks noChangeAspect="1"/>
          </p:cNvGraphicFramePr>
          <p:nvPr>
            <p:extLst/>
          </p:nvPr>
        </p:nvGraphicFramePr>
        <p:xfrm>
          <a:off x="668571" y="4018620"/>
          <a:ext cx="2439104" cy="2444863"/>
        </p:xfrm>
        <a:graphic>
          <a:graphicData uri="http://schemas.openxmlformats.org/presentationml/2006/ole">
            <mc:AlternateContent xmlns:mc="http://schemas.openxmlformats.org/markup-compatibility/2006">
              <mc:Choice xmlns:v="urn:schemas-microsoft-com:vml" Requires="v">
                <p:oleObj spid="_x0000_s20534" name="Visio" r:id="rId6" imgW="1451472" imgH="1458721" progId="Visio.Drawing.11">
                  <p:embed/>
                </p:oleObj>
              </mc:Choice>
              <mc:Fallback>
                <p:oleObj name="Visio" r:id="rId6" imgW="1451472" imgH="1458721" progId="Visio.Drawing.11">
                  <p:embed/>
                  <p:pic>
                    <p:nvPicPr>
                      <p:cNvPr id="23"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571"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nvPr>
        </p:nvGraphicFramePr>
        <p:xfrm>
          <a:off x="1986876" y="4018620"/>
          <a:ext cx="2439104" cy="2444863"/>
        </p:xfrm>
        <a:graphic>
          <a:graphicData uri="http://schemas.openxmlformats.org/presentationml/2006/ole">
            <mc:AlternateContent xmlns:mc="http://schemas.openxmlformats.org/markup-compatibility/2006">
              <mc:Choice xmlns:v="urn:schemas-microsoft-com:vml" Requires="v">
                <p:oleObj spid="_x0000_s20535" name="Visio" r:id="rId8" imgW="1451472" imgH="1458721" progId="Visio.Drawing.11">
                  <p:embed/>
                </p:oleObj>
              </mc:Choice>
              <mc:Fallback>
                <p:oleObj name="Visio" r:id="rId8" imgW="1451472" imgH="1458721" progId="Visio.Drawing.11">
                  <p:embed/>
                  <p:pic>
                    <p:nvPicPr>
                      <p:cNvPr id="24" name="Object 23"/>
                      <p:cNvPicPr>
                        <a:picLocks noChangeAspect="1" noChangeArrowheads="1"/>
                      </p:cNvPicPr>
                      <p:nvPr/>
                    </p:nvPicPr>
                    <p:blipFill>
                      <a:blip r:embed="rId9"/>
                      <a:srcRect/>
                      <a:stretch>
                        <a:fillRect/>
                      </a:stretch>
                    </p:blipFill>
                    <p:spPr bwMode="auto">
                      <a:xfrm>
                        <a:off x="1986876" y="4018620"/>
                        <a:ext cx="2439104" cy="24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4315030" y="5012582"/>
            <a:ext cx="766802" cy="418762"/>
          </a:xfrm>
          <a:prstGeom prst="rect">
            <a:avLst/>
          </a:prstGeom>
          <a:noFill/>
        </p:spPr>
        <p:txBody>
          <a:bodyPr wrap="square" lIns="82925" tIns="41462" rIns="82925" bIns="41462" rtlCol="0">
            <a:spAutoFit/>
          </a:bodyPr>
          <a:lstStyle/>
          <a:p>
            <a:r>
              <a:rPr lang="en-US" sz="2177" b="1" dirty="0">
                <a:solidFill>
                  <a:srgbClr val="2A196F"/>
                </a:solidFill>
              </a:rPr>
              <a:t>…</a:t>
            </a:r>
          </a:p>
        </p:txBody>
      </p:sp>
      <p:sp>
        <p:nvSpPr>
          <p:cNvPr id="26" name="Textfeld 16"/>
          <p:cNvSpPr txBox="1">
            <a:spLocks noChangeArrowheads="1"/>
          </p:cNvSpPr>
          <p:nvPr/>
        </p:nvSpPr>
        <p:spPr bwMode="auto">
          <a:xfrm>
            <a:off x="4633896" y="4029791"/>
            <a:ext cx="4302833" cy="2507738"/>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1995" dirty="0">
                <a:solidFill>
                  <a:srgbClr val="2A196F"/>
                </a:solidFill>
                <a:latin typeface="+mj-lt"/>
                <a:cs typeface="Arial" charset="0"/>
              </a:rPr>
              <a:t>Sbox: </a:t>
            </a:r>
            <a:r>
              <a:rPr lang="de-DE" sz="1995" i="1" dirty="0">
                <a:solidFill>
                  <a:srgbClr val="2A196F"/>
                </a:solidFill>
                <a:latin typeface="+mj-lt"/>
                <a:cs typeface="Arial" charset="0"/>
              </a:rPr>
              <a:t>ANF</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1995" dirty="0" smtClean="0">
                <a:solidFill>
                  <a:srgbClr val="2A196F"/>
                </a:solidFill>
                <a:latin typeface="+mj-lt"/>
                <a:cs typeface="Arial" charset="0"/>
              </a:rPr>
              <a:t> a</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a</a:t>
            </a:r>
            <a:r>
              <a:rPr lang="de-DE" sz="1995" dirty="0">
                <a:solidFill>
                  <a:srgbClr val="2A196F"/>
                </a:solidFill>
                <a:latin typeface="+mj-lt"/>
                <a:cs typeface="Arial" charset="0"/>
              </a:rPr>
              <a:t>(a, b, c, d)</a:t>
            </a:r>
          </a:p>
          <a:p>
            <a:pPr lvl="1">
              <a:lnSpc>
                <a:spcPct val="150000"/>
              </a:lnSpc>
              <a:spcBef>
                <a:spcPts val="181"/>
              </a:spcBef>
              <a:spcAft>
                <a:spcPts val="181"/>
              </a:spcAft>
              <a:buClr>
                <a:srgbClr val="003560"/>
              </a:buClr>
              <a:buSzPct val="130000"/>
            </a:pPr>
            <a:r>
              <a:rPr lang="de-DE" sz="1995" dirty="0">
                <a:solidFill>
                  <a:srgbClr val="2A196F"/>
                </a:solidFill>
                <a:latin typeface="+mj-lt"/>
                <a:cs typeface="Arial" charset="0"/>
              </a:rPr>
              <a:t>       b</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b</a:t>
            </a:r>
            <a:r>
              <a:rPr lang="de-DE" sz="1995" dirty="0">
                <a:solidFill>
                  <a:srgbClr val="2A196F"/>
                </a:solidFill>
                <a:latin typeface="+mj-lt"/>
                <a:cs typeface="Arial" charset="0"/>
              </a:rPr>
              <a:t>(a, b, c, d)</a:t>
            </a:r>
          </a:p>
          <a:p>
            <a:pPr lvl="1">
              <a:lnSpc>
                <a:spcPct val="150000"/>
              </a:lnSpc>
              <a:spcBef>
                <a:spcPts val="181"/>
              </a:spcBef>
              <a:spcAft>
                <a:spcPts val="181"/>
              </a:spcAft>
              <a:buClr>
                <a:srgbClr val="003560"/>
              </a:buClr>
              <a:buSzPct val="130000"/>
            </a:pPr>
            <a:r>
              <a:rPr lang="de-DE" sz="1995" dirty="0">
                <a:solidFill>
                  <a:srgbClr val="2A196F"/>
                </a:solidFill>
                <a:latin typeface="+mj-lt"/>
                <a:cs typeface="Arial" charset="0"/>
              </a:rPr>
              <a:t>       c</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c</a:t>
            </a:r>
            <a:r>
              <a:rPr lang="de-DE" sz="1995" dirty="0">
                <a:solidFill>
                  <a:srgbClr val="2A196F"/>
                </a:solidFill>
                <a:latin typeface="+mj-lt"/>
                <a:cs typeface="Arial" charset="0"/>
              </a:rPr>
              <a:t>(a, b, c, d)</a:t>
            </a:r>
          </a:p>
          <a:p>
            <a:pPr lvl="1">
              <a:lnSpc>
                <a:spcPct val="150000"/>
              </a:lnSpc>
              <a:spcBef>
                <a:spcPts val="181"/>
              </a:spcBef>
              <a:spcAft>
                <a:spcPts val="181"/>
              </a:spcAft>
              <a:buClr>
                <a:srgbClr val="003560"/>
              </a:buClr>
              <a:buSzPct val="130000"/>
            </a:pPr>
            <a:r>
              <a:rPr lang="de-DE" sz="1995" dirty="0">
                <a:solidFill>
                  <a:srgbClr val="2A196F"/>
                </a:solidFill>
                <a:latin typeface="+mj-lt"/>
                <a:cs typeface="Arial" charset="0"/>
              </a:rPr>
              <a:t>       d</a:t>
            </a:r>
            <a:r>
              <a:rPr lang="en-US" sz="1995" dirty="0">
                <a:solidFill>
                  <a:srgbClr val="2A196F"/>
                </a:solidFill>
                <a:latin typeface="+mj-lt"/>
              </a:rPr>
              <a:t>’</a:t>
            </a:r>
            <a:r>
              <a:rPr lang="de-DE" sz="1995" dirty="0">
                <a:solidFill>
                  <a:srgbClr val="2A196F"/>
                </a:solidFill>
                <a:latin typeface="+mj-lt"/>
                <a:cs typeface="Arial" charset="0"/>
              </a:rPr>
              <a:t> = f</a:t>
            </a:r>
            <a:r>
              <a:rPr lang="de-DE" sz="1995" baseline="-25000" dirty="0">
                <a:solidFill>
                  <a:srgbClr val="2A196F"/>
                </a:solidFill>
                <a:latin typeface="+mj-lt"/>
                <a:cs typeface="Arial" charset="0"/>
              </a:rPr>
              <a:t>d</a:t>
            </a:r>
            <a:r>
              <a:rPr lang="de-DE" sz="1995" dirty="0">
                <a:solidFill>
                  <a:srgbClr val="2A196F"/>
                </a:solidFill>
                <a:latin typeface="+mj-lt"/>
                <a:cs typeface="Arial" charset="0"/>
              </a:rPr>
              <a:t>(a, b, c, d)</a:t>
            </a:r>
          </a:p>
        </p:txBody>
      </p:sp>
      <p:sp>
        <p:nvSpPr>
          <p:cNvPr id="27" name="Right Brace 26"/>
          <p:cNvSpPr/>
          <p:nvPr/>
        </p:nvSpPr>
        <p:spPr>
          <a:xfrm>
            <a:off x="7257371" y="1278309"/>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28" name="Right Brace 27"/>
          <p:cNvSpPr/>
          <p:nvPr/>
        </p:nvSpPr>
        <p:spPr>
          <a:xfrm>
            <a:off x="7253041" y="2544310"/>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29" name="TextBox 28"/>
          <p:cNvSpPr txBox="1"/>
          <p:nvPr/>
        </p:nvSpPr>
        <p:spPr>
          <a:xfrm>
            <a:off x="7496895" y="1770592"/>
            <a:ext cx="1205606" cy="418569"/>
          </a:xfrm>
          <a:prstGeom prst="rect">
            <a:avLst/>
          </a:prstGeom>
          <a:noFill/>
        </p:spPr>
        <p:txBody>
          <a:bodyPr wrap="square" lIns="82925" tIns="41462" rIns="82925" bIns="41462" rtlCol="0">
            <a:spAutoFit/>
          </a:bodyPr>
          <a:lstStyle/>
          <a:p>
            <a:r>
              <a:rPr lang="en-US" sz="1088" b="1" dirty="0">
                <a:solidFill>
                  <a:srgbClr val="7030A0"/>
                </a:solidFill>
                <a:latin typeface="+mj-lt"/>
              </a:rPr>
              <a:t>Additional permutation</a:t>
            </a:r>
          </a:p>
        </p:txBody>
      </p:sp>
      <p:sp>
        <p:nvSpPr>
          <p:cNvPr id="30" name="Title 4"/>
          <p:cNvSpPr>
            <a:spLocks noGrp="1"/>
          </p:cNvSpPr>
          <p:nvPr>
            <p:ph type="title"/>
          </p:nvPr>
        </p:nvSpPr>
        <p:spPr>
          <a:xfrm>
            <a:off x="1547664" y="404664"/>
            <a:ext cx="7223760"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Bitslicing</a:t>
            </a:r>
            <a:endParaRPr lang="en-GB" u="sng" dirty="0"/>
          </a:p>
        </p:txBody>
      </p:sp>
    </p:spTree>
    <p:custDataLst>
      <p:tags r:id="rId2"/>
    </p:custDataLst>
    <p:extLst>
      <p:ext uri="{BB962C8B-B14F-4D97-AF65-F5344CB8AC3E}">
        <p14:creationId xmlns:p14="http://schemas.microsoft.com/office/powerpoint/2010/main" val="38519327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214812" y="1436688"/>
          <a:ext cx="4714380" cy="3054351"/>
        </p:xfrm>
        <a:graphic>
          <a:graphicData uri="http://schemas.openxmlformats.org/presentationml/2006/ole">
            <mc:AlternateContent xmlns:mc="http://schemas.openxmlformats.org/markup-compatibility/2006">
              <mc:Choice xmlns:v="urn:schemas-microsoft-com:vml" Requires="v">
                <p:oleObj spid="_x0000_s21531" name="Visio" r:id="rId5" imgW="3078946" imgH="1998858" progId="Visio.Drawing.11">
                  <p:embed/>
                </p:oleObj>
              </mc:Choice>
              <mc:Fallback>
                <p:oleObj name="Visio" r:id="rId5" imgW="3078946" imgH="1998858" progId="Visio.Drawing.11">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812" y="1436688"/>
                        <a:ext cx="4714380" cy="30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4"/>
          <p:cNvSpPr>
            <a:spLocks noGrp="1"/>
          </p:cNvSpPr>
          <p:nvPr>
            <p:ph type="title"/>
          </p:nvPr>
        </p:nvSpPr>
        <p:spPr>
          <a:xfrm>
            <a:off x="2100768" y="188640"/>
            <a:ext cx="7223760" cy="720000"/>
          </a:xfrm>
        </p:spPr>
        <p:txBody>
          <a:bodyPr/>
          <a:lstStyle/>
          <a:p>
            <a:pPr algn="ctr"/>
            <a:r>
              <a:rPr lang="de-DE" b="1" dirty="0">
                <a:solidFill>
                  <a:srgbClr val="003560"/>
                </a:solidFill>
                <a:cs typeface="Arial" charset="0"/>
              </a:rPr>
              <a:t>PRIDE</a:t>
            </a:r>
            <a:r>
              <a:rPr lang="de-DE" b="1" dirty="0" smtClean="0">
                <a:solidFill>
                  <a:srgbClr val="003560"/>
                </a:solidFill>
                <a:cs typeface="Arial" charset="0"/>
              </a:rPr>
              <a:t>:</a:t>
            </a:r>
            <a:br>
              <a:rPr lang="de-DE" b="1" dirty="0" smtClean="0">
                <a:solidFill>
                  <a:srgbClr val="003560"/>
                </a:solidFill>
                <a:cs typeface="Arial" charset="0"/>
              </a:rPr>
            </a:br>
            <a:r>
              <a:rPr lang="de-DE" b="1" dirty="0" smtClean="0">
                <a:solidFill>
                  <a:srgbClr val="003560"/>
                </a:solidFill>
                <a:cs typeface="Arial" charset="0"/>
              </a:rPr>
              <a:t>Implementation View</a:t>
            </a:r>
            <a:endParaRPr lang="en-GB" u="sng" dirty="0"/>
          </a:p>
        </p:txBody>
      </p:sp>
    </p:spTree>
    <p:custDataLst>
      <p:tags r:id="rId2"/>
    </p:custDataLst>
    <p:extLst>
      <p:ext uri="{BB962C8B-B14F-4D97-AF65-F5344CB8AC3E}">
        <p14:creationId xmlns:p14="http://schemas.microsoft.com/office/powerpoint/2010/main" val="906831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214812" y="1436688"/>
          <a:ext cx="4714380" cy="3054351"/>
        </p:xfrm>
        <a:graphic>
          <a:graphicData uri="http://schemas.openxmlformats.org/presentationml/2006/ole">
            <mc:AlternateContent xmlns:mc="http://schemas.openxmlformats.org/markup-compatibility/2006">
              <mc:Choice xmlns:v="urn:schemas-microsoft-com:vml" Requires="v">
                <p:oleObj spid="_x0000_s22555" name="Visio" r:id="rId5" imgW="3078946" imgH="1998858" progId="Visio.Drawing.11">
                  <p:embed/>
                </p:oleObj>
              </mc:Choice>
              <mc:Fallback>
                <p:oleObj name="Visio" r:id="rId5" imgW="3078946" imgH="1998858" progId="Visio.Drawing.11">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812" y="1436688"/>
                        <a:ext cx="4714380" cy="30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32155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214812" y="1436688"/>
          <a:ext cx="4714380" cy="3054351"/>
        </p:xfrm>
        <a:graphic>
          <a:graphicData uri="http://schemas.openxmlformats.org/presentationml/2006/ole">
            <mc:AlternateContent xmlns:mc="http://schemas.openxmlformats.org/markup-compatibility/2006">
              <mc:Choice xmlns:v="urn:schemas-microsoft-com:vml" Requires="v">
                <p:oleObj spid="_x0000_s23579" name="Visio" r:id="rId5" imgW="3078946" imgH="1998858" progId="Visio.Drawing.11">
                  <p:embed/>
                </p:oleObj>
              </mc:Choice>
              <mc:Fallback>
                <p:oleObj name="Visio" r:id="rId5" imgW="3078946" imgH="1998858" progId="Visio.Drawing.11">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812" y="1436688"/>
                        <a:ext cx="4714380" cy="30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9993507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214812" y="1436688"/>
          <a:ext cx="4714380" cy="3054351"/>
        </p:xfrm>
        <a:graphic>
          <a:graphicData uri="http://schemas.openxmlformats.org/presentationml/2006/ole">
            <mc:AlternateContent xmlns:mc="http://schemas.openxmlformats.org/markup-compatibility/2006">
              <mc:Choice xmlns:v="urn:schemas-microsoft-com:vml" Requires="v">
                <p:oleObj spid="_x0000_s24603" name="Visio" r:id="rId5" imgW="3078946" imgH="1998858" progId="Visio.Drawing.11">
                  <p:embed/>
                </p:oleObj>
              </mc:Choice>
              <mc:Fallback>
                <p:oleObj name="Visio" r:id="rId5" imgW="3078946" imgH="1998858" progId="Visio.Drawing.11">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812" y="1436688"/>
                        <a:ext cx="4714380" cy="30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7117392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214812" y="1436688"/>
          <a:ext cx="4714380" cy="3054351"/>
        </p:xfrm>
        <a:graphic>
          <a:graphicData uri="http://schemas.openxmlformats.org/presentationml/2006/ole">
            <mc:AlternateContent xmlns:mc="http://schemas.openxmlformats.org/markup-compatibility/2006">
              <mc:Choice xmlns:v="urn:schemas-microsoft-com:vml" Requires="v">
                <p:oleObj spid="_x0000_s25627" name="Visio" r:id="rId5" imgW="3078946" imgH="1998858" progId="Visio.Drawing.11">
                  <p:embed/>
                </p:oleObj>
              </mc:Choice>
              <mc:Fallback>
                <p:oleObj name="Visio" r:id="rId5" imgW="3078946" imgH="1998858" progId="Visio.Drawing.11">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812" y="1436688"/>
                        <a:ext cx="4714380" cy="30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9232394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26651" name="Visio" r:id="rId5" imgW="3078946" imgH="1998858" progId="Visio.Drawing.11">
                  <p:embed/>
                </p:oleObj>
              </mc:Choice>
              <mc:Fallback>
                <p:oleObj name="Visio" r:id="rId5" imgW="3078946" imgH="1998858" progId="Visio.Drawing.11">
                  <p:embed/>
                  <p:pic>
                    <p:nvPicPr>
                      <p:cNvPr id="6" name="Object 5"/>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Tree>
    <p:custDataLst>
      <p:tags r:id="rId2"/>
    </p:custDataLst>
    <p:extLst>
      <p:ext uri="{BB962C8B-B14F-4D97-AF65-F5344CB8AC3E}">
        <p14:creationId xmlns:p14="http://schemas.microsoft.com/office/powerpoint/2010/main" val="14076205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27675" name="Visio" r:id="rId5" imgW="3078946" imgH="1998858" progId="Visio.Drawing.11">
                  <p:embed/>
                </p:oleObj>
              </mc:Choice>
              <mc:Fallback>
                <p:oleObj name="Visio" r:id="rId5" imgW="3078946" imgH="1998858" progId="Visio.Drawing.11">
                  <p:embed/>
                  <p:pic>
                    <p:nvPicPr>
                      <p:cNvPr id="6" name="Object 5"/>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8" name="Right Brace 7"/>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9" name="TextBox 8"/>
          <p:cNvSpPr txBox="1"/>
          <p:nvPr/>
        </p:nvSpPr>
        <p:spPr>
          <a:xfrm>
            <a:off x="8153322" y="3198729"/>
            <a:ext cx="1205606" cy="251152"/>
          </a:xfrm>
          <a:prstGeom prst="rect">
            <a:avLst/>
          </a:prstGeom>
          <a:noFill/>
        </p:spPr>
        <p:txBody>
          <a:bodyPr wrap="square" lIns="82925" tIns="41462" rIns="82925" bIns="41462" rtlCol="0">
            <a:spAutoFit/>
          </a:bodyPr>
          <a:lstStyle/>
          <a:p>
            <a:r>
              <a:rPr lang="en-US" sz="1088" b="1" dirty="0">
                <a:solidFill>
                  <a:srgbClr val="7030A0"/>
                </a:solidFill>
                <a:latin typeface="RubFlama" panose="02000000000000000000" pitchFamily="2" charset="0"/>
              </a:rPr>
              <a:t>Permutation</a:t>
            </a:r>
          </a:p>
        </p:txBody>
      </p:sp>
    </p:spTree>
    <p:custDataLst>
      <p:tags r:id="rId2"/>
    </p:custDataLst>
    <p:extLst>
      <p:ext uri="{BB962C8B-B14F-4D97-AF65-F5344CB8AC3E}">
        <p14:creationId xmlns:p14="http://schemas.microsoft.com/office/powerpoint/2010/main" val="24361206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28699" name="Visio" r:id="rId5" imgW="3078946" imgH="1998858" progId="Visio.Drawing.11">
                  <p:embed/>
                </p:oleObj>
              </mc:Choice>
              <mc:Fallback>
                <p:oleObj name="Visio" r:id="rId5" imgW="3078946" imgH="1998858" progId="Visio.Drawing.11">
                  <p:embed/>
                  <p:pic>
                    <p:nvPicPr>
                      <p:cNvPr id="10" name="Object 9"/>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11" name="Picture 1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12" name="TextBox 11"/>
          <p:cNvSpPr txBox="1"/>
          <p:nvPr/>
        </p:nvSpPr>
        <p:spPr>
          <a:xfrm>
            <a:off x="7207295" y="2194479"/>
            <a:ext cx="871385" cy="418762"/>
          </a:xfrm>
          <a:prstGeom prst="rect">
            <a:avLst/>
          </a:prstGeom>
          <a:noFill/>
        </p:spPr>
        <p:txBody>
          <a:bodyPr wrap="square" lIns="82925" tIns="41462" rIns="82925" bIns="41462" rtlCol="0">
            <a:spAutoFit/>
          </a:bodyPr>
          <a:lstStyle/>
          <a:p>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p:txBody>
      </p:sp>
      <p:sp>
        <p:nvSpPr>
          <p:cNvPr id="13" name="Rectangle 12"/>
          <p:cNvSpPr/>
          <p:nvPr/>
        </p:nvSpPr>
        <p:spPr>
          <a:xfrm>
            <a:off x="1492459"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14" name="Right Brace 13"/>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15" name="TextBox 14"/>
          <p:cNvSpPr txBox="1"/>
          <p:nvPr/>
        </p:nvSpPr>
        <p:spPr>
          <a:xfrm>
            <a:off x="8153322" y="3198729"/>
            <a:ext cx="1205606" cy="251152"/>
          </a:xfrm>
          <a:prstGeom prst="rect">
            <a:avLst/>
          </a:prstGeom>
          <a:noFill/>
        </p:spPr>
        <p:txBody>
          <a:bodyPr wrap="square" lIns="82925" tIns="41462" rIns="82925" bIns="41462" rtlCol="0">
            <a:spAutoFit/>
          </a:bodyPr>
          <a:lstStyle/>
          <a:p>
            <a:r>
              <a:rPr lang="en-US" sz="1088" b="1" dirty="0">
                <a:solidFill>
                  <a:srgbClr val="7030A0"/>
                </a:solidFill>
                <a:latin typeface="RubFlama" panose="02000000000000000000" pitchFamily="2" charset="0"/>
              </a:rPr>
              <a:t>Permutation</a:t>
            </a:r>
          </a:p>
        </p:txBody>
      </p:sp>
    </p:spTree>
    <p:custDataLst>
      <p:tags r:id="rId2"/>
    </p:custDataLst>
    <p:extLst>
      <p:ext uri="{BB962C8B-B14F-4D97-AF65-F5344CB8AC3E}">
        <p14:creationId xmlns:p14="http://schemas.microsoft.com/office/powerpoint/2010/main" val="10573938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29723" name="Visio" r:id="rId5" imgW="3078946" imgH="1998858" progId="Visio.Drawing.11">
                  <p:embed/>
                </p:oleObj>
              </mc:Choice>
              <mc:Fallback>
                <p:oleObj name="Visio" r:id="rId5" imgW="3078946" imgH="1998858" progId="Visio.Drawing.11">
                  <p:embed/>
                  <p:pic>
                    <p:nvPicPr>
                      <p:cNvPr id="16" name="Object 15"/>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17" name="Picture 1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18" name="TextBox 17"/>
          <p:cNvSpPr txBox="1"/>
          <p:nvPr/>
        </p:nvSpPr>
        <p:spPr>
          <a:xfrm>
            <a:off x="7207295" y="2194479"/>
            <a:ext cx="871385" cy="418762"/>
          </a:xfrm>
          <a:prstGeom prst="rect">
            <a:avLst/>
          </a:prstGeom>
          <a:noFill/>
        </p:spPr>
        <p:txBody>
          <a:bodyPr wrap="square" lIns="82925" tIns="41462" rIns="82925" bIns="41462" rtlCol="0">
            <a:spAutoFit/>
          </a:bodyPr>
          <a:lstStyle/>
          <a:p>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p:txBody>
      </p:sp>
      <p:sp>
        <p:nvSpPr>
          <p:cNvPr id="19" name="Rectangle 18"/>
          <p:cNvSpPr/>
          <p:nvPr/>
        </p:nvSpPr>
        <p:spPr>
          <a:xfrm>
            <a:off x="1492459"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0" name="Rectangle 19"/>
          <p:cNvSpPr/>
          <p:nvPr/>
        </p:nvSpPr>
        <p:spPr>
          <a:xfrm>
            <a:off x="1876952"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1" name="Right Brace 20"/>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22" name="TextBox 21"/>
          <p:cNvSpPr txBox="1"/>
          <p:nvPr/>
        </p:nvSpPr>
        <p:spPr>
          <a:xfrm>
            <a:off x="8153322" y="3198729"/>
            <a:ext cx="1205606" cy="251152"/>
          </a:xfrm>
          <a:prstGeom prst="rect">
            <a:avLst/>
          </a:prstGeom>
          <a:noFill/>
        </p:spPr>
        <p:txBody>
          <a:bodyPr wrap="square" lIns="82925" tIns="41462" rIns="82925" bIns="41462" rtlCol="0">
            <a:spAutoFit/>
          </a:bodyPr>
          <a:lstStyle/>
          <a:p>
            <a:r>
              <a:rPr lang="en-US" sz="1088" b="1" dirty="0">
                <a:solidFill>
                  <a:srgbClr val="7030A0"/>
                </a:solidFill>
                <a:latin typeface="RubFlama" panose="02000000000000000000" pitchFamily="2" charset="0"/>
              </a:rPr>
              <a:t>Permutation</a:t>
            </a:r>
          </a:p>
        </p:txBody>
      </p:sp>
    </p:spTree>
    <p:custDataLst>
      <p:tags r:id="rId2"/>
    </p:custDataLst>
    <p:extLst>
      <p:ext uri="{BB962C8B-B14F-4D97-AF65-F5344CB8AC3E}">
        <p14:creationId xmlns:p14="http://schemas.microsoft.com/office/powerpoint/2010/main" val="3454870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lstStyle/>
          <a:p>
            <a:pPr eaLnBrk="1" hangingPunct="1"/>
            <a:r>
              <a:rPr lang="en-US" altLang="en-US" dirty="0"/>
              <a:t>Ubiquitous Computing Era</a:t>
            </a:r>
            <a:endParaRPr lang="en-US" altLang="en-US" dirty="0" smtClean="0"/>
          </a:p>
        </p:txBody>
      </p:sp>
      <p:sp>
        <p:nvSpPr>
          <p:cNvPr id="7174" name="Rectangle 3"/>
          <p:cNvSpPr>
            <a:spLocks noGrp="1" noChangeArrowheads="1"/>
          </p:cNvSpPr>
          <p:nvPr>
            <p:ph type="body" sz="half" idx="1"/>
          </p:nvPr>
        </p:nvSpPr>
        <p:spPr>
          <a:xfrm>
            <a:off x="609600" y="2132856"/>
            <a:ext cx="7562800" cy="346720"/>
          </a:xfrm>
        </p:spPr>
        <p:txBody>
          <a:bodyPr/>
          <a:lstStyle/>
          <a:p>
            <a:pPr marL="0" indent="0" algn="ctr" eaLnBrk="1" hangingPunct="1">
              <a:lnSpc>
                <a:spcPct val="90000"/>
              </a:lnSpc>
              <a:buNone/>
            </a:pPr>
            <a:r>
              <a:rPr lang="en-US" altLang="en-US" sz="2000" dirty="0" smtClean="0">
                <a:solidFill>
                  <a:srgbClr val="0099FF"/>
                </a:solidFill>
              </a:rPr>
              <a:t>Embedded devices everywhere!</a:t>
            </a:r>
            <a:endParaRPr lang="en-US" altLang="en-US" sz="2100" dirty="0" smtClean="0">
              <a:solidFill>
                <a:srgbClr val="0099FF"/>
              </a:solidFill>
            </a:endParaRPr>
          </a:p>
          <a:p>
            <a:pPr lvl="1" algn="ctr" eaLnBrk="1" hangingPunct="1">
              <a:lnSpc>
                <a:spcPct val="90000"/>
              </a:lnSpc>
            </a:pPr>
            <a:endParaRPr lang="en-US" altLang="en-US" sz="1800" dirty="0" smtClean="0">
              <a:solidFill>
                <a:srgbClr val="0099FF"/>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36912"/>
            <a:ext cx="1795611" cy="226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443" y="4301981"/>
            <a:ext cx="3118693" cy="207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3446" y="2800753"/>
            <a:ext cx="2739034" cy="1826020"/>
          </a:xfrm>
          <a:prstGeom prst="rect">
            <a:avLst/>
          </a:prstGeom>
        </p:spPr>
      </p:pic>
      <p:sp>
        <p:nvSpPr>
          <p:cNvPr id="10" name="Textfeld 16"/>
          <p:cNvSpPr txBox="1">
            <a:spLocks noChangeArrowheads="1"/>
          </p:cNvSpPr>
          <p:nvPr/>
        </p:nvSpPr>
        <p:spPr bwMode="auto">
          <a:xfrm>
            <a:off x="395537" y="4997927"/>
            <a:ext cx="2160240" cy="369332"/>
          </a:xfrm>
          <a:prstGeom prst="rect">
            <a:avLst/>
          </a:prstGeom>
          <a:noFill/>
          <a:ln w="9525">
            <a:noFill/>
            <a:miter lim="800000"/>
            <a:headEnd/>
            <a:tailEnd/>
          </a:ln>
        </p:spPr>
        <p:txBody>
          <a:bodyPr wrap="square" lIns="0" tIns="0" rIns="0" bIns="0">
            <a:spAutoFit/>
          </a:bodyPr>
          <a:lstStyle/>
          <a:p>
            <a:pPr>
              <a:lnSpc>
                <a:spcPct val="150000"/>
              </a:lnSpc>
              <a:spcAft>
                <a:spcPts val="613"/>
              </a:spcAft>
              <a:buSzPct val="130000"/>
            </a:pPr>
            <a:r>
              <a:rPr lang="en-US" sz="1600" b="1" dirty="0">
                <a:solidFill>
                  <a:srgbClr val="336699"/>
                </a:solidFill>
                <a:latin typeface="+mj-lt"/>
                <a:cs typeface="Arial" charset="0"/>
              </a:rPr>
              <a:t>Electronic passports</a:t>
            </a:r>
          </a:p>
        </p:txBody>
      </p:sp>
      <p:sp>
        <p:nvSpPr>
          <p:cNvPr id="11" name="Textfeld 16"/>
          <p:cNvSpPr txBox="1">
            <a:spLocks noChangeArrowheads="1"/>
          </p:cNvSpPr>
          <p:nvPr/>
        </p:nvSpPr>
        <p:spPr bwMode="auto">
          <a:xfrm>
            <a:off x="6185671" y="4653136"/>
            <a:ext cx="2706809" cy="815608"/>
          </a:xfrm>
          <a:prstGeom prst="rect">
            <a:avLst/>
          </a:prstGeom>
          <a:noFill/>
          <a:ln w="9525">
            <a:noFill/>
            <a:miter lim="800000"/>
            <a:headEnd/>
            <a:tailEnd/>
          </a:ln>
        </p:spPr>
        <p:txBody>
          <a:bodyPr wrap="square" lIns="0" tIns="0" rIns="0" bIns="0">
            <a:spAutoFit/>
          </a:bodyPr>
          <a:lstStyle/>
          <a:p>
            <a:pPr>
              <a:lnSpc>
                <a:spcPct val="150000"/>
              </a:lnSpc>
              <a:spcAft>
                <a:spcPts val="613"/>
              </a:spcAft>
              <a:buSzPct val="130000"/>
            </a:pPr>
            <a:r>
              <a:rPr lang="en-US" sz="1600" b="1" dirty="0" smtClean="0">
                <a:solidFill>
                  <a:srgbClr val="336699"/>
                </a:solidFill>
                <a:latin typeface="+mn-lt"/>
                <a:cs typeface="Arial" charset="0"/>
              </a:rPr>
              <a:t>Automation components</a:t>
            </a:r>
          </a:p>
          <a:p>
            <a:pPr>
              <a:lnSpc>
                <a:spcPct val="150000"/>
              </a:lnSpc>
              <a:spcAft>
                <a:spcPts val="613"/>
              </a:spcAft>
              <a:buSzPct val="130000"/>
            </a:pPr>
            <a:r>
              <a:rPr lang="en-US" sz="1600" b="1" dirty="0" smtClean="0">
                <a:solidFill>
                  <a:srgbClr val="336699"/>
                </a:solidFill>
                <a:latin typeface="+mn-lt"/>
                <a:cs typeface="Arial" charset="0"/>
              </a:rPr>
              <a:t>Asset </a:t>
            </a:r>
            <a:r>
              <a:rPr lang="en-US" sz="1600" b="1" dirty="0">
                <a:solidFill>
                  <a:srgbClr val="336699"/>
                </a:solidFill>
                <a:latin typeface="+mn-lt"/>
                <a:cs typeface="Arial" charset="0"/>
              </a:rPr>
              <a:t>tracking systems</a:t>
            </a:r>
          </a:p>
        </p:txBody>
      </p:sp>
      <p:sp>
        <p:nvSpPr>
          <p:cNvPr id="12" name="Textfeld 16"/>
          <p:cNvSpPr txBox="1">
            <a:spLocks noChangeArrowheads="1"/>
          </p:cNvSpPr>
          <p:nvPr/>
        </p:nvSpPr>
        <p:spPr bwMode="auto">
          <a:xfrm>
            <a:off x="2644813" y="6418072"/>
            <a:ext cx="3367347" cy="369332"/>
          </a:xfrm>
          <a:prstGeom prst="rect">
            <a:avLst/>
          </a:prstGeom>
          <a:noFill/>
          <a:ln w="9525">
            <a:noFill/>
            <a:miter lim="800000"/>
            <a:headEnd/>
            <a:tailEnd/>
          </a:ln>
        </p:spPr>
        <p:txBody>
          <a:bodyPr wrap="square" lIns="0" tIns="0" rIns="0" bIns="0">
            <a:spAutoFit/>
          </a:bodyPr>
          <a:lstStyle/>
          <a:p>
            <a:pPr>
              <a:lnSpc>
                <a:spcPct val="150000"/>
              </a:lnSpc>
              <a:spcAft>
                <a:spcPts val="613"/>
              </a:spcAft>
              <a:buSzPct val="130000"/>
            </a:pPr>
            <a:r>
              <a:rPr lang="en-US" sz="1600" b="1" dirty="0">
                <a:solidFill>
                  <a:srgbClr val="336699"/>
                </a:solidFill>
                <a:latin typeface="+mn-lt"/>
                <a:cs typeface="Arial" charset="0"/>
              </a:rPr>
              <a:t>Payment and toll-collection cards</a:t>
            </a:r>
          </a:p>
        </p:txBody>
      </p:sp>
      <p:sp>
        <p:nvSpPr>
          <p:cNvPr id="13" name="Textfeld 16"/>
          <p:cNvSpPr txBox="1">
            <a:spLocks noChangeArrowheads="1"/>
          </p:cNvSpPr>
          <p:nvPr/>
        </p:nvSpPr>
        <p:spPr bwMode="auto">
          <a:xfrm>
            <a:off x="3248366" y="2636912"/>
            <a:ext cx="2160240" cy="1261884"/>
          </a:xfrm>
          <a:prstGeom prst="rect">
            <a:avLst/>
          </a:prstGeom>
          <a:noFill/>
          <a:ln w="9525">
            <a:noFill/>
            <a:miter lim="800000"/>
            <a:headEnd/>
            <a:tailEnd/>
          </a:ln>
        </p:spPr>
        <p:txBody>
          <a:bodyPr wrap="square" lIns="0" tIns="0" rIns="0" bIns="0">
            <a:spAutoFit/>
          </a:bodyPr>
          <a:lstStyle/>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RFID tags</a:t>
            </a:r>
          </a:p>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Smart cards</a:t>
            </a:r>
          </a:p>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a:t>
            </a:r>
            <a:endParaRPr lang="en-US" sz="1600" b="1" i="1" dirty="0">
              <a:solidFill>
                <a:srgbClr val="336699"/>
              </a:solidFill>
              <a:latin typeface="+mj-lt"/>
              <a:cs typeface="Arial" charset="0"/>
            </a:endParaRPr>
          </a:p>
        </p:txBody>
      </p:sp>
    </p:spTree>
    <p:extLst>
      <p:ext uri="{BB962C8B-B14F-4D97-AF65-F5344CB8AC3E}">
        <p14:creationId xmlns:p14="http://schemas.microsoft.com/office/powerpoint/2010/main" val="101312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30747" name="Visio" r:id="rId5" imgW="3078946" imgH="1998858" progId="Visio.Drawing.11">
                  <p:embed/>
                </p:oleObj>
              </mc:Choice>
              <mc:Fallback>
                <p:oleObj name="Visio" r:id="rId5" imgW="3078946" imgH="1998858" progId="Visio.Drawing.11">
                  <p:embed/>
                  <p:pic>
                    <p:nvPicPr>
                      <p:cNvPr id="11" name="Object 10"/>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13" name="TextBox 12"/>
          <p:cNvSpPr txBox="1"/>
          <p:nvPr/>
        </p:nvSpPr>
        <p:spPr>
          <a:xfrm>
            <a:off x="7207295" y="2194479"/>
            <a:ext cx="871385" cy="418762"/>
          </a:xfrm>
          <a:prstGeom prst="rect">
            <a:avLst/>
          </a:prstGeom>
          <a:noFill/>
        </p:spPr>
        <p:txBody>
          <a:bodyPr wrap="square" lIns="82925" tIns="41462" rIns="82925" bIns="41462" rtlCol="0">
            <a:spAutoFit/>
          </a:bodyPr>
          <a:lstStyle/>
          <a:p>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p:txBody>
      </p:sp>
      <p:sp>
        <p:nvSpPr>
          <p:cNvPr id="14" name="Rectangle 13"/>
          <p:cNvSpPr/>
          <p:nvPr/>
        </p:nvSpPr>
        <p:spPr>
          <a:xfrm>
            <a:off x="1492459"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15" name="Rectangle 14"/>
          <p:cNvSpPr/>
          <p:nvPr/>
        </p:nvSpPr>
        <p:spPr>
          <a:xfrm>
            <a:off x="1876952"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3" name="Rectangle 22"/>
          <p:cNvSpPr/>
          <p:nvPr/>
        </p:nvSpPr>
        <p:spPr>
          <a:xfrm>
            <a:off x="2263162"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4" name="Rectangle 23"/>
          <p:cNvSpPr/>
          <p:nvPr/>
        </p:nvSpPr>
        <p:spPr>
          <a:xfrm>
            <a:off x="2647656"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5" name="Rectangle 24"/>
          <p:cNvSpPr/>
          <p:nvPr/>
        </p:nvSpPr>
        <p:spPr>
          <a:xfrm>
            <a:off x="3036601"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6" name="Rectangle 25"/>
          <p:cNvSpPr/>
          <p:nvPr/>
        </p:nvSpPr>
        <p:spPr>
          <a:xfrm>
            <a:off x="3421094"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7" name="Rectangle 26"/>
          <p:cNvSpPr/>
          <p:nvPr/>
        </p:nvSpPr>
        <p:spPr>
          <a:xfrm>
            <a:off x="3807304"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8" name="Rectangle 27"/>
          <p:cNvSpPr/>
          <p:nvPr/>
        </p:nvSpPr>
        <p:spPr>
          <a:xfrm>
            <a:off x="4191798"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9" name="Right Brace 28"/>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30" name="TextBox 29"/>
          <p:cNvSpPr txBox="1"/>
          <p:nvPr/>
        </p:nvSpPr>
        <p:spPr>
          <a:xfrm>
            <a:off x="8153322" y="3198729"/>
            <a:ext cx="1205606" cy="251152"/>
          </a:xfrm>
          <a:prstGeom prst="rect">
            <a:avLst/>
          </a:prstGeom>
          <a:noFill/>
        </p:spPr>
        <p:txBody>
          <a:bodyPr wrap="square" lIns="82925" tIns="41462" rIns="82925" bIns="41462" rtlCol="0">
            <a:spAutoFit/>
          </a:bodyPr>
          <a:lstStyle/>
          <a:p>
            <a:r>
              <a:rPr lang="en-US" sz="1088" b="1" dirty="0">
                <a:solidFill>
                  <a:srgbClr val="7030A0"/>
                </a:solidFill>
                <a:latin typeface="RubFlama" panose="02000000000000000000" pitchFamily="2" charset="0"/>
              </a:rPr>
              <a:t>Permutation</a:t>
            </a:r>
          </a:p>
        </p:txBody>
      </p:sp>
    </p:spTree>
    <p:custDataLst>
      <p:tags r:id="rId2"/>
    </p:custDataLst>
    <p:extLst>
      <p:ext uri="{BB962C8B-B14F-4D97-AF65-F5344CB8AC3E}">
        <p14:creationId xmlns:p14="http://schemas.microsoft.com/office/powerpoint/2010/main" val="24255977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31771" name="Visio" r:id="rId5" imgW="3078946" imgH="1998858" progId="Visio.Drawing.11">
                  <p:embed/>
                </p:oleObj>
              </mc:Choice>
              <mc:Fallback>
                <p:oleObj name="Visio" r:id="rId5" imgW="3078946" imgH="1998858" progId="Visio.Drawing.11">
                  <p:embed/>
                  <p:pic>
                    <p:nvPicPr>
                      <p:cNvPr id="17" name="Object 16"/>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18" name="Picture 1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19" name="TextBox 18"/>
          <p:cNvSpPr txBox="1"/>
          <p:nvPr/>
        </p:nvSpPr>
        <p:spPr>
          <a:xfrm>
            <a:off x="7207295" y="2194479"/>
            <a:ext cx="871385" cy="418762"/>
          </a:xfrm>
          <a:prstGeom prst="rect">
            <a:avLst/>
          </a:prstGeom>
          <a:noFill/>
        </p:spPr>
        <p:txBody>
          <a:bodyPr wrap="square" lIns="82925" tIns="41462" rIns="82925" bIns="41462" rtlCol="0">
            <a:spAutoFit/>
          </a:bodyPr>
          <a:lstStyle/>
          <a:p>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p:txBody>
      </p:sp>
      <p:sp>
        <p:nvSpPr>
          <p:cNvPr id="20" name="Rectangle 19"/>
          <p:cNvSpPr/>
          <p:nvPr/>
        </p:nvSpPr>
        <p:spPr>
          <a:xfrm>
            <a:off x="1492459"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1" name="Rectangle 20"/>
          <p:cNvSpPr/>
          <p:nvPr/>
        </p:nvSpPr>
        <p:spPr>
          <a:xfrm>
            <a:off x="1876952"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2" name="Rectangle 21"/>
          <p:cNvSpPr/>
          <p:nvPr/>
        </p:nvSpPr>
        <p:spPr>
          <a:xfrm>
            <a:off x="2263162"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1" name="Rectangle 30"/>
          <p:cNvSpPr/>
          <p:nvPr/>
        </p:nvSpPr>
        <p:spPr>
          <a:xfrm>
            <a:off x="2647656"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2" name="Rectangle 31"/>
          <p:cNvSpPr/>
          <p:nvPr/>
        </p:nvSpPr>
        <p:spPr>
          <a:xfrm>
            <a:off x="3036601"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3" name="Rectangle 32"/>
          <p:cNvSpPr/>
          <p:nvPr/>
        </p:nvSpPr>
        <p:spPr>
          <a:xfrm>
            <a:off x="3421094"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4" name="Rectangle 33"/>
          <p:cNvSpPr/>
          <p:nvPr/>
        </p:nvSpPr>
        <p:spPr>
          <a:xfrm>
            <a:off x="3807304"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5" name="Rectangle 34"/>
          <p:cNvSpPr/>
          <p:nvPr/>
        </p:nvSpPr>
        <p:spPr>
          <a:xfrm>
            <a:off x="4191798"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6" name="Rectangle 35"/>
          <p:cNvSpPr/>
          <p:nvPr/>
        </p:nvSpPr>
        <p:spPr>
          <a:xfrm>
            <a:off x="4572002" y="430073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7" name="Right Brace 36"/>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38" name="TextBox 37"/>
          <p:cNvSpPr txBox="1"/>
          <p:nvPr/>
        </p:nvSpPr>
        <p:spPr>
          <a:xfrm>
            <a:off x="8153322" y="3198729"/>
            <a:ext cx="1205606" cy="251152"/>
          </a:xfrm>
          <a:prstGeom prst="rect">
            <a:avLst/>
          </a:prstGeom>
          <a:noFill/>
        </p:spPr>
        <p:txBody>
          <a:bodyPr wrap="square" lIns="82925" tIns="41462" rIns="82925" bIns="41462" rtlCol="0">
            <a:spAutoFit/>
          </a:bodyPr>
          <a:lstStyle/>
          <a:p>
            <a:r>
              <a:rPr lang="en-US" sz="1088" b="1" dirty="0">
                <a:solidFill>
                  <a:srgbClr val="7030A0"/>
                </a:solidFill>
                <a:latin typeface="RubFlama" panose="02000000000000000000" pitchFamily="2" charset="0"/>
              </a:rPr>
              <a:t>Permutation</a:t>
            </a:r>
          </a:p>
        </p:txBody>
      </p:sp>
    </p:spTree>
    <p:custDataLst>
      <p:tags r:id="rId2"/>
    </p:custDataLst>
    <p:extLst>
      <p:ext uri="{BB962C8B-B14F-4D97-AF65-F5344CB8AC3E}">
        <p14:creationId xmlns:p14="http://schemas.microsoft.com/office/powerpoint/2010/main" val="1089980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32795" name="Visio" r:id="rId5" imgW="3078946" imgH="1998858" progId="Visio.Drawing.11">
                  <p:embed/>
                </p:oleObj>
              </mc:Choice>
              <mc:Fallback>
                <p:oleObj name="Visio" r:id="rId5" imgW="3078946" imgH="1998858" progId="Visio.Drawing.11">
                  <p:embed/>
                  <p:pic>
                    <p:nvPicPr>
                      <p:cNvPr id="23" name="Object 22"/>
                      <p:cNvPicPr/>
                      <p:nvPr/>
                    </p:nvPicPr>
                    <p:blipFill>
                      <a:blip r:embed="rId6"/>
                      <a:stretch>
                        <a:fillRect/>
                      </a:stretch>
                    </p:blipFill>
                    <p:spPr>
                      <a:xfrm>
                        <a:off x="3391780" y="1369512"/>
                        <a:ext cx="3226928" cy="2091062"/>
                      </a:xfrm>
                      <a:prstGeom prst="rect">
                        <a:avLst/>
                      </a:prstGeom>
                    </p:spPr>
                  </p:pic>
                </p:oleObj>
              </mc:Fallback>
            </mc:AlternateContent>
          </a:graphicData>
        </a:graphic>
      </p:graphicFrame>
      <p:pic>
        <p:nvPicPr>
          <p:cNvPr id="24" name="Picture 2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25" name="TextBox 24"/>
          <p:cNvSpPr txBox="1"/>
          <p:nvPr/>
        </p:nvSpPr>
        <p:spPr>
          <a:xfrm>
            <a:off x="7207295" y="2194479"/>
            <a:ext cx="871385" cy="418762"/>
          </a:xfrm>
          <a:prstGeom prst="rect">
            <a:avLst/>
          </a:prstGeom>
          <a:noFill/>
        </p:spPr>
        <p:txBody>
          <a:bodyPr wrap="square" lIns="82925" tIns="41462" rIns="82925" bIns="41462" rtlCol="0">
            <a:spAutoFit/>
          </a:bodyPr>
          <a:lstStyle/>
          <a:p>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p:txBody>
      </p:sp>
      <p:sp>
        <p:nvSpPr>
          <p:cNvPr id="26" name="Rectangle 25"/>
          <p:cNvSpPr/>
          <p:nvPr/>
        </p:nvSpPr>
        <p:spPr>
          <a:xfrm>
            <a:off x="1492459"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7" name="Rectangle 26"/>
          <p:cNvSpPr/>
          <p:nvPr/>
        </p:nvSpPr>
        <p:spPr>
          <a:xfrm>
            <a:off x="1876952"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8" name="Rectangle 27"/>
          <p:cNvSpPr/>
          <p:nvPr/>
        </p:nvSpPr>
        <p:spPr>
          <a:xfrm>
            <a:off x="2263162"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9" name="Rectangle 28"/>
          <p:cNvSpPr/>
          <p:nvPr/>
        </p:nvSpPr>
        <p:spPr>
          <a:xfrm>
            <a:off x="2647656"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0" name="Rectangle 29"/>
          <p:cNvSpPr/>
          <p:nvPr/>
        </p:nvSpPr>
        <p:spPr>
          <a:xfrm>
            <a:off x="3036601"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9" name="Rectangle 38"/>
          <p:cNvSpPr/>
          <p:nvPr/>
        </p:nvSpPr>
        <p:spPr>
          <a:xfrm>
            <a:off x="3421094"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0" name="Rectangle 39"/>
          <p:cNvSpPr/>
          <p:nvPr/>
        </p:nvSpPr>
        <p:spPr>
          <a:xfrm>
            <a:off x="3807304"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1" name="Rectangle 40"/>
          <p:cNvSpPr/>
          <p:nvPr/>
        </p:nvSpPr>
        <p:spPr>
          <a:xfrm>
            <a:off x="4191798"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2" name="Rectangle 41"/>
          <p:cNvSpPr/>
          <p:nvPr/>
        </p:nvSpPr>
        <p:spPr>
          <a:xfrm>
            <a:off x="4572002" y="430073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3" name="Right Brace 42"/>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44" name="TextBox 43"/>
          <p:cNvSpPr txBox="1"/>
          <p:nvPr/>
        </p:nvSpPr>
        <p:spPr>
          <a:xfrm>
            <a:off x="8153322" y="3198729"/>
            <a:ext cx="1205606" cy="251152"/>
          </a:xfrm>
          <a:prstGeom prst="rect">
            <a:avLst/>
          </a:prstGeom>
          <a:noFill/>
        </p:spPr>
        <p:txBody>
          <a:bodyPr wrap="square" lIns="82925" tIns="41462" rIns="82925" bIns="41462" rtlCol="0">
            <a:spAutoFit/>
          </a:bodyPr>
          <a:lstStyle/>
          <a:p>
            <a:r>
              <a:rPr lang="en-US" sz="1088" b="1" dirty="0">
                <a:solidFill>
                  <a:srgbClr val="7030A0"/>
                </a:solidFill>
                <a:latin typeface="RubFlama" panose="02000000000000000000" pitchFamily="2" charset="0"/>
              </a:rPr>
              <a:t>Permutation</a:t>
            </a:r>
          </a:p>
        </p:txBody>
      </p:sp>
      <p:sp>
        <p:nvSpPr>
          <p:cNvPr id="45" name="Rectangle 44"/>
          <p:cNvSpPr/>
          <p:nvPr/>
        </p:nvSpPr>
        <p:spPr>
          <a:xfrm>
            <a:off x="4956249" y="4294671"/>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6" name="Rectangle 45"/>
          <p:cNvSpPr/>
          <p:nvPr/>
        </p:nvSpPr>
        <p:spPr>
          <a:xfrm>
            <a:off x="5340743" y="4294671"/>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7" name="Rectangle 46"/>
          <p:cNvSpPr/>
          <p:nvPr/>
        </p:nvSpPr>
        <p:spPr>
          <a:xfrm>
            <a:off x="5726952" y="429467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8" name="Rectangle 47"/>
          <p:cNvSpPr/>
          <p:nvPr/>
        </p:nvSpPr>
        <p:spPr>
          <a:xfrm>
            <a:off x="6111446" y="429467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49" name="Rectangle 48"/>
          <p:cNvSpPr/>
          <p:nvPr/>
        </p:nvSpPr>
        <p:spPr>
          <a:xfrm>
            <a:off x="6500391" y="4300732"/>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50" name="Rectangle 49"/>
          <p:cNvSpPr/>
          <p:nvPr/>
        </p:nvSpPr>
        <p:spPr>
          <a:xfrm>
            <a:off x="6884885" y="4300732"/>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51" name="Rectangle 50"/>
          <p:cNvSpPr/>
          <p:nvPr/>
        </p:nvSpPr>
        <p:spPr>
          <a:xfrm>
            <a:off x="7271094" y="4300731"/>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Tree>
    <p:custDataLst>
      <p:tags r:id="rId2"/>
    </p:custDataLst>
    <p:extLst>
      <p:ext uri="{BB962C8B-B14F-4D97-AF65-F5344CB8AC3E}">
        <p14:creationId xmlns:p14="http://schemas.microsoft.com/office/powerpoint/2010/main" val="2949272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33819" name="Visio" r:id="rId5" imgW="3078946" imgH="1998858" progId="Visio.Drawing.11">
                  <p:embed/>
                </p:oleObj>
              </mc:Choice>
              <mc:Fallback>
                <p:oleObj name="Visio" r:id="rId5" imgW="3078946" imgH="1998858" progId="Visio.Drawing.11">
                  <p:embed/>
                  <p:pic>
                    <p:nvPicPr>
                      <p:cNvPr id="31" name="Object 30"/>
                      <p:cNvPicPr/>
                      <p:nvPr/>
                    </p:nvPicPr>
                    <p:blipFill>
                      <a:blip r:embed="rId6"/>
                      <a:stretch>
                        <a:fillRect/>
                      </a:stretch>
                    </p:blipFill>
                    <p:spPr>
                      <a:xfrm>
                        <a:off x="3391780" y="1369512"/>
                        <a:ext cx="3226928" cy="2091062"/>
                      </a:xfrm>
                      <a:prstGeom prst="rect">
                        <a:avLst/>
                      </a:prstGeom>
                    </p:spPr>
                  </p:pic>
                </p:oleObj>
              </mc:Fallback>
            </mc:AlternateContent>
          </a:graphicData>
        </a:graphic>
      </p:graphicFrame>
      <p:sp>
        <p:nvSpPr>
          <p:cNvPr id="32" name="TextBox 31"/>
          <p:cNvSpPr txBox="1"/>
          <p:nvPr/>
        </p:nvSpPr>
        <p:spPr>
          <a:xfrm>
            <a:off x="6656987" y="2194479"/>
            <a:ext cx="1932995" cy="753789"/>
          </a:xfrm>
          <a:prstGeom prst="rect">
            <a:avLst/>
          </a:prstGeom>
          <a:noFill/>
        </p:spPr>
        <p:txBody>
          <a:bodyPr wrap="square" lIns="82925" tIns="41462" rIns="82925" bIns="41462" rtlCol="0">
            <a:spAutoFit/>
          </a:bodyPr>
          <a:lstStyle/>
          <a:p>
            <a:pPr algn="ctr"/>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a:p>
            <a:pPr algn="ctr"/>
            <a:r>
              <a:rPr lang="en-US" sz="2177" b="1" dirty="0">
                <a:solidFill>
                  <a:srgbClr val="003560"/>
                </a:solidFill>
                <a:latin typeface="RubFlama" panose="02000000000000000000" pitchFamily="2" charset="0"/>
              </a:rPr>
              <a:t>(formulation)</a:t>
            </a:r>
          </a:p>
        </p:txBody>
      </p:sp>
      <p:sp>
        <p:nvSpPr>
          <p:cNvPr id="33" name="TextBox 32"/>
          <p:cNvSpPr txBox="1"/>
          <p:nvPr/>
        </p:nvSpPr>
        <p:spPr>
          <a:xfrm>
            <a:off x="6656987" y="1528754"/>
            <a:ext cx="1932995" cy="753789"/>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4-bit</a:t>
            </a:r>
          </a:p>
          <a:p>
            <a:pPr algn="ctr"/>
            <a:r>
              <a:rPr lang="en-US" sz="2177" b="1" dirty="0">
                <a:solidFill>
                  <a:srgbClr val="003560"/>
                </a:solidFill>
                <a:latin typeface="RubFlama" panose="02000000000000000000" pitchFamily="2" charset="0"/>
              </a:rPr>
              <a:t>involution</a:t>
            </a:r>
          </a:p>
        </p:txBody>
      </p:sp>
    </p:spTree>
    <p:custDataLst>
      <p:tags r:id="rId2"/>
    </p:custDataLst>
    <p:extLst>
      <p:ext uri="{BB962C8B-B14F-4D97-AF65-F5344CB8AC3E}">
        <p14:creationId xmlns:p14="http://schemas.microsoft.com/office/powerpoint/2010/main" val="41820669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3391780" y="1369512"/>
          <a:ext cx="3226928" cy="2091062"/>
        </p:xfrm>
        <a:graphic>
          <a:graphicData uri="http://schemas.openxmlformats.org/presentationml/2006/ole">
            <mc:AlternateContent xmlns:mc="http://schemas.openxmlformats.org/markup-compatibility/2006">
              <mc:Choice xmlns:v="urn:schemas-microsoft-com:vml" Requires="v">
                <p:oleObj spid="_x0000_s34843" name="Visio" r:id="rId5" imgW="3078946" imgH="1998858" progId="Visio.Drawing.11">
                  <p:embed/>
                </p:oleObj>
              </mc:Choice>
              <mc:Fallback>
                <p:oleObj name="Visio" r:id="rId5" imgW="3078946" imgH="1998858" progId="Visio.Drawing.11">
                  <p:embed/>
                  <p:pic>
                    <p:nvPicPr>
                      <p:cNvPr id="7" name="Object 6"/>
                      <p:cNvPicPr/>
                      <p:nvPr/>
                    </p:nvPicPr>
                    <p:blipFill>
                      <a:blip r:embed="rId6"/>
                      <a:stretch>
                        <a:fillRect/>
                      </a:stretch>
                    </p:blipFill>
                    <p:spPr>
                      <a:xfrm>
                        <a:off x="3391780" y="1369512"/>
                        <a:ext cx="3226928" cy="2091062"/>
                      </a:xfrm>
                      <a:prstGeom prst="rect">
                        <a:avLst/>
                      </a:prstGeom>
                    </p:spPr>
                  </p:pic>
                </p:oleObj>
              </mc:Fallback>
            </mc:AlternateContent>
          </a:graphicData>
        </a:graphic>
      </p:graphicFrame>
      <p:sp>
        <p:nvSpPr>
          <p:cNvPr id="8" name="TextBox 7"/>
          <p:cNvSpPr txBox="1"/>
          <p:nvPr/>
        </p:nvSpPr>
        <p:spPr>
          <a:xfrm>
            <a:off x="6656987" y="2194479"/>
            <a:ext cx="1932995" cy="753789"/>
          </a:xfrm>
          <a:prstGeom prst="rect">
            <a:avLst/>
          </a:prstGeom>
          <a:noFill/>
        </p:spPr>
        <p:txBody>
          <a:bodyPr wrap="square" lIns="82925" tIns="41462" rIns="82925" bIns="41462" rtlCol="0">
            <a:spAutoFit/>
          </a:bodyPr>
          <a:lstStyle/>
          <a:p>
            <a:pPr algn="ctr"/>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a:p>
            <a:pPr algn="ctr"/>
            <a:r>
              <a:rPr lang="en-US" sz="2177" b="1" dirty="0">
                <a:solidFill>
                  <a:srgbClr val="003560"/>
                </a:solidFill>
                <a:latin typeface="RubFlama" panose="02000000000000000000" pitchFamily="2" charset="0"/>
              </a:rPr>
              <a:t>(formulation)</a:t>
            </a:r>
          </a:p>
        </p:txBody>
      </p:sp>
      <p:sp>
        <p:nvSpPr>
          <p:cNvPr id="9" name="TextBox 8"/>
          <p:cNvSpPr txBox="1"/>
          <p:nvPr/>
        </p:nvSpPr>
        <p:spPr>
          <a:xfrm>
            <a:off x="626276" y="4024469"/>
            <a:ext cx="3563698" cy="2093899"/>
          </a:xfrm>
          <a:prstGeom prst="rect">
            <a:avLst/>
          </a:prstGeom>
          <a:noFill/>
        </p:spPr>
        <p:txBody>
          <a:bodyPr wrap="square" lIns="82925" tIns="41462" rIns="82925" bIns="41462" rtlCol="0">
            <a:spAutoFit/>
          </a:bodyPr>
          <a:lstStyle/>
          <a:p>
            <a:r>
              <a:rPr lang="en-US" sz="2177" dirty="0">
                <a:solidFill>
                  <a:srgbClr val="003560"/>
                </a:solidFill>
                <a:latin typeface="RubFlama" panose="02000000000000000000" pitchFamily="2" charset="0"/>
              </a:rPr>
              <a:t>R0</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R4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(R0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R2)</a:t>
            </a:r>
          </a:p>
          <a:p>
            <a:r>
              <a:rPr lang="en-US" sz="2177" dirty="0">
                <a:solidFill>
                  <a:srgbClr val="003560"/>
                </a:solidFill>
                <a:latin typeface="RubFlama" panose="02000000000000000000" pitchFamily="2" charset="0"/>
              </a:rPr>
              <a:t>R2</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R6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(R2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R4)</a:t>
            </a:r>
            <a:endParaRPr lang="en-US" sz="2177" b="1" dirty="0">
              <a:solidFill>
                <a:srgbClr val="003560"/>
              </a:solidFill>
              <a:latin typeface="RubFlama" panose="02000000000000000000" pitchFamily="2" charset="0"/>
            </a:endParaRPr>
          </a:p>
          <a:p>
            <a:r>
              <a:rPr lang="en-US" sz="2177" dirty="0">
                <a:solidFill>
                  <a:srgbClr val="003560"/>
                </a:solidFill>
                <a:latin typeface="RubFlama" panose="02000000000000000000" pitchFamily="2" charset="0"/>
              </a:rPr>
              <a:t>R4</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R0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(R0</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R2</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a:t>
            </a:r>
            <a:endParaRPr lang="en-US" sz="2177" b="1" dirty="0">
              <a:solidFill>
                <a:srgbClr val="003560"/>
              </a:solidFill>
              <a:latin typeface="RubFlama" panose="02000000000000000000" pitchFamily="2" charset="0"/>
            </a:endParaRPr>
          </a:p>
          <a:p>
            <a:r>
              <a:rPr lang="en-US" sz="2177" dirty="0">
                <a:solidFill>
                  <a:srgbClr val="003560"/>
                </a:solidFill>
                <a:latin typeface="RubFlama" panose="02000000000000000000" pitchFamily="2" charset="0"/>
              </a:rPr>
              <a:t>R6</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R2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(R2</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R4</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a:t>
            </a:r>
            <a:endParaRPr lang="en-US" sz="2177" b="1" dirty="0">
              <a:solidFill>
                <a:srgbClr val="003560"/>
              </a:solidFill>
              <a:latin typeface="RubFlama" panose="02000000000000000000" pitchFamily="2" charset="0"/>
            </a:endParaRPr>
          </a:p>
        </p:txBody>
      </p:sp>
      <p:sp>
        <p:nvSpPr>
          <p:cNvPr id="10" name="TextBox 9"/>
          <p:cNvSpPr txBox="1"/>
          <p:nvPr/>
        </p:nvSpPr>
        <p:spPr>
          <a:xfrm>
            <a:off x="6656987" y="1528754"/>
            <a:ext cx="1932995" cy="753789"/>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4-bit</a:t>
            </a:r>
          </a:p>
          <a:p>
            <a:pPr algn="ctr"/>
            <a:r>
              <a:rPr lang="en-US" sz="2177" b="1" dirty="0">
                <a:solidFill>
                  <a:srgbClr val="003560"/>
                </a:solidFill>
                <a:latin typeface="RubFlama" panose="02000000000000000000" pitchFamily="2" charset="0"/>
              </a:rPr>
              <a:t>involution</a:t>
            </a:r>
          </a:p>
        </p:txBody>
      </p:sp>
      <p:sp>
        <p:nvSpPr>
          <p:cNvPr id="11" name="Right Brace 10"/>
          <p:cNvSpPr/>
          <p:nvPr/>
        </p:nvSpPr>
        <p:spPr>
          <a:xfrm rot="5400000">
            <a:off x="2136043" y="4011509"/>
            <a:ext cx="433816" cy="3453350"/>
          </a:xfrm>
          <a:prstGeom prst="rightBrace">
            <a:avLst/>
          </a:prstGeom>
          <a:ln w="28575">
            <a:solidFill>
              <a:srgbClr val="00356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dirty="0"/>
          </a:p>
        </p:txBody>
      </p:sp>
      <p:sp>
        <p:nvSpPr>
          <p:cNvPr id="12" name="TextBox 11"/>
          <p:cNvSpPr txBox="1"/>
          <p:nvPr/>
        </p:nvSpPr>
        <p:spPr>
          <a:xfrm>
            <a:off x="1261709" y="6030639"/>
            <a:ext cx="2182487"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10 instructions</a:t>
            </a:r>
          </a:p>
        </p:txBody>
      </p:sp>
    </p:spTree>
    <p:custDataLst>
      <p:tags r:id="rId2"/>
    </p:custDataLst>
    <p:extLst>
      <p:ext uri="{BB962C8B-B14F-4D97-AF65-F5344CB8AC3E}">
        <p14:creationId xmlns:p14="http://schemas.microsoft.com/office/powerpoint/2010/main" val="2056135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56987" y="2194479"/>
            <a:ext cx="1932995" cy="753789"/>
          </a:xfrm>
          <a:prstGeom prst="rect">
            <a:avLst/>
          </a:prstGeom>
          <a:noFill/>
        </p:spPr>
        <p:txBody>
          <a:bodyPr wrap="square" lIns="82925" tIns="41462" rIns="82925" bIns="41462" rtlCol="0">
            <a:spAutoFit/>
          </a:bodyPr>
          <a:lstStyle/>
          <a:p>
            <a:pPr algn="ctr"/>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a:p>
            <a:pPr algn="ctr"/>
            <a:r>
              <a:rPr lang="en-US" sz="2177" b="1" dirty="0">
                <a:solidFill>
                  <a:srgbClr val="003560"/>
                </a:solidFill>
                <a:latin typeface="RubFlama" panose="02000000000000000000" pitchFamily="2" charset="0"/>
              </a:rPr>
              <a:t>(formulation)</a:t>
            </a:r>
          </a:p>
        </p:txBody>
      </p:sp>
      <p:sp>
        <p:nvSpPr>
          <p:cNvPr id="8" name="TextBox 7"/>
          <p:cNvSpPr txBox="1"/>
          <p:nvPr/>
        </p:nvSpPr>
        <p:spPr>
          <a:xfrm>
            <a:off x="626276" y="4024469"/>
            <a:ext cx="3563698" cy="2093899"/>
          </a:xfrm>
          <a:prstGeom prst="rect">
            <a:avLst/>
          </a:prstGeom>
          <a:noFill/>
        </p:spPr>
        <p:txBody>
          <a:bodyPr wrap="square" lIns="82925" tIns="41462" rIns="82925" bIns="41462" rtlCol="0">
            <a:spAutoFit/>
          </a:bodyPr>
          <a:lstStyle/>
          <a:p>
            <a:r>
              <a:rPr lang="en-US" sz="2177" dirty="0">
                <a:solidFill>
                  <a:srgbClr val="003560"/>
                </a:solidFill>
                <a:latin typeface="RubFlama" panose="02000000000000000000" pitchFamily="2" charset="0"/>
              </a:rPr>
              <a:t>R0</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R4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(R0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R2)</a:t>
            </a:r>
          </a:p>
          <a:p>
            <a:r>
              <a:rPr lang="en-US" sz="2177" dirty="0">
                <a:solidFill>
                  <a:srgbClr val="003560"/>
                </a:solidFill>
                <a:latin typeface="RubFlama" panose="02000000000000000000" pitchFamily="2" charset="0"/>
              </a:rPr>
              <a:t>R2</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R6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(R2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R4)</a:t>
            </a:r>
            <a:endParaRPr lang="en-US" sz="2177" b="1" dirty="0">
              <a:solidFill>
                <a:srgbClr val="003560"/>
              </a:solidFill>
              <a:latin typeface="RubFlama" panose="02000000000000000000" pitchFamily="2" charset="0"/>
            </a:endParaRPr>
          </a:p>
          <a:p>
            <a:r>
              <a:rPr lang="en-US" sz="2177" dirty="0">
                <a:solidFill>
                  <a:srgbClr val="003560"/>
                </a:solidFill>
                <a:latin typeface="RubFlama" panose="02000000000000000000" pitchFamily="2" charset="0"/>
              </a:rPr>
              <a:t>R4</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R0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(R0</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R2</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a:t>
            </a:r>
            <a:endParaRPr lang="en-US" sz="2177" b="1" dirty="0">
              <a:solidFill>
                <a:srgbClr val="003560"/>
              </a:solidFill>
              <a:latin typeface="RubFlama" panose="02000000000000000000" pitchFamily="2" charset="0"/>
            </a:endParaRPr>
          </a:p>
          <a:p>
            <a:r>
              <a:rPr lang="en-US" sz="2177" dirty="0">
                <a:solidFill>
                  <a:srgbClr val="003560"/>
                </a:solidFill>
                <a:latin typeface="RubFlama" panose="02000000000000000000" pitchFamily="2" charset="0"/>
              </a:rPr>
              <a:t>R6</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R2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(R2</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R4</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a:t>
            </a:r>
            <a:endParaRPr lang="en-US" sz="2177" b="1" dirty="0">
              <a:solidFill>
                <a:srgbClr val="003560"/>
              </a:solidFill>
              <a:latin typeface="RubFlama" panose="02000000000000000000" pitchFamily="2" charset="0"/>
            </a:endParaRPr>
          </a:p>
        </p:txBody>
      </p:sp>
      <p:sp>
        <p:nvSpPr>
          <p:cNvPr id="9" name="TextBox 8"/>
          <p:cNvSpPr txBox="1"/>
          <p:nvPr/>
        </p:nvSpPr>
        <p:spPr>
          <a:xfrm>
            <a:off x="4988004" y="4024469"/>
            <a:ext cx="3563698" cy="2093899"/>
          </a:xfrm>
          <a:prstGeom prst="rect">
            <a:avLst/>
          </a:prstGeom>
          <a:noFill/>
        </p:spPr>
        <p:txBody>
          <a:bodyPr wrap="square" lIns="82925" tIns="41462" rIns="82925" bIns="41462" rtlCol="0">
            <a:spAutoFit/>
          </a:bodyPr>
          <a:lstStyle/>
          <a:p>
            <a:r>
              <a:rPr lang="en-US" sz="2177" dirty="0">
                <a:solidFill>
                  <a:srgbClr val="003560"/>
                </a:solidFill>
                <a:latin typeface="RubFlama" panose="02000000000000000000" pitchFamily="2" charset="0"/>
              </a:rPr>
              <a:t>R1</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R5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(R1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R2)</a:t>
            </a:r>
          </a:p>
          <a:p>
            <a:r>
              <a:rPr lang="en-US" sz="2177" dirty="0">
                <a:solidFill>
                  <a:srgbClr val="003560"/>
                </a:solidFill>
                <a:latin typeface="RubFlama" panose="02000000000000000000" pitchFamily="2" charset="0"/>
              </a:rPr>
              <a:t>R3</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R7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(R3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R5)</a:t>
            </a:r>
            <a:endParaRPr lang="en-US" sz="2177" b="1" dirty="0">
              <a:solidFill>
                <a:srgbClr val="003560"/>
              </a:solidFill>
              <a:latin typeface="RubFlama" panose="02000000000000000000" pitchFamily="2" charset="0"/>
            </a:endParaRPr>
          </a:p>
          <a:p>
            <a:r>
              <a:rPr lang="en-US" sz="2177" dirty="0">
                <a:solidFill>
                  <a:srgbClr val="003560"/>
                </a:solidFill>
                <a:latin typeface="RubFlama" panose="02000000000000000000" pitchFamily="2" charset="0"/>
              </a:rPr>
              <a:t>R5</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R1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(R1</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R3</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a:t>
            </a:r>
            <a:endParaRPr lang="en-US" sz="2177" b="1" dirty="0">
              <a:solidFill>
                <a:srgbClr val="003560"/>
              </a:solidFill>
              <a:latin typeface="RubFlama" panose="02000000000000000000" pitchFamily="2" charset="0"/>
            </a:endParaRPr>
          </a:p>
          <a:p>
            <a:r>
              <a:rPr lang="en-US" sz="2177" dirty="0">
                <a:solidFill>
                  <a:srgbClr val="003560"/>
                </a:solidFill>
                <a:latin typeface="RubFlama" panose="02000000000000000000" pitchFamily="2" charset="0"/>
              </a:rPr>
              <a:t>R7</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 R3 </a:t>
            </a:r>
            <a:r>
              <a:rPr lang="en-US" sz="2177" b="1" dirty="0">
                <a:solidFill>
                  <a:srgbClr val="003560"/>
                </a:solidFill>
                <a:latin typeface="RubFlama" panose="02000000000000000000" pitchFamily="2" charset="0"/>
              </a:rPr>
              <a:t>XOR</a:t>
            </a:r>
            <a:r>
              <a:rPr lang="en-US" sz="2177" dirty="0">
                <a:solidFill>
                  <a:srgbClr val="003560"/>
                </a:solidFill>
                <a:latin typeface="RubFlama" panose="02000000000000000000" pitchFamily="2" charset="0"/>
              </a:rPr>
              <a:t> (R3</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 </a:t>
            </a:r>
            <a:r>
              <a:rPr lang="en-US" sz="2177" b="1" dirty="0">
                <a:solidFill>
                  <a:srgbClr val="003560"/>
                </a:solidFill>
                <a:latin typeface="RubFlama" panose="02000000000000000000" pitchFamily="2" charset="0"/>
              </a:rPr>
              <a:t>AND</a:t>
            </a:r>
            <a:r>
              <a:rPr lang="en-US" sz="2177" dirty="0">
                <a:solidFill>
                  <a:srgbClr val="003560"/>
                </a:solidFill>
                <a:latin typeface="RubFlama" panose="02000000000000000000" pitchFamily="2" charset="0"/>
              </a:rPr>
              <a:t> R5</a:t>
            </a:r>
            <a:r>
              <a:rPr lang="en-US" sz="2177" b="1" dirty="0">
                <a:solidFill>
                  <a:srgbClr val="003560"/>
                </a:solidFill>
                <a:latin typeface="RubFlama" panose="02000000000000000000" pitchFamily="2" charset="0"/>
              </a:rPr>
              <a:t>’</a:t>
            </a:r>
            <a:r>
              <a:rPr lang="en-US" sz="2177" dirty="0">
                <a:solidFill>
                  <a:srgbClr val="003560"/>
                </a:solidFill>
                <a:latin typeface="RubFlama" panose="02000000000000000000" pitchFamily="2" charset="0"/>
              </a:rPr>
              <a:t>)</a:t>
            </a:r>
            <a:endParaRPr lang="en-US" sz="2177" b="1" dirty="0">
              <a:solidFill>
                <a:srgbClr val="003560"/>
              </a:solidFill>
              <a:latin typeface="RubFlama" panose="02000000000000000000" pitchFamily="2" charset="0"/>
            </a:endParaRPr>
          </a:p>
        </p:txBody>
      </p:sp>
      <p:sp>
        <p:nvSpPr>
          <p:cNvPr id="10" name="TextBox 9"/>
          <p:cNvSpPr txBox="1"/>
          <p:nvPr/>
        </p:nvSpPr>
        <p:spPr>
          <a:xfrm>
            <a:off x="6656987" y="1528754"/>
            <a:ext cx="1932995" cy="753789"/>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4-bit</a:t>
            </a:r>
          </a:p>
          <a:p>
            <a:pPr algn="ctr"/>
            <a:r>
              <a:rPr lang="en-US" sz="2177" b="1" dirty="0">
                <a:solidFill>
                  <a:srgbClr val="003560"/>
                </a:solidFill>
                <a:latin typeface="RubFlama" panose="02000000000000000000" pitchFamily="2" charset="0"/>
              </a:rPr>
              <a:t>involution</a:t>
            </a:r>
          </a:p>
        </p:txBody>
      </p:sp>
      <p:sp>
        <p:nvSpPr>
          <p:cNvPr id="11" name="Right Brace 10"/>
          <p:cNvSpPr/>
          <p:nvPr/>
        </p:nvSpPr>
        <p:spPr>
          <a:xfrm rot="5400000">
            <a:off x="2136043" y="4011509"/>
            <a:ext cx="433816" cy="3453350"/>
          </a:xfrm>
          <a:prstGeom prst="rightBrace">
            <a:avLst/>
          </a:prstGeom>
          <a:ln w="28575">
            <a:solidFill>
              <a:srgbClr val="00356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dirty="0"/>
          </a:p>
        </p:txBody>
      </p:sp>
      <p:sp>
        <p:nvSpPr>
          <p:cNvPr id="12" name="TextBox 11"/>
          <p:cNvSpPr txBox="1"/>
          <p:nvPr/>
        </p:nvSpPr>
        <p:spPr>
          <a:xfrm>
            <a:off x="1261709" y="6030639"/>
            <a:ext cx="2182487"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10 instructions</a:t>
            </a:r>
          </a:p>
        </p:txBody>
      </p:sp>
      <p:sp>
        <p:nvSpPr>
          <p:cNvPr id="13" name="Right Brace 12"/>
          <p:cNvSpPr/>
          <p:nvPr/>
        </p:nvSpPr>
        <p:spPr>
          <a:xfrm rot="5400000">
            <a:off x="6497772" y="4009380"/>
            <a:ext cx="433816" cy="3453350"/>
          </a:xfrm>
          <a:prstGeom prst="rightBrace">
            <a:avLst/>
          </a:prstGeom>
          <a:ln w="28575">
            <a:solidFill>
              <a:srgbClr val="00356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dirty="0"/>
          </a:p>
        </p:txBody>
      </p:sp>
      <p:sp>
        <p:nvSpPr>
          <p:cNvPr id="14" name="TextBox 13"/>
          <p:cNvSpPr txBox="1"/>
          <p:nvPr/>
        </p:nvSpPr>
        <p:spPr>
          <a:xfrm>
            <a:off x="5623437" y="6028509"/>
            <a:ext cx="2182487"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10 instructions</a:t>
            </a:r>
          </a:p>
        </p:txBody>
      </p:sp>
      <p:graphicFrame>
        <p:nvGraphicFramePr>
          <p:cNvPr id="15" name="Object 14"/>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35867" name="Visio" r:id="rId5" imgW="3078946" imgH="1998858" progId="Visio.Drawing.11">
                  <p:embed/>
                </p:oleObj>
              </mc:Choice>
              <mc:Fallback>
                <p:oleObj name="Visio" r:id="rId5" imgW="3078946" imgH="1998858" progId="Visio.Drawing.11">
                  <p:embed/>
                  <p:pic>
                    <p:nvPicPr>
                      <p:cNvPr id="15" name="Object 14"/>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14005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656987" y="2194479"/>
            <a:ext cx="1932995" cy="753789"/>
          </a:xfrm>
          <a:prstGeom prst="rect">
            <a:avLst/>
          </a:prstGeom>
          <a:noFill/>
        </p:spPr>
        <p:txBody>
          <a:bodyPr wrap="square" lIns="82925" tIns="41462" rIns="82925" bIns="41462" rtlCol="0">
            <a:spAutoFit/>
          </a:bodyPr>
          <a:lstStyle/>
          <a:p>
            <a:pPr algn="ctr"/>
            <a:r>
              <a:rPr lang="en-US" sz="2177" b="1" dirty="0" err="1">
                <a:solidFill>
                  <a:srgbClr val="003560"/>
                </a:solidFill>
                <a:latin typeface="RubFlama" panose="02000000000000000000" pitchFamily="2" charset="0"/>
              </a:rPr>
              <a:t>Sbox</a:t>
            </a:r>
            <a:endParaRPr lang="en-US" sz="2177" b="1" dirty="0">
              <a:solidFill>
                <a:srgbClr val="003560"/>
              </a:solidFill>
              <a:latin typeface="RubFlama" panose="02000000000000000000" pitchFamily="2" charset="0"/>
            </a:endParaRPr>
          </a:p>
          <a:p>
            <a:pPr algn="ctr"/>
            <a:r>
              <a:rPr lang="en-US" sz="2177" b="1" dirty="0">
                <a:solidFill>
                  <a:srgbClr val="003560"/>
                </a:solidFill>
                <a:latin typeface="RubFlama" panose="02000000000000000000" pitchFamily="2" charset="0"/>
              </a:rPr>
              <a:t>(formulation)</a:t>
            </a:r>
          </a:p>
        </p:txBody>
      </p:sp>
      <p:sp>
        <p:nvSpPr>
          <p:cNvPr id="17" name="TextBox 16"/>
          <p:cNvSpPr txBox="1"/>
          <p:nvPr/>
        </p:nvSpPr>
        <p:spPr>
          <a:xfrm>
            <a:off x="6656987" y="1528754"/>
            <a:ext cx="1932995" cy="753789"/>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4-bit</a:t>
            </a:r>
          </a:p>
          <a:p>
            <a:pPr algn="ctr"/>
            <a:r>
              <a:rPr lang="en-US" sz="2177" b="1" dirty="0">
                <a:solidFill>
                  <a:srgbClr val="003560"/>
                </a:solidFill>
                <a:latin typeface="RubFlama" panose="02000000000000000000" pitchFamily="2" charset="0"/>
              </a:rPr>
              <a:t>involution</a:t>
            </a:r>
          </a:p>
        </p:txBody>
      </p:sp>
      <p:graphicFrame>
        <p:nvGraphicFramePr>
          <p:cNvPr id="18" name="Object 17"/>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36891" name="Visio" r:id="rId5" imgW="3078946" imgH="1998858" progId="Visio.Drawing.11">
                  <p:embed/>
                </p:oleObj>
              </mc:Choice>
              <mc:Fallback>
                <p:oleObj name="Visio" r:id="rId5" imgW="3078946" imgH="1998858" progId="Visio.Drawing.11">
                  <p:embed/>
                  <p:pic>
                    <p:nvPicPr>
                      <p:cNvPr id="18" name="Object 17"/>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Picture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296" y="3448196"/>
            <a:ext cx="7930654" cy="3241099"/>
          </a:xfrm>
          <a:prstGeom prst="rect">
            <a:avLst/>
          </a:prstGeom>
        </p:spPr>
      </p:pic>
      <p:sp>
        <p:nvSpPr>
          <p:cNvPr id="20" name="Rectangle 19"/>
          <p:cNvSpPr/>
          <p:nvPr/>
        </p:nvSpPr>
        <p:spPr>
          <a:xfrm>
            <a:off x="1492459"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1" name="Rectangle 20"/>
          <p:cNvSpPr/>
          <p:nvPr/>
        </p:nvSpPr>
        <p:spPr>
          <a:xfrm>
            <a:off x="1876952" y="429530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2" name="Rectangle 21"/>
          <p:cNvSpPr/>
          <p:nvPr/>
        </p:nvSpPr>
        <p:spPr>
          <a:xfrm>
            <a:off x="2263162"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3" name="Rectangle 22"/>
          <p:cNvSpPr/>
          <p:nvPr/>
        </p:nvSpPr>
        <p:spPr>
          <a:xfrm>
            <a:off x="2647656" y="4295306"/>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4" name="Rectangle 23"/>
          <p:cNvSpPr/>
          <p:nvPr/>
        </p:nvSpPr>
        <p:spPr>
          <a:xfrm>
            <a:off x="3036601"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5" name="Rectangle 24"/>
          <p:cNvSpPr/>
          <p:nvPr/>
        </p:nvSpPr>
        <p:spPr>
          <a:xfrm>
            <a:off x="3421094" y="4301368"/>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6" name="Rectangle 25"/>
          <p:cNvSpPr/>
          <p:nvPr/>
        </p:nvSpPr>
        <p:spPr>
          <a:xfrm>
            <a:off x="3807304"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7" name="Rectangle 26"/>
          <p:cNvSpPr/>
          <p:nvPr/>
        </p:nvSpPr>
        <p:spPr>
          <a:xfrm>
            <a:off x="4191798" y="4301367"/>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8" name="Rectangle 27"/>
          <p:cNvSpPr/>
          <p:nvPr/>
        </p:nvSpPr>
        <p:spPr>
          <a:xfrm>
            <a:off x="4572002" y="430073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29" name="Right Brace 28"/>
          <p:cNvSpPr/>
          <p:nvPr/>
        </p:nvSpPr>
        <p:spPr>
          <a:xfrm>
            <a:off x="8111856" y="3186123"/>
            <a:ext cx="41467" cy="276450"/>
          </a:xfrm>
          <a:prstGeom prst="righ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b="1" dirty="0"/>
          </a:p>
        </p:txBody>
      </p:sp>
      <p:sp>
        <p:nvSpPr>
          <p:cNvPr id="30" name="Rectangle 29"/>
          <p:cNvSpPr/>
          <p:nvPr/>
        </p:nvSpPr>
        <p:spPr>
          <a:xfrm>
            <a:off x="4956249" y="4294671"/>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1" name="Rectangle 30"/>
          <p:cNvSpPr/>
          <p:nvPr/>
        </p:nvSpPr>
        <p:spPr>
          <a:xfrm>
            <a:off x="5340743" y="4294671"/>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2" name="Rectangle 31"/>
          <p:cNvSpPr/>
          <p:nvPr/>
        </p:nvSpPr>
        <p:spPr>
          <a:xfrm>
            <a:off x="5726952" y="429467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3" name="Rectangle 32"/>
          <p:cNvSpPr/>
          <p:nvPr/>
        </p:nvSpPr>
        <p:spPr>
          <a:xfrm>
            <a:off x="6111446" y="4294670"/>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4" name="Rectangle 33"/>
          <p:cNvSpPr/>
          <p:nvPr/>
        </p:nvSpPr>
        <p:spPr>
          <a:xfrm>
            <a:off x="6500391" y="4300732"/>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5" name="Rectangle 34"/>
          <p:cNvSpPr/>
          <p:nvPr/>
        </p:nvSpPr>
        <p:spPr>
          <a:xfrm>
            <a:off x="6884885" y="4300732"/>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sp>
        <p:nvSpPr>
          <p:cNvPr id="36" name="Rectangle 35"/>
          <p:cNvSpPr/>
          <p:nvPr/>
        </p:nvSpPr>
        <p:spPr>
          <a:xfrm>
            <a:off x="7271094" y="4300731"/>
            <a:ext cx="358974" cy="371352"/>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25" tIns="41462" rIns="82925" bIns="41462" rtlCol="0" anchor="ctr"/>
          <a:lstStyle/>
          <a:p>
            <a:pPr algn="ctr"/>
            <a:endParaRPr lang="en-US" sz="2177"/>
          </a:p>
        </p:txBody>
      </p:sp>
      <p:cxnSp>
        <p:nvCxnSpPr>
          <p:cNvPr id="37" name="Straight Connector 36"/>
          <p:cNvCxnSpPr/>
          <p:nvPr/>
        </p:nvCxnSpPr>
        <p:spPr>
          <a:xfrm>
            <a:off x="7846421" y="3186123"/>
            <a:ext cx="552902" cy="2764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846421" y="3186123"/>
            <a:ext cx="552902" cy="2764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844532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40" name="Object 39"/>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37915" name="Visio" r:id="rId5" imgW="3078946" imgH="1998858" progId="Visio.Drawing.11">
                  <p:embed/>
                </p:oleObj>
              </mc:Choice>
              <mc:Fallback>
                <p:oleObj name="Visio" r:id="rId5" imgW="3078946" imgH="1998858" progId="Visio.Drawing.11">
                  <p:embed/>
                  <p:pic>
                    <p:nvPicPr>
                      <p:cNvPr id="40" name="Object 39"/>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169145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7" name="Object 6"/>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38939" name="Visio" r:id="rId5" imgW="3078946" imgH="1998858" progId="Visio.Drawing.11">
                  <p:embed/>
                </p:oleObj>
              </mc:Choice>
              <mc:Fallback>
                <p:oleObj name="Visio" r:id="rId5" imgW="3078946" imgH="1998858" progId="Visio.Drawing.11">
                  <p:embed/>
                  <p:pic>
                    <p:nvPicPr>
                      <p:cNvPr id="7" name="Object 6"/>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14350" y="3802948"/>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87249" y="474031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0</a:t>
            </a:r>
          </a:p>
        </p:txBody>
      </p:sp>
    </p:spTree>
    <p:custDataLst>
      <p:tags r:id="rId2"/>
    </p:custDataLst>
    <p:extLst>
      <p:ext uri="{BB962C8B-B14F-4D97-AF65-F5344CB8AC3E}">
        <p14:creationId xmlns:p14="http://schemas.microsoft.com/office/powerpoint/2010/main" val="4402531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7" name="Object 6"/>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39963" name="Visio" r:id="rId5" imgW="3078946" imgH="1998858" progId="Visio.Drawing.11">
                  <p:embed/>
                </p:oleObj>
              </mc:Choice>
              <mc:Fallback>
                <p:oleObj name="Visio" r:id="rId5" imgW="3078946" imgH="1998858" progId="Visio.Drawing.11">
                  <p:embed/>
                  <p:pic>
                    <p:nvPicPr>
                      <p:cNvPr id="7" name="Object 6"/>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14350" y="3802948"/>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87249" y="474031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0</a:t>
            </a:r>
          </a:p>
        </p:txBody>
      </p:sp>
      <p:cxnSp>
        <p:nvCxnSpPr>
          <p:cNvPr id="10" name="Straight Arrow Connector 9"/>
          <p:cNvCxnSpPr/>
          <p:nvPr/>
        </p:nvCxnSpPr>
        <p:spPr>
          <a:xfrm>
            <a:off x="4262857" y="381111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5756" y="474848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1</a:t>
            </a:r>
          </a:p>
        </p:txBody>
      </p:sp>
    </p:spTree>
    <p:custDataLst>
      <p:tags r:id="rId2"/>
    </p:custDataLst>
    <p:extLst>
      <p:ext uri="{BB962C8B-B14F-4D97-AF65-F5344CB8AC3E}">
        <p14:creationId xmlns:p14="http://schemas.microsoft.com/office/powerpoint/2010/main" val="1983919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lstStyle/>
          <a:p>
            <a:pPr eaLnBrk="1" hangingPunct="1"/>
            <a:r>
              <a:rPr lang="en-US" altLang="en-US" dirty="0"/>
              <a:t>Ubiquitous Computing Era</a:t>
            </a:r>
            <a:endParaRPr lang="en-US" altLang="en-US" dirty="0" smtClean="0"/>
          </a:p>
        </p:txBody>
      </p:sp>
      <p:sp>
        <p:nvSpPr>
          <p:cNvPr id="7174" name="Rectangle 3"/>
          <p:cNvSpPr>
            <a:spLocks noGrp="1" noChangeArrowheads="1"/>
          </p:cNvSpPr>
          <p:nvPr>
            <p:ph type="body" sz="half" idx="1"/>
          </p:nvPr>
        </p:nvSpPr>
        <p:spPr>
          <a:xfrm>
            <a:off x="609600" y="2132856"/>
            <a:ext cx="7562800" cy="346720"/>
          </a:xfrm>
        </p:spPr>
        <p:txBody>
          <a:bodyPr/>
          <a:lstStyle/>
          <a:p>
            <a:pPr marL="0" indent="0" algn="ctr" eaLnBrk="1" hangingPunct="1">
              <a:lnSpc>
                <a:spcPct val="90000"/>
              </a:lnSpc>
              <a:buNone/>
            </a:pPr>
            <a:r>
              <a:rPr lang="en-US" altLang="en-US" sz="2000" b="1" dirty="0" smtClean="0">
                <a:solidFill>
                  <a:srgbClr val="FF0000"/>
                </a:solidFill>
              </a:rPr>
              <a:t>Security Concerns</a:t>
            </a:r>
            <a:endParaRPr lang="en-US" altLang="en-US" sz="2100" b="1" dirty="0" smtClean="0">
              <a:solidFill>
                <a:srgbClr val="FF0000"/>
              </a:solidFill>
            </a:endParaRPr>
          </a:p>
          <a:p>
            <a:pPr lvl="1" algn="ctr" eaLnBrk="1" hangingPunct="1">
              <a:lnSpc>
                <a:spcPct val="90000"/>
              </a:lnSpc>
            </a:pPr>
            <a:endParaRPr lang="en-US" altLang="en-US" sz="1800" b="1" dirty="0" smtClean="0">
              <a:solidFill>
                <a:srgbClr val="FF0000"/>
              </a:solidFill>
            </a:endParaRPr>
          </a:p>
        </p:txBody>
      </p:sp>
      <p:sp>
        <p:nvSpPr>
          <p:cNvPr id="10" name="Textfeld 16"/>
          <p:cNvSpPr txBox="1">
            <a:spLocks noChangeArrowheads="1"/>
          </p:cNvSpPr>
          <p:nvPr/>
        </p:nvSpPr>
        <p:spPr bwMode="auto">
          <a:xfrm>
            <a:off x="737710" y="4260872"/>
            <a:ext cx="1657485" cy="369332"/>
          </a:xfrm>
          <a:prstGeom prst="rect">
            <a:avLst/>
          </a:prstGeom>
          <a:noFill/>
          <a:ln w="9525">
            <a:noFill/>
            <a:miter lim="800000"/>
            <a:headEnd/>
            <a:tailEnd/>
          </a:ln>
        </p:spPr>
        <p:txBody>
          <a:bodyPr wrap="square" lIns="0" tIns="0" rIns="0" bIns="0">
            <a:spAutoFit/>
          </a:bodyPr>
          <a:lstStyle/>
          <a:p>
            <a:pPr>
              <a:lnSpc>
                <a:spcPct val="150000"/>
              </a:lnSpc>
              <a:spcAft>
                <a:spcPts val="613"/>
              </a:spcAft>
              <a:buSzPct val="130000"/>
            </a:pPr>
            <a:r>
              <a:rPr lang="en-US" sz="1600" b="1" dirty="0" smtClean="0">
                <a:solidFill>
                  <a:srgbClr val="336699"/>
                </a:solidFill>
                <a:latin typeface="+mj-lt"/>
                <a:cs typeface="Arial" charset="0"/>
              </a:rPr>
              <a:t>Car key systems</a:t>
            </a:r>
            <a:endParaRPr lang="en-US" sz="1600" b="1" dirty="0">
              <a:solidFill>
                <a:srgbClr val="336699"/>
              </a:solidFill>
              <a:latin typeface="+mj-lt"/>
              <a:cs typeface="Arial" charset="0"/>
            </a:endParaRPr>
          </a:p>
        </p:txBody>
      </p:sp>
      <p:sp>
        <p:nvSpPr>
          <p:cNvPr id="11" name="Textfeld 16"/>
          <p:cNvSpPr txBox="1">
            <a:spLocks noChangeArrowheads="1"/>
          </p:cNvSpPr>
          <p:nvPr/>
        </p:nvSpPr>
        <p:spPr bwMode="auto">
          <a:xfrm>
            <a:off x="6068013" y="4630204"/>
            <a:ext cx="2651294" cy="369332"/>
          </a:xfrm>
          <a:prstGeom prst="rect">
            <a:avLst/>
          </a:prstGeom>
          <a:noFill/>
          <a:ln w="9525">
            <a:noFill/>
            <a:miter lim="800000"/>
            <a:headEnd/>
            <a:tailEnd/>
          </a:ln>
        </p:spPr>
        <p:txBody>
          <a:bodyPr wrap="square" lIns="0" tIns="0" rIns="0" bIns="0">
            <a:spAutoFit/>
          </a:bodyPr>
          <a:lstStyle/>
          <a:p>
            <a:pPr>
              <a:lnSpc>
                <a:spcPct val="150000"/>
              </a:lnSpc>
              <a:spcAft>
                <a:spcPts val="613"/>
              </a:spcAft>
              <a:buSzPct val="130000"/>
            </a:pPr>
            <a:r>
              <a:rPr lang="en-US" sz="1600" b="1" dirty="0" smtClean="0">
                <a:solidFill>
                  <a:srgbClr val="336699"/>
                </a:solidFill>
                <a:latin typeface="+mn-lt"/>
                <a:cs typeface="Arial" charset="0"/>
              </a:rPr>
              <a:t>Medical &amp; sensor systems</a:t>
            </a:r>
            <a:endParaRPr lang="en-US" sz="1600" b="1" dirty="0">
              <a:solidFill>
                <a:srgbClr val="336699"/>
              </a:solidFill>
              <a:latin typeface="+mn-lt"/>
              <a:cs typeface="Arial" charset="0"/>
            </a:endParaRPr>
          </a:p>
        </p:txBody>
      </p:sp>
      <p:sp>
        <p:nvSpPr>
          <p:cNvPr id="12" name="Textfeld 16"/>
          <p:cNvSpPr txBox="1">
            <a:spLocks noChangeArrowheads="1"/>
          </p:cNvSpPr>
          <p:nvPr/>
        </p:nvSpPr>
        <p:spPr bwMode="auto">
          <a:xfrm>
            <a:off x="3514101" y="6407750"/>
            <a:ext cx="1279115" cy="369332"/>
          </a:xfrm>
          <a:prstGeom prst="rect">
            <a:avLst/>
          </a:prstGeom>
          <a:noFill/>
          <a:ln w="9525">
            <a:noFill/>
            <a:miter lim="800000"/>
            <a:headEnd/>
            <a:tailEnd/>
          </a:ln>
        </p:spPr>
        <p:txBody>
          <a:bodyPr wrap="square" lIns="0" tIns="0" rIns="0" bIns="0">
            <a:spAutoFit/>
          </a:bodyPr>
          <a:lstStyle/>
          <a:p>
            <a:pPr>
              <a:lnSpc>
                <a:spcPct val="150000"/>
              </a:lnSpc>
              <a:spcAft>
                <a:spcPts val="613"/>
              </a:spcAft>
              <a:buSzPct val="130000"/>
            </a:pPr>
            <a:r>
              <a:rPr lang="en-US" sz="1600" b="1" dirty="0" smtClean="0">
                <a:solidFill>
                  <a:srgbClr val="336699"/>
                </a:solidFill>
                <a:latin typeface="+mn-lt"/>
                <a:cs typeface="Arial" charset="0"/>
              </a:rPr>
              <a:t>Smart home</a:t>
            </a:r>
            <a:endParaRPr lang="en-US" sz="1600" b="1" dirty="0">
              <a:solidFill>
                <a:srgbClr val="336699"/>
              </a:solidFill>
              <a:latin typeface="+mn-lt"/>
              <a:cs typeface="Arial" charset="0"/>
            </a:endParaRPr>
          </a:p>
        </p:txBody>
      </p:sp>
      <p:sp>
        <p:nvSpPr>
          <p:cNvPr id="13" name="Textfeld 16"/>
          <p:cNvSpPr txBox="1">
            <a:spLocks noChangeArrowheads="1"/>
          </p:cNvSpPr>
          <p:nvPr/>
        </p:nvSpPr>
        <p:spPr bwMode="auto">
          <a:xfrm>
            <a:off x="3248366" y="2636912"/>
            <a:ext cx="2160240" cy="1708160"/>
          </a:xfrm>
          <a:prstGeom prst="rect">
            <a:avLst/>
          </a:prstGeom>
          <a:noFill/>
          <a:ln w="9525">
            <a:noFill/>
            <a:miter lim="800000"/>
            <a:headEnd/>
            <a:tailEnd/>
          </a:ln>
        </p:spPr>
        <p:txBody>
          <a:bodyPr wrap="square" lIns="0" tIns="0" rIns="0" bIns="0">
            <a:spAutoFit/>
          </a:bodyPr>
          <a:lstStyle/>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Access control</a:t>
            </a:r>
          </a:p>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Security</a:t>
            </a:r>
          </a:p>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Privacy protection</a:t>
            </a:r>
          </a:p>
          <a:p>
            <a:pPr marL="285750" indent="-285750">
              <a:lnSpc>
                <a:spcPct val="150000"/>
              </a:lnSpc>
              <a:spcAft>
                <a:spcPts val="613"/>
              </a:spcAft>
              <a:buSzPct val="130000"/>
              <a:buFont typeface="Arial" panose="020B0604020202020204" pitchFamily="34" charset="0"/>
              <a:buChar char="•"/>
            </a:pPr>
            <a:r>
              <a:rPr lang="en-US" sz="1600" b="1" i="1" dirty="0" smtClean="0">
                <a:solidFill>
                  <a:srgbClr val="336699"/>
                </a:solidFill>
                <a:latin typeface="+mj-lt"/>
                <a:cs typeface="Arial" charset="0"/>
              </a:rPr>
              <a:t>…</a:t>
            </a:r>
            <a:endParaRPr lang="en-US" sz="1600" b="1" i="1" dirty="0">
              <a:solidFill>
                <a:srgbClr val="336699"/>
              </a:solidFill>
              <a:latin typeface="+mj-lt"/>
              <a:cs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25" y="2353724"/>
            <a:ext cx="2135502" cy="167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98712" y="4630204"/>
            <a:ext cx="2509894" cy="16770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0355" y="2656521"/>
            <a:ext cx="2886610" cy="192460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3120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7" name="Object 6"/>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40987" name="Visio" r:id="rId5" imgW="3078946" imgH="1998858" progId="Visio.Drawing.11">
                  <p:embed/>
                </p:oleObj>
              </mc:Choice>
              <mc:Fallback>
                <p:oleObj name="Visio" r:id="rId5" imgW="3078946" imgH="1998858" progId="Visio.Drawing.11">
                  <p:embed/>
                  <p:pic>
                    <p:nvPicPr>
                      <p:cNvPr id="7" name="Object 6"/>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14350" y="3802948"/>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87249" y="474031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0</a:t>
            </a:r>
          </a:p>
        </p:txBody>
      </p:sp>
      <p:cxnSp>
        <p:nvCxnSpPr>
          <p:cNvPr id="10" name="Straight Arrow Connector 9"/>
          <p:cNvCxnSpPr/>
          <p:nvPr/>
        </p:nvCxnSpPr>
        <p:spPr>
          <a:xfrm>
            <a:off x="4262857" y="381111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5756" y="474848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1</a:t>
            </a:r>
          </a:p>
        </p:txBody>
      </p:sp>
      <p:cxnSp>
        <p:nvCxnSpPr>
          <p:cNvPr id="12" name="Straight Arrow Connector 11"/>
          <p:cNvCxnSpPr/>
          <p:nvPr/>
        </p:nvCxnSpPr>
        <p:spPr>
          <a:xfrm>
            <a:off x="4843649" y="382077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6550" y="4758145"/>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2</a:t>
            </a:r>
          </a:p>
        </p:txBody>
      </p:sp>
    </p:spTree>
    <p:custDataLst>
      <p:tags r:id="rId2"/>
    </p:custDataLst>
    <p:extLst>
      <p:ext uri="{BB962C8B-B14F-4D97-AF65-F5344CB8AC3E}">
        <p14:creationId xmlns:p14="http://schemas.microsoft.com/office/powerpoint/2010/main" val="33408749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7" name="Object 6"/>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42011" name="Visio" r:id="rId5" imgW="3078946" imgH="1998858" progId="Visio.Drawing.11">
                  <p:embed/>
                </p:oleObj>
              </mc:Choice>
              <mc:Fallback>
                <p:oleObj name="Visio" r:id="rId5" imgW="3078946" imgH="1998858" progId="Visio.Drawing.11">
                  <p:embed/>
                  <p:pic>
                    <p:nvPicPr>
                      <p:cNvPr id="7" name="Object 6"/>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14350" y="3802948"/>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87249" y="474031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0</a:t>
            </a:r>
          </a:p>
        </p:txBody>
      </p:sp>
      <p:cxnSp>
        <p:nvCxnSpPr>
          <p:cNvPr id="10" name="Straight Arrow Connector 9"/>
          <p:cNvCxnSpPr/>
          <p:nvPr/>
        </p:nvCxnSpPr>
        <p:spPr>
          <a:xfrm>
            <a:off x="4262857" y="381111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5756" y="474848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1</a:t>
            </a:r>
          </a:p>
        </p:txBody>
      </p:sp>
      <p:cxnSp>
        <p:nvCxnSpPr>
          <p:cNvPr id="12" name="Straight Arrow Connector 11"/>
          <p:cNvCxnSpPr/>
          <p:nvPr/>
        </p:nvCxnSpPr>
        <p:spPr>
          <a:xfrm>
            <a:off x="4843649" y="382077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6550" y="4758145"/>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2</a:t>
            </a:r>
          </a:p>
        </p:txBody>
      </p:sp>
      <p:cxnSp>
        <p:nvCxnSpPr>
          <p:cNvPr id="14" name="Straight Arrow Connector 13"/>
          <p:cNvCxnSpPr/>
          <p:nvPr/>
        </p:nvCxnSpPr>
        <p:spPr>
          <a:xfrm>
            <a:off x="5399685" y="3835215"/>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72585" y="4772584"/>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3</a:t>
            </a:r>
          </a:p>
        </p:txBody>
      </p:sp>
    </p:spTree>
    <p:custDataLst>
      <p:tags r:id="rId2"/>
    </p:custDataLst>
    <p:extLst>
      <p:ext uri="{BB962C8B-B14F-4D97-AF65-F5344CB8AC3E}">
        <p14:creationId xmlns:p14="http://schemas.microsoft.com/office/powerpoint/2010/main" val="1813514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7" name="Object 6"/>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43035" name="Visio" r:id="rId5" imgW="3078946" imgH="1998858" progId="Visio.Drawing.11">
                  <p:embed/>
                </p:oleObj>
              </mc:Choice>
              <mc:Fallback>
                <p:oleObj name="Visio" r:id="rId5" imgW="3078946" imgH="1998858" progId="Visio.Drawing.11">
                  <p:embed/>
                  <p:pic>
                    <p:nvPicPr>
                      <p:cNvPr id="7" name="Object 6"/>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14350" y="3802948"/>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87249" y="474031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0</a:t>
            </a:r>
          </a:p>
        </p:txBody>
      </p:sp>
      <p:cxnSp>
        <p:nvCxnSpPr>
          <p:cNvPr id="10" name="Straight Arrow Connector 9"/>
          <p:cNvCxnSpPr/>
          <p:nvPr/>
        </p:nvCxnSpPr>
        <p:spPr>
          <a:xfrm>
            <a:off x="4262857" y="381111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5756" y="474848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1</a:t>
            </a:r>
          </a:p>
        </p:txBody>
      </p:sp>
      <p:cxnSp>
        <p:nvCxnSpPr>
          <p:cNvPr id="12" name="Straight Arrow Connector 11"/>
          <p:cNvCxnSpPr/>
          <p:nvPr/>
        </p:nvCxnSpPr>
        <p:spPr>
          <a:xfrm>
            <a:off x="4843649" y="382077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6550" y="4758145"/>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2</a:t>
            </a:r>
          </a:p>
        </p:txBody>
      </p:sp>
      <p:cxnSp>
        <p:nvCxnSpPr>
          <p:cNvPr id="14" name="Straight Arrow Connector 13"/>
          <p:cNvCxnSpPr/>
          <p:nvPr/>
        </p:nvCxnSpPr>
        <p:spPr>
          <a:xfrm>
            <a:off x="5399685" y="3835215"/>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72585" y="4772584"/>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3</a:t>
            </a:r>
          </a:p>
        </p:txBody>
      </p:sp>
      <p:sp>
        <p:nvSpPr>
          <p:cNvPr id="16" name="TextBox 15"/>
          <p:cNvSpPr txBox="1"/>
          <p:nvPr/>
        </p:nvSpPr>
        <p:spPr>
          <a:xfrm>
            <a:off x="3351003" y="5515967"/>
            <a:ext cx="2441995" cy="418762"/>
          </a:xfrm>
          <a:prstGeom prst="rect">
            <a:avLst/>
          </a:prstGeom>
          <a:noFill/>
        </p:spPr>
        <p:txBody>
          <a:bodyPr wrap="square" lIns="82925" tIns="41462" rIns="82925" bIns="41462" rtlCol="0">
            <a:spAutoFit/>
          </a:bodyPr>
          <a:lstStyle/>
          <a:p>
            <a:r>
              <a:rPr lang="en-US" sz="2177" b="1" dirty="0">
                <a:solidFill>
                  <a:srgbClr val="003560"/>
                </a:solidFill>
                <a:latin typeface="+mj-lt"/>
              </a:rPr>
              <a:t>16 x 16 matrices!</a:t>
            </a:r>
          </a:p>
        </p:txBody>
      </p:sp>
    </p:spTree>
    <p:custDataLst>
      <p:tags r:id="rId2"/>
    </p:custDataLst>
    <p:extLst>
      <p:ext uri="{BB962C8B-B14F-4D97-AF65-F5344CB8AC3E}">
        <p14:creationId xmlns:p14="http://schemas.microsoft.com/office/powerpoint/2010/main" val="22673730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6987" y="2194479"/>
            <a:ext cx="1932995" cy="418762"/>
          </a:xfrm>
          <a:prstGeom prst="rect">
            <a:avLst/>
          </a:prstGeom>
          <a:noFill/>
        </p:spPr>
        <p:txBody>
          <a:bodyPr wrap="square" lIns="82925" tIns="41462" rIns="82925" bIns="41462" rtlCol="0">
            <a:spAutoFit/>
          </a:bodyPr>
          <a:lstStyle/>
          <a:p>
            <a:pPr algn="ctr"/>
            <a:r>
              <a:rPr lang="en-US" sz="2177" b="1" dirty="0">
                <a:solidFill>
                  <a:srgbClr val="003560"/>
                </a:solidFill>
                <a:latin typeface="RubFlama" panose="02000000000000000000" pitchFamily="2" charset="0"/>
              </a:rPr>
              <a:t>Linear Layer</a:t>
            </a:r>
          </a:p>
        </p:txBody>
      </p:sp>
      <p:graphicFrame>
        <p:nvGraphicFramePr>
          <p:cNvPr id="7" name="Object 6"/>
          <p:cNvGraphicFramePr>
            <a:graphicFrameLocks noChangeAspect="1"/>
          </p:cNvGraphicFramePr>
          <p:nvPr>
            <p:extLst/>
          </p:nvPr>
        </p:nvGraphicFramePr>
        <p:xfrm>
          <a:off x="3391325" y="1369297"/>
          <a:ext cx="3226702" cy="2090661"/>
        </p:xfrm>
        <a:graphic>
          <a:graphicData uri="http://schemas.openxmlformats.org/presentationml/2006/ole">
            <mc:AlternateContent xmlns:mc="http://schemas.openxmlformats.org/markup-compatibility/2006">
              <mc:Choice xmlns:v="urn:schemas-microsoft-com:vml" Requires="v">
                <p:oleObj spid="_x0000_s44059" name="Visio" r:id="rId5" imgW="3078946" imgH="1998858" progId="Visio.Drawing.11">
                  <p:embed/>
                </p:oleObj>
              </mc:Choice>
              <mc:Fallback>
                <p:oleObj name="Visio" r:id="rId5" imgW="3078946" imgH="1998858" progId="Visio.Drawing.11">
                  <p:embed/>
                  <p:pic>
                    <p:nvPicPr>
                      <p:cNvPr id="7" name="Object 6"/>
                      <p:cNvPicPr>
                        <a:picLocks noChangeAspect="1" noChangeArrowheads="1"/>
                      </p:cNvPicPr>
                      <p:nvPr/>
                    </p:nvPicPr>
                    <p:blipFill>
                      <a:blip r:embed="rId6"/>
                      <a:srcRect/>
                      <a:stretch>
                        <a:fillRect/>
                      </a:stretch>
                    </p:blipFill>
                    <p:spPr bwMode="auto">
                      <a:xfrm>
                        <a:off x="3391325" y="1369297"/>
                        <a:ext cx="3226702" cy="20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14350" y="3802948"/>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87249" y="474031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0</a:t>
            </a:r>
          </a:p>
        </p:txBody>
      </p:sp>
      <p:cxnSp>
        <p:nvCxnSpPr>
          <p:cNvPr id="10" name="Straight Arrow Connector 9"/>
          <p:cNvCxnSpPr/>
          <p:nvPr/>
        </p:nvCxnSpPr>
        <p:spPr>
          <a:xfrm>
            <a:off x="4262857" y="381111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5756" y="4748486"/>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1</a:t>
            </a:r>
          </a:p>
        </p:txBody>
      </p:sp>
      <p:cxnSp>
        <p:nvCxnSpPr>
          <p:cNvPr id="12" name="Straight Arrow Connector 11"/>
          <p:cNvCxnSpPr/>
          <p:nvPr/>
        </p:nvCxnSpPr>
        <p:spPr>
          <a:xfrm>
            <a:off x="4843649" y="3820777"/>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6550" y="4758145"/>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2</a:t>
            </a:r>
          </a:p>
        </p:txBody>
      </p:sp>
      <p:cxnSp>
        <p:nvCxnSpPr>
          <p:cNvPr id="14" name="Straight Arrow Connector 13"/>
          <p:cNvCxnSpPr/>
          <p:nvPr/>
        </p:nvCxnSpPr>
        <p:spPr>
          <a:xfrm>
            <a:off x="5399685" y="3835215"/>
            <a:ext cx="0" cy="816974"/>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72585" y="4772584"/>
            <a:ext cx="452200" cy="418762"/>
          </a:xfrm>
          <a:prstGeom prst="rect">
            <a:avLst/>
          </a:prstGeom>
          <a:noFill/>
        </p:spPr>
        <p:txBody>
          <a:bodyPr wrap="square" lIns="82925" tIns="41462" rIns="82925" bIns="41462" rtlCol="0">
            <a:spAutoFit/>
          </a:bodyPr>
          <a:lstStyle/>
          <a:p>
            <a:r>
              <a:rPr lang="en-US" sz="2177" b="1" i="1" dirty="0">
                <a:solidFill>
                  <a:srgbClr val="003560"/>
                </a:solidFill>
                <a:latin typeface="RubFlama" panose="02000000000000000000" pitchFamily="2" charset="0"/>
              </a:rPr>
              <a:t>L</a:t>
            </a:r>
            <a:r>
              <a:rPr lang="en-US" sz="2177" b="1" i="1" baseline="-25000" dirty="0">
                <a:solidFill>
                  <a:srgbClr val="003560"/>
                </a:solidFill>
                <a:latin typeface="RubFlama" panose="02000000000000000000" pitchFamily="2" charset="0"/>
              </a:rPr>
              <a:t>3</a:t>
            </a:r>
          </a:p>
        </p:txBody>
      </p:sp>
      <p:sp>
        <p:nvSpPr>
          <p:cNvPr id="16" name="TextBox 15"/>
          <p:cNvSpPr txBox="1"/>
          <p:nvPr/>
        </p:nvSpPr>
        <p:spPr>
          <a:xfrm>
            <a:off x="3460002" y="5301208"/>
            <a:ext cx="2441995" cy="391510"/>
          </a:xfrm>
          <a:prstGeom prst="rect">
            <a:avLst/>
          </a:prstGeom>
          <a:noFill/>
        </p:spPr>
        <p:txBody>
          <a:bodyPr wrap="square" lIns="82925" tIns="41462" rIns="82925" bIns="41462" rtlCol="0">
            <a:spAutoFit/>
          </a:bodyPr>
          <a:lstStyle/>
          <a:p>
            <a:r>
              <a:rPr lang="en-US" sz="2000" b="1" dirty="0">
                <a:solidFill>
                  <a:srgbClr val="003560"/>
                </a:solidFill>
                <a:latin typeface="+mn-lt"/>
              </a:rPr>
              <a:t>16 x 16 matrices!</a:t>
            </a:r>
          </a:p>
        </p:txBody>
      </p:sp>
      <p:sp>
        <p:nvSpPr>
          <p:cNvPr id="17" name="TextBox 16"/>
          <p:cNvSpPr txBox="1"/>
          <p:nvPr/>
        </p:nvSpPr>
        <p:spPr>
          <a:xfrm>
            <a:off x="109480" y="5828728"/>
            <a:ext cx="9143040" cy="391510"/>
          </a:xfrm>
          <a:prstGeom prst="rect">
            <a:avLst/>
          </a:prstGeom>
          <a:noFill/>
        </p:spPr>
        <p:txBody>
          <a:bodyPr wrap="square" lIns="82925" tIns="41462" rIns="82925" bIns="41462" rtlCol="0">
            <a:spAutoFit/>
          </a:bodyPr>
          <a:lstStyle/>
          <a:p>
            <a:pPr algn="ctr"/>
            <a:r>
              <a:rPr lang="en-US" sz="2000" b="1" dirty="0">
                <a:solidFill>
                  <a:srgbClr val="FF0000"/>
                </a:solidFill>
                <a:latin typeface="+mn-lt"/>
              </a:rPr>
              <a:t>Should not be very costly: Look for efficiently implementable</a:t>
            </a:r>
            <a:r>
              <a:rPr lang="en-US" sz="2000" b="1" i="1" dirty="0">
                <a:solidFill>
                  <a:srgbClr val="FF0000"/>
                </a:solidFill>
                <a:latin typeface="+mn-lt"/>
              </a:rPr>
              <a:t> L</a:t>
            </a:r>
            <a:r>
              <a:rPr lang="en-US" sz="2000" b="1" i="1" baseline="-25000" dirty="0">
                <a:solidFill>
                  <a:srgbClr val="FF0000"/>
                </a:solidFill>
                <a:latin typeface="+mn-lt"/>
              </a:rPr>
              <a:t>i</a:t>
            </a:r>
            <a:r>
              <a:rPr lang="en-US" sz="2000" b="1" dirty="0">
                <a:solidFill>
                  <a:srgbClr val="FF0000"/>
                </a:solidFill>
                <a:latin typeface="+mn-lt"/>
              </a:rPr>
              <a:t>!</a:t>
            </a:r>
          </a:p>
        </p:txBody>
      </p:sp>
    </p:spTree>
    <p:custDataLst>
      <p:tags r:id="rId2"/>
    </p:custDataLst>
    <p:extLst>
      <p:ext uri="{BB962C8B-B14F-4D97-AF65-F5344CB8AC3E}">
        <p14:creationId xmlns:p14="http://schemas.microsoft.com/office/powerpoint/2010/main" val="1979458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974" y="1124824"/>
            <a:ext cx="7223002"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How</a:t>
            </a:r>
            <a:r>
              <a:rPr lang="de-DE" b="1" dirty="0">
                <a:solidFill>
                  <a:srgbClr val="003560"/>
                </a:solidFill>
                <a:cs typeface="Arial" charset="0"/>
              </a:rPr>
              <a:t> </a:t>
            </a:r>
            <a:r>
              <a:rPr lang="de-DE" b="1" dirty="0" err="1">
                <a:solidFill>
                  <a:srgbClr val="003560"/>
                </a:solidFill>
                <a:cs typeface="Arial" charset="0"/>
              </a:rPr>
              <a:t>to</a:t>
            </a:r>
            <a:r>
              <a:rPr lang="de-DE" b="1" dirty="0">
                <a:solidFill>
                  <a:srgbClr val="003560"/>
                </a:solidFill>
                <a:cs typeface="Arial" charset="0"/>
              </a:rPr>
              <a:t> </a:t>
            </a:r>
            <a:r>
              <a:rPr lang="de-DE" b="1" dirty="0" err="1">
                <a:solidFill>
                  <a:srgbClr val="003560"/>
                </a:solidFill>
                <a:cs typeface="Arial" charset="0"/>
              </a:rPr>
              <a:t>Choose</a:t>
            </a:r>
            <a:r>
              <a:rPr lang="de-DE" b="1" dirty="0">
                <a:solidFill>
                  <a:srgbClr val="003560"/>
                </a:solidFill>
                <a:cs typeface="Arial" charset="0"/>
              </a:rPr>
              <a:t> </a:t>
            </a:r>
            <a:r>
              <a:rPr lang="de-DE" b="1" i="1" dirty="0">
                <a:solidFill>
                  <a:srgbClr val="003560"/>
                </a:solidFill>
                <a:cs typeface="Arial" charset="0"/>
              </a:rPr>
              <a:t>L</a:t>
            </a:r>
            <a:r>
              <a:rPr lang="de-DE" b="1" i="1" baseline="-25000" dirty="0">
                <a:solidFill>
                  <a:srgbClr val="003560"/>
                </a:solidFill>
                <a:cs typeface="Arial" charset="0"/>
              </a:rPr>
              <a:t>i</a:t>
            </a:r>
            <a:endParaRPr lang="en-GB" i="1" u="sng" baseline="-25000" dirty="0"/>
          </a:p>
        </p:txBody>
      </p:sp>
      <p:sp>
        <p:nvSpPr>
          <p:cNvPr id="6" name="Textfeld 16"/>
          <p:cNvSpPr txBox="1">
            <a:spLocks noChangeArrowheads="1"/>
          </p:cNvSpPr>
          <p:nvPr/>
        </p:nvSpPr>
        <p:spPr bwMode="auto">
          <a:xfrm>
            <a:off x="115818" y="1614073"/>
            <a:ext cx="8560638" cy="502573"/>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2177" dirty="0">
                <a:solidFill>
                  <a:srgbClr val="2A196F"/>
                </a:solidFill>
                <a:latin typeface="+mn-lt"/>
                <a:cs typeface="Arial" charset="0"/>
              </a:rPr>
              <a:t>Looking for “the cheapest implementation of a given linear layer </a:t>
            </a:r>
            <a:r>
              <a:rPr lang="de-DE" sz="2177" i="1" dirty="0">
                <a:solidFill>
                  <a:srgbClr val="2A196F"/>
                </a:solidFill>
                <a:latin typeface="+mn-lt"/>
                <a:cs typeface="Arial" charset="0"/>
              </a:rPr>
              <a:t>L</a:t>
            </a:r>
            <a:r>
              <a:rPr lang="en-US" sz="2177" dirty="0">
                <a:solidFill>
                  <a:srgbClr val="2A196F"/>
                </a:solidFill>
                <a:latin typeface="+mn-lt"/>
              </a:rPr>
              <a:t>”</a:t>
            </a:r>
            <a:r>
              <a:rPr lang="de-DE" sz="2177" dirty="0">
                <a:solidFill>
                  <a:srgbClr val="2A196F"/>
                </a:solidFill>
                <a:latin typeface="+mn-lt"/>
                <a:cs typeface="Arial" charset="0"/>
              </a:rPr>
              <a:t>?</a:t>
            </a:r>
            <a:endParaRPr lang="de-DE" sz="2177" b="1" i="1" dirty="0">
              <a:solidFill>
                <a:srgbClr val="2A196F"/>
              </a:solidFill>
              <a:latin typeface="+mn-lt"/>
              <a:cs typeface="Arial" charset="0"/>
            </a:endParaRPr>
          </a:p>
        </p:txBody>
      </p:sp>
    </p:spTree>
    <p:extLst>
      <p:ext uri="{BB962C8B-B14F-4D97-AF65-F5344CB8AC3E}">
        <p14:creationId xmlns:p14="http://schemas.microsoft.com/office/powerpoint/2010/main" val="28262329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51974" y="1124824"/>
            <a:ext cx="7223002"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How</a:t>
            </a:r>
            <a:r>
              <a:rPr lang="de-DE" b="1" dirty="0">
                <a:solidFill>
                  <a:srgbClr val="003560"/>
                </a:solidFill>
                <a:cs typeface="Arial" charset="0"/>
              </a:rPr>
              <a:t> </a:t>
            </a:r>
            <a:r>
              <a:rPr lang="de-DE" b="1" dirty="0" err="1">
                <a:solidFill>
                  <a:srgbClr val="003560"/>
                </a:solidFill>
                <a:cs typeface="Arial" charset="0"/>
              </a:rPr>
              <a:t>to</a:t>
            </a:r>
            <a:r>
              <a:rPr lang="de-DE" b="1" dirty="0">
                <a:solidFill>
                  <a:srgbClr val="003560"/>
                </a:solidFill>
                <a:cs typeface="Arial" charset="0"/>
              </a:rPr>
              <a:t> </a:t>
            </a:r>
            <a:r>
              <a:rPr lang="de-DE" b="1" dirty="0" err="1">
                <a:solidFill>
                  <a:srgbClr val="003560"/>
                </a:solidFill>
                <a:cs typeface="Arial" charset="0"/>
              </a:rPr>
              <a:t>Choose</a:t>
            </a:r>
            <a:r>
              <a:rPr lang="de-DE" b="1" dirty="0">
                <a:solidFill>
                  <a:srgbClr val="003560"/>
                </a:solidFill>
                <a:cs typeface="Arial" charset="0"/>
              </a:rPr>
              <a:t> </a:t>
            </a:r>
            <a:r>
              <a:rPr lang="de-DE" b="1" i="1" dirty="0">
                <a:solidFill>
                  <a:srgbClr val="003560"/>
                </a:solidFill>
                <a:cs typeface="Arial" charset="0"/>
              </a:rPr>
              <a:t>L</a:t>
            </a:r>
            <a:r>
              <a:rPr lang="de-DE" b="1" i="1" baseline="-25000" dirty="0">
                <a:solidFill>
                  <a:srgbClr val="003560"/>
                </a:solidFill>
                <a:cs typeface="Arial" charset="0"/>
              </a:rPr>
              <a:t>i</a:t>
            </a:r>
            <a:endParaRPr lang="en-GB" i="1" u="sng" baseline="-25000" dirty="0"/>
          </a:p>
        </p:txBody>
      </p:sp>
      <p:sp>
        <p:nvSpPr>
          <p:cNvPr id="8" name="Textfeld 16"/>
          <p:cNvSpPr txBox="1">
            <a:spLocks noChangeArrowheads="1"/>
          </p:cNvSpPr>
          <p:nvPr/>
        </p:nvSpPr>
        <p:spPr bwMode="auto">
          <a:xfrm>
            <a:off x="115818" y="1614073"/>
            <a:ext cx="8632646" cy="502573"/>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2177" dirty="0">
                <a:solidFill>
                  <a:srgbClr val="2A196F"/>
                </a:solidFill>
                <a:latin typeface="+mn-lt"/>
                <a:cs typeface="Arial" charset="0"/>
              </a:rPr>
              <a:t>Looking for “the cheapest implementation of a given linear </a:t>
            </a:r>
            <a:r>
              <a:rPr lang="de-DE" sz="2177" dirty="0" smtClean="0">
                <a:solidFill>
                  <a:srgbClr val="2A196F"/>
                </a:solidFill>
                <a:latin typeface="+mn-lt"/>
                <a:cs typeface="Arial" charset="0"/>
              </a:rPr>
              <a:t>layer </a:t>
            </a:r>
            <a:r>
              <a:rPr lang="de-DE" sz="2177" i="1" dirty="0" smtClean="0">
                <a:solidFill>
                  <a:srgbClr val="2A196F"/>
                </a:solidFill>
                <a:latin typeface="+mn-lt"/>
                <a:cs typeface="Arial" charset="0"/>
              </a:rPr>
              <a:t>L</a:t>
            </a:r>
            <a:r>
              <a:rPr lang="en-US" sz="2177" dirty="0">
                <a:solidFill>
                  <a:srgbClr val="2A196F"/>
                </a:solidFill>
                <a:latin typeface="+mn-lt"/>
              </a:rPr>
              <a:t>”</a:t>
            </a:r>
            <a:r>
              <a:rPr lang="de-DE" sz="2177" dirty="0">
                <a:solidFill>
                  <a:srgbClr val="2A196F"/>
                </a:solidFill>
                <a:latin typeface="+mn-lt"/>
                <a:cs typeface="Arial" charset="0"/>
              </a:rPr>
              <a:t>?</a:t>
            </a:r>
            <a:endParaRPr lang="de-DE" sz="2177" b="1" i="1" dirty="0">
              <a:solidFill>
                <a:srgbClr val="2A196F"/>
              </a:solidFill>
              <a:latin typeface="+mn-lt"/>
              <a:cs typeface="Arial" charset="0"/>
            </a:endParaRPr>
          </a:p>
        </p:txBody>
      </p:sp>
      <p:sp>
        <p:nvSpPr>
          <p:cNvPr id="9" name="Textfeld 16"/>
          <p:cNvSpPr txBox="1">
            <a:spLocks noChangeArrowheads="1"/>
          </p:cNvSpPr>
          <p:nvPr/>
        </p:nvSpPr>
        <p:spPr bwMode="auto">
          <a:xfrm>
            <a:off x="4089007" y="2454299"/>
            <a:ext cx="657905" cy="448584"/>
          </a:xfrm>
          <a:prstGeom prst="rect">
            <a:avLst/>
          </a:prstGeom>
          <a:noFill/>
          <a:ln w="9525">
            <a:noFill/>
            <a:miter lim="800000"/>
            <a:headEnd/>
            <a:tailEnd/>
          </a:ln>
        </p:spPr>
        <p:txBody>
          <a:bodyPr wrap="square" lIns="0" tIns="0" rIns="0" bIns="0">
            <a:spAutoFit/>
          </a:bodyPr>
          <a:lstStyle/>
          <a:p>
            <a:pPr algn="ctr">
              <a:lnSpc>
                <a:spcPct val="150000"/>
              </a:lnSpc>
              <a:spcBef>
                <a:spcPts val="181"/>
              </a:spcBef>
              <a:spcAft>
                <a:spcPts val="181"/>
              </a:spcAft>
              <a:buClr>
                <a:srgbClr val="003560"/>
              </a:buClr>
              <a:buSzPct val="130000"/>
            </a:pPr>
            <a:r>
              <a:rPr lang="de-DE" sz="2177" b="1" dirty="0">
                <a:solidFill>
                  <a:srgbClr val="FF0000"/>
                </a:solidFill>
                <a:latin typeface="+mj-lt"/>
                <a:cs typeface="Arial" charset="0"/>
              </a:rPr>
              <a:t>NO!</a:t>
            </a:r>
            <a:endParaRPr lang="de-DE" sz="2177" b="1" i="1" dirty="0">
              <a:solidFill>
                <a:srgbClr val="FF0000"/>
              </a:solidFill>
              <a:latin typeface="+mj-lt"/>
              <a:cs typeface="Arial" charset="0"/>
            </a:endParaRPr>
          </a:p>
        </p:txBody>
      </p:sp>
      <p:sp>
        <p:nvSpPr>
          <p:cNvPr id="10" name="Textfeld 16"/>
          <p:cNvSpPr txBox="1">
            <a:spLocks noChangeArrowheads="1"/>
          </p:cNvSpPr>
          <p:nvPr/>
        </p:nvSpPr>
        <p:spPr bwMode="auto">
          <a:xfrm>
            <a:off x="115813" y="3728174"/>
            <a:ext cx="8158651" cy="2415533"/>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2177" dirty="0">
                <a:solidFill>
                  <a:srgbClr val="2A196F"/>
                </a:solidFill>
                <a:latin typeface="+mn-lt"/>
                <a:cs typeface="Arial" charset="0"/>
              </a:rPr>
              <a:t>“Which </a:t>
            </a:r>
            <a:r>
              <a:rPr lang="de-DE" sz="2177" dirty="0" smtClean="0">
                <a:solidFill>
                  <a:srgbClr val="2A196F"/>
                </a:solidFill>
                <a:latin typeface="+mn-lt"/>
                <a:cs typeface="Arial" charset="0"/>
              </a:rPr>
              <a:t>good linear layer </a:t>
            </a:r>
            <a:r>
              <a:rPr lang="de-DE" sz="2177" dirty="0">
                <a:solidFill>
                  <a:srgbClr val="2A196F"/>
                </a:solidFill>
                <a:latin typeface="+mn-lt"/>
                <a:cs typeface="Arial" charset="0"/>
              </a:rPr>
              <a:t>can be implemented with </a:t>
            </a:r>
            <a:r>
              <a:rPr lang="de-DE" sz="2177" dirty="0" smtClean="0">
                <a:solidFill>
                  <a:srgbClr val="2A196F"/>
                </a:solidFill>
                <a:latin typeface="+mn-lt"/>
                <a:cs typeface="Arial" charset="0"/>
              </a:rPr>
              <a:t>‘</a:t>
            </a:r>
            <a:r>
              <a:rPr lang="de-DE" sz="2177" b="1" i="1" dirty="0" smtClean="0">
                <a:solidFill>
                  <a:srgbClr val="2A196F"/>
                </a:solidFill>
                <a:latin typeface="+mn-lt"/>
                <a:cs typeface="Arial" charset="0"/>
              </a:rPr>
              <a:t>N</a:t>
            </a:r>
            <a:r>
              <a:rPr lang="de-DE" sz="2177" dirty="0" smtClean="0">
                <a:solidFill>
                  <a:srgbClr val="2A196F"/>
                </a:solidFill>
                <a:latin typeface="+mn-lt"/>
                <a:cs typeface="Arial" charset="0"/>
              </a:rPr>
              <a:t>‘ minimum </a:t>
            </a:r>
            <a:r>
              <a:rPr lang="de-DE" sz="2177" dirty="0">
                <a:solidFill>
                  <a:srgbClr val="2A196F"/>
                </a:solidFill>
                <a:latin typeface="+mn-lt"/>
                <a:cs typeface="Arial" charset="0"/>
              </a:rPr>
              <a:t>instructions</a:t>
            </a:r>
            <a:r>
              <a:rPr lang="en-US" sz="2177" dirty="0">
                <a:solidFill>
                  <a:srgbClr val="2A196F"/>
                </a:solidFill>
                <a:latin typeface="+mn-lt"/>
              </a:rPr>
              <a:t>”</a:t>
            </a:r>
            <a:r>
              <a:rPr lang="de-DE" sz="2177" dirty="0">
                <a:solidFill>
                  <a:srgbClr val="2A196F"/>
                </a:solidFill>
                <a:latin typeface="+mn-lt"/>
                <a:cs typeface="Arial" charset="0"/>
              </a:rPr>
              <a:t>?</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177" dirty="0">
                <a:solidFill>
                  <a:srgbClr val="2A196F"/>
                </a:solidFill>
                <a:latin typeface="+mn-lt"/>
                <a:cs typeface="Arial" charset="0"/>
              </a:rPr>
              <a:t>In turn it gives us also...</a:t>
            </a:r>
          </a:p>
          <a:p>
            <a:pPr marL="1241008" lvl="2" indent="-328249">
              <a:lnSpc>
                <a:spcPct val="150000"/>
              </a:lnSpc>
              <a:spcBef>
                <a:spcPts val="181"/>
              </a:spcBef>
              <a:spcAft>
                <a:spcPts val="181"/>
              </a:spcAft>
              <a:buClr>
                <a:srgbClr val="003560"/>
              </a:buClr>
              <a:buSzPct val="130000"/>
              <a:buFont typeface="Wingdings" panose="05000000000000000000" pitchFamily="2" charset="2"/>
              <a:buChar char="Ø"/>
            </a:pPr>
            <a:r>
              <a:rPr lang="de-DE" sz="1633" dirty="0">
                <a:solidFill>
                  <a:srgbClr val="2A196F"/>
                </a:solidFill>
                <a:latin typeface="+mn-lt"/>
                <a:cs typeface="Arial" charset="0"/>
              </a:rPr>
              <a:t># of </a:t>
            </a:r>
            <a:r>
              <a:rPr lang="de-DE" sz="1633" i="1" dirty="0">
                <a:solidFill>
                  <a:srgbClr val="2A196F"/>
                </a:solidFill>
                <a:latin typeface="+mn-lt"/>
                <a:cs typeface="Arial" charset="0"/>
              </a:rPr>
              <a:t>clock cycles</a:t>
            </a:r>
            <a:r>
              <a:rPr lang="de-DE" sz="1633" dirty="0">
                <a:solidFill>
                  <a:srgbClr val="2A196F"/>
                </a:solidFill>
                <a:latin typeface="+mn-lt"/>
                <a:cs typeface="Arial" charset="0"/>
              </a:rPr>
              <a:t> for speed</a:t>
            </a:r>
          </a:p>
          <a:p>
            <a:pPr marL="1241008" lvl="2" indent="-328249">
              <a:lnSpc>
                <a:spcPct val="150000"/>
              </a:lnSpc>
              <a:spcBef>
                <a:spcPts val="181"/>
              </a:spcBef>
              <a:spcAft>
                <a:spcPts val="181"/>
              </a:spcAft>
              <a:buClr>
                <a:srgbClr val="003560"/>
              </a:buClr>
              <a:buSzPct val="130000"/>
              <a:buFont typeface="Wingdings" panose="05000000000000000000" pitchFamily="2" charset="2"/>
              <a:buChar char="Ø"/>
            </a:pPr>
            <a:r>
              <a:rPr lang="de-DE" sz="1633" dirty="0">
                <a:solidFill>
                  <a:srgbClr val="2A196F"/>
                </a:solidFill>
                <a:latin typeface="+mn-lt"/>
                <a:cs typeface="Arial" charset="0"/>
              </a:rPr>
              <a:t>#of </a:t>
            </a:r>
            <a:r>
              <a:rPr lang="de-DE" sz="1633" i="1" dirty="0">
                <a:solidFill>
                  <a:srgbClr val="2A196F"/>
                </a:solidFill>
                <a:latin typeface="+mn-lt"/>
                <a:cs typeface="Arial" charset="0"/>
              </a:rPr>
              <a:t>bytes</a:t>
            </a:r>
            <a:r>
              <a:rPr lang="de-DE" sz="1633" dirty="0">
                <a:solidFill>
                  <a:srgbClr val="2A196F"/>
                </a:solidFill>
                <a:latin typeface="+mn-lt"/>
                <a:cs typeface="Arial" charset="0"/>
              </a:rPr>
              <a:t> for code size</a:t>
            </a:r>
            <a:endParaRPr lang="de-DE" sz="2177" dirty="0">
              <a:solidFill>
                <a:srgbClr val="2A196F"/>
              </a:solidFill>
              <a:latin typeface="+mn-lt"/>
              <a:cs typeface="Arial" charset="0"/>
            </a:endParaRPr>
          </a:p>
        </p:txBody>
      </p:sp>
      <p:sp>
        <p:nvSpPr>
          <p:cNvPr id="11" name="Textfeld 16"/>
          <p:cNvSpPr txBox="1">
            <a:spLocks noChangeArrowheads="1"/>
          </p:cNvSpPr>
          <p:nvPr/>
        </p:nvSpPr>
        <p:spPr bwMode="auto">
          <a:xfrm>
            <a:off x="3809148" y="3153575"/>
            <a:ext cx="1482857" cy="448584"/>
          </a:xfrm>
          <a:prstGeom prst="rect">
            <a:avLst/>
          </a:prstGeom>
          <a:noFill/>
          <a:ln w="9525">
            <a:noFill/>
            <a:miter lim="800000"/>
            <a:headEnd/>
            <a:tailEnd/>
          </a:ln>
        </p:spPr>
        <p:txBody>
          <a:bodyPr wrap="square" lIns="0" tIns="0" rIns="0" bIns="0">
            <a:spAutoFit/>
          </a:bodyPr>
          <a:lstStyle/>
          <a:p>
            <a:pPr algn="ctr">
              <a:lnSpc>
                <a:spcPct val="150000"/>
              </a:lnSpc>
              <a:spcBef>
                <a:spcPts val="181"/>
              </a:spcBef>
              <a:spcAft>
                <a:spcPts val="181"/>
              </a:spcAft>
              <a:buClr>
                <a:srgbClr val="003560"/>
              </a:buClr>
              <a:buSzPct val="130000"/>
            </a:pPr>
            <a:r>
              <a:rPr lang="de-DE" sz="2177" b="1" dirty="0">
                <a:solidFill>
                  <a:srgbClr val="FF0000"/>
                </a:solidFill>
                <a:latin typeface="+mj-lt"/>
                <a:cs typeface="Arial" charset="0"/>
              </a:rPr>
              <a:t>Instead...</a:t>
            </a:r>
            <a:endParaRPr lang="de-DE" sz="2177" b="1" i="1" dirty="0">
              <a:solidFill>
                <a:srgbClr val="FF0000"/>
              </a:solidFill>
              <a:latin typeface="+mj-lt"/>
              <a:cs typeface="Arial" charset="0"/>
            </a:endParaRPr>
          </a:p>
        </p:txBody>
      </p:sp>
    </p:spTree>
    <p:extLst>
      <p:ext uri="{BB962C8B-B14F-4D97-AF65-F5344CB8AC3E}">
        <p14:creationId xmlns:p14="http://schemas.microsoft.com/office/powerpoint/2010/main" val="7148748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6"/>
          <p:cNvSpPr txBox="1">
            <a:spLocks noChangeArrowheads="1"/>
          </p:cNvSpPr>
          <p:nvPr/>
        </p:nvSpPr>
        <p:spPr bwMode="auto">
          <a:xfrm>
            <a:off x="338633" y="1980499"/>
            <a:ext cx="8804887" cy="3364254"/>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1995" dirty="0">
                <a:solidFill>
                  <a:srgbClr val="2A196F"/>
                </a:solidFill>
                <a:latin typeface="+mn-lt"/>
                <a:cs typeface="Arial" charset="0"/>
              </a:rPr>
              <a:t>Focus on smaller linear layers </a:t>
            </a:r>
            <a:r>
              <a:rPr lang="de-DE" sz="1995" i="1" dirty="0">
                <a:solidFill>
                  <a:srgbClr val="2A196F"/>
                </a:solidFill>
                <a:latin typeface="+mn-lt"/>
                <a:cs typeface="Arial" charset="0"/>
              </a:rPr>
              <a:t>L</a:t>
            </a:r>
            <a:r>
              <a:rPr lang="de-DE" sz="1995" i="1" baseline="-25000" dirty="0">
                <a:solidFill>
                  <a:srgbClr val="2A196F"/>
                </a:solidFill>
                <a:latin typeface="+mn-lt"/>
                <a:cs typeface="Arial" charset="0"/>
              </a:rPr>
              <a:t>i</a:t>
            </a:r>
            <a:r>
              <a:rPr lang="de-DE" sz="1995" dirty="0">
                <a:solidFill>
                  <a:srgbClr val="2A196F"/>
                </a:solidFill>
                <a:latin typeface="+mn-lt"/>
                <a:cs typeface="Arial" charset="0"/>
              </a:rPr>
              <a:t> – Block interleaving helps!</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1995" dirty="0">
                <a:solidFill>
                  <a:srgbClr val="2A196F"/>
                </a:solidFill>
                <a:latin typeface="+mn-lt"/>
                <a:cs typeface="Arial" charset="0"/>
              </a:rPr>
              <a:t>Reduces the search space</a:t>
            </a:r>
          </a:p>
          <a:p>
            <a:pPr marL="328249" indent="-328249">
              <a:lnSpc>
                <a:spcPct val="150000"/>
              </a:lnSpc>
              <a:spcBef>
                <a:spcPts val="181"/>
              </a:spcBef>
              <a:spcAft>
                <a:spcPts val="181"/>
              </a:spcAft>
              <a:buClr>
                <a:srgbClr val="003560"/>
              </a:buClr>
              <a:buSzPct val="130000"/>
              <a:buFont typeface="Wingdings" pitchFamily="2" charset="2"/>
              <a:buChar char="§"/>
            </a:pPr>
            <a:r>
              <a:rPr lang="de-DE" sz="1995" dirty="0">
                <a:solidFill>
                  <a:srgbClr val="2A196F"/>
                </a:solidFill>
                <a:latin typeface="+mn-lt"/>
                <a:cs typeface="Arial" charset="0"/>
              </a:rPr>
              <a:t>Search </a:t>
            </a:r>
            <a:r>
              <a:rPr lang="de-DE" sz="1995" dirty="0" smtClean="0">
                <a:solidFill>
                  <a:srgbClr val="2A196F"/>
                </a:solidFill>
                <a:latin typeface="+mn-lt"/>
                <a:cs typeface="Arial" charset="0"/>
              </a:rPr>
              <a:t>for ‘efficient‘ </a:t>
            </a:r>
            <a:r>
              <a:rPr lang="de-DE" sz="1995" dirty="0">
                <a:solidFill>
                  <a:srgbClr val="2A196F"/>
                </a:solidFill>
                <a:latin typeface="+mn-lt"/>
                <a:cs typeface="Arial" charset="0"/>
              </a:rPr>
              <a:t>permutation matrices</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1995" dirty="0">
                <a:solidFill>
                  <a:srgbClr val="2A196F"/>
                </a:solidFill>
                <a:latin typeface="+mn-lt"/>
                <a:cs typeface="Arial" charset="0"/>
              </a:rPr>
              <a:t>Look for 4 efficiently-implementable 16x16 binary permutation matrices</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1995" dirty="0">
                <a:solidFill>
                  <a:srgbClr val="2A196F"/>
                </a:solidFill>
                <a:latin typeface="+mn-lt"/>
                <a:cs typeface="Arial" charset="0"/>
              </a:rPr>
              <a:t>Similar to Sbox search of Ullrich et al.*</a:t>
            </a:r>
          </a:p>
          <a:p>
            <a:pPr marL="1241008" lvl="2" indent="-328249">
              <a:lnSpc>
                <a:spcPct val="150000"/>
              </a:lnSpc>
              <a:spcBef>
                <a:spcPts val="181"/>
              </a:spcBef>
              <a:spcAft>
                <a:spcPts val="181"/>
              </a:spcAft>
              <a:buClr>
                <a:srgbClr val="003560"/>
              </a:buClr>
              <a:buSzPct val="130000"/>
              <a:buFont typeface="Wingdings" panose="05000000000000000000" pitchFamily="2" charset="2"/>
              <a:buChar char="Ø"/>
            </a:pPr>
            <a:r>
              <a:rPr lang="de-DE" sz="1633" dirty="0">
                <a:solidFill>
                  <a:srgbClr val="2A196F"/>
                </a:solidFill>
                <a:latin typeface="+mn-lt"/>
                <a:cs typeface="Arial" charset="0"/>
              </a:rPr>
              <a:t>Search performed on hardware platform instead of software platform</a:t>
            </a:r>
          </a:p>
          <a:p>
            <a:pPr marL="1241008" lvl="2" indent="-328249">
              <a:lnSpc>
                <a:spcPct val="150000"/>
              </a:lnSpc>
              <a:spcBef>
                <a:spcPts val="181"/>
              </a:spcBef>
              <a:spcAft>
                <a:spcPts val="181"/>
              </a:spcAft>
              <a:buClr>
                <a:srgbClr val="003560"/>
              </a:buClr>
              <a:buSzPct val="130000"/>
              <a:buFont typeface="Wingdings" panose="05000000000000000000" pitchFamily="2" charset="2"/>
              <a:buChar char="Ø"/>
            </a:pPr>
            <a:r>
              <a:rPr lang="de-DE" sz="1633" dirty="0">
                <a:solidFill>
                  <a:srgbClr val="2A196F"/>
                </a:solidFill>
                <a:latin typeface="+mn-lt"/>
                <a:cs typeface="Arial" charset="0"/>
              </a:rPr>
              <a:t>Faster search, larger search space</a:t>
            </a:r>
          </a:p>
        </p:txBody>
      </p:sp>
      <p:sp>
        <p:nvSpPr>
          <p:cNvPr id="13" name="Rectangle 12"/>
          <p:cNvSpPr/>
          <p:nvPr/>
        </p:nvSpPr>
        <p:spPr>
          <a:xfrm>
            <a:off x="198460" y="6256933"/>
            <a:ext cx="8747082" cy="265194"/>
          </a:xfrm>
          <a:prstGeom prst="rect">
            <a:avLst/>
          </a:prstGeom>
        </p:spPr>
        <p:txBody>
          <a:bodyPr wrap="square" lIns="82925" tIns="41462" rIns="82925" bIns="41462">
            <a:spAutoFit/>
          </a:bodyPr>
          <a:lstStyle/>
          <a:p>
            <a:r>
              <a:rPr lang="en-US" sz="1179" b="1" dirty="0">
                <a:solidFill>
                  <a:schemeClr val="tx1">
                    <a:lumMod val="50000"/>
                  </a:schemeClr>
                </a:solidFill>
                <a:latin typeface="+mj-lt"/>
              </a:rPr>
              <a:t>*</a:t>
            </a:r>
            <a:r>
              <a:rPr lang="en-US" sz="1179" dirty="0">
                <a:solidFill>
                  <a:schemeClr val="tx1">
                    <a:lumMod val="50000"/>
                  </a:schemeClr>
                </a:solidFill>
                <a:latin typeface="+mj-lt"/>
              </a:rPr>
              <a:t> </a:t>
            </a:r>
            <a:r>
              <a:rPr lang="en-US" sz="1179" dirty="0" err="1">
                <a:solidFill>
                  <a:schemeClr val="tx1">
                    <a:lumMod val="50000"/>
                  </a:schemeClr>
                </a:solidFill>
                <a:latin typeface="+mj-lt"/>
              </a:rPr>
              <a:t>Ullrich</a:t>
            </a:r>
            <a:r>
              <a:rPr lang="en-US" sz="1179" dirty="0">
                <a:solidFill>
                  <a:schemeClr val="tx1">
                    <a:lumMod val="50000"/>
                  </a:schemeClr>
                </a:solidFill>
                <a:latin typeface="+mj-lt"/>
              </a:rPr>
              <a:t> et al., Finding Optimal </a:t>
            </a:r>
            <a:r>
              <a:rPr lang="en-US" sz="1179" dirty="0" err="1">
                <a:solidFill>
                  <a:schemeClr val="tx1">
                    <a:lumMod val="50000"/>
                  </a:schemeClr>
                </a:solidFill>
                <a:latin typeface="+mj-lt"/>
              </a:rPr>
              <a:t>Bitsliced</a:t>
            </a:r>
            <a:r>
              <a:rPr lang="en-US" sz="1179" dirty="0">
                <a:solidFill>
                  <a:schemeClr val="tx1">
                    <a:lumMod val="50000"/>
                  </a:schemeClr>
                </a:solidFill>
                <a:latin typeface="+mj-lt"/>
              </a:rPr>
              <a:t> Implementations of 4 x 4-bit S-boxes, SKEW 2011</a:t>
            </a:r>
          </a:p>
        </p:txBody>
      </p:sp>
      <p:sp>
        <p:nvSpPr>
          <p:cNvPr id="6" name="Title 4"/>
          <p:cNvSpPr>
            <a:spLocks noGrp="1"/>
          </p:cNvSpPr>
          <p:nvPr>
            <p:ph type="title"/>
          </p:nvPr>
        </p:nvSpPr>
        <p:spPr>
          <a:xfrm>
            <a:off x="251974" y="1124824"/>
            <a:ext cx="7223002"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How</a:t>
            </a:r>
            <a:r>
              <a:rPr lang="de-DE" b="1" dirty="0">
                <a:solidFill>
                  <a:srgbClr val="003560"/>
                </a:solidFill>
                <a:cs typeface="Arial" charset="0"/>
              </a:rPr>
              <a:t> </a:t>
            </a:r>
            <a:r>
              <a:rPr lang="de-DE" b="1" dirty="0" err="1">
                <a:solidFill>
                  <a:srgbClr val="003560"/>
                </a:solidFill>
                <a:cs typeface="Arial" charset="0"/>
              </a:rPr>
              <a:t>to</a:t>
            </a:r>
            <a:r>
              <a:rPr lang="de-DE" b="1" dirty="0">
                <a:solidFill>
                  <a:srgbClr val="003560"/>
                </a:solidFill>
                <a:cs typeface="Arial" charset="0"/>
              </a:rPr>
              <a:t> </a:t>
            </a:r>
            <a:r>
              <a:rPr lang="de-DE" b="1" dirty="0" err="1">
                <a:solidFill>
                  <a:srgbClr val="003560"/>
                </a:solidFill>
                <a:cs typeface="Arial" charset="0"/>
              </a:rPr>
              <a:t>Choose</a:t>
            </a:r>
            <a:r>
              <a:rPr lang="de-DE" b="1" dirty="0">
                <a:solidFill>
                  <a:srgbClr val="003560"/>
                </a:solidFill>
                <a:cs typeface="Arial" charset="0"/>
              </a:rPr>
              <a:t> </a:t>
            </a:r>
            <a:r>
              <a:rPr lang="de-DE" b="1" i="1" dirty="0">
                <a:solidFill>
                  <a:srgbClr val="003560"/>
                </a:solidFill>
                <a:cs typeface="Arial" charset="0"/>
              </a:rPr>
              <a:t>L</a:t>
            </a:r>
            <a:r>
              <a:rPr lang="de-DE" b="1" i="1" baseline="-25000" dirty="0">
                <a:solidFill>
                  <a:srgbClr val="003560"/>
                </a:solidFill>
                <a:cs typeface="Arial" charset="0"/>
              </a:rPr>
              <a:t>i</a:t>
            </a:r>
            <a:endParaRPr lang="en-GB" i="1" u="sng" baseline="-25000" dirty="0"/>
          </a:p>
        </p:txBody>
      </p:sp>
    </p:spTree>
    <p:extLst>
      <p:ext uri="{BB962C8B-B14F-4D97-AF65-F5344CB8AC3E}">
        <p14:creationId xmlns:p14="http://schemas.microsoft.com/office/powerpoint/2010/main" val="4563344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51974" y="1196832"/>
            <a:ext cx="8245310" cy="720000"/>
          </a:xfrm>
        </p:spPr>
        <p:txBody>
          <a:bodyPr/>
          <a:lstStyle/>
          <a:p>
            <a:pPr algn="ctr"/>
            <a:r>
              <a:rPr lang="de-DE" b="1" dirty="0">
                <a:solidFill>
                  <a:srgbClr val="003560"/>
                </a:solidFill>
                <a:cs typeface="Arial" charset="0"/>
              </a:rPr>
              <a:t>PRIDE: Search on Hardware</a:t>
            </a:r>
            <a:endParaRPr lang="en-GB" i="1" u="sng" baseline="-25000" dirty="0"/>
          </a:p>
        </p:txBody>
      </p:sp>
      <p:graphicFrame>
        <p:nvGraphicFramePr>
          <p:cNvPr id="8" name="Object 7"/>
          <p:cNvGraphicFramePr>
            <a:graphicFrameLocks noChangeAspect="1"/>
          </p:cNvGraphicFramePr>
          <p:nvPr>
            <p:extLst>
              <p:ext uri="{D42A27DB-BD31-4B8C-83A1-F6EECF244321}">
                <p14:modId xmlns:p14="http://schemas.microsoft.com/office/powerpoint/2010/main" val="1379137594"/>
              </p:ext>
            </p:extLst>
          </p:nvPr>
        </p:nvGraphicFramePr>
        <p:xfrm>
          <a:off x="3582481" y="3726184"/>
          <a:ext cx="1979040" cy="1647032"/>
        </p:xfrm>
        <a:graphic>
          <a:graphicData uri="http://schemas.openxmlformats.org/presentationml/2006/ole">
            <mc:AlternateContent xmlns:mc="http://schemas.openxmlformats.org/markup-compatibility/2006">
              <mc:Choice xmlns:v="urn:schemas-microsoft-com:vml" Requires="v">
                <p:oleObj spid="_x0000_s45083" name="Visio" r:id="rId3" imgW="482654" imgH="401661" progId="Visio.Drawing.11">
                  <p:embed/>
                </p:oleObj>
              </mc:Choice>
              <mc:Fallback>
                <p:oleObj name="Visio" r:id="rId3" imgW="482654" imgH="401661" progId="Visio.Drawing.11">
                  <p:embed/>
                  <p:pic>
                    <p:nvPicPr>
                      <p:cNvPr id="8" name="Object 7"/>
                      <p:cNvPicPr/>
                      <p:nvPr/>
                    </p:nvPicPr>
                    <p:blipFill>
                      <a:blip r:embed="rId4"/>
                      <a:stretch>
                        <a:fillRect/>
                      </a:stretch>
                    </p:blipFill>
                    <p:spPr>
                      <a:xfrm>
                        <a:off x="3582481" y="3726184"/>
                        <a:ext cx="1979040" cy="1647032"/>
                      </a:xfrm>
                      <a:prstGeom prst="rect">
                        <a:avLst/>
                      </a:prstGeom>
                    </p:spPr>
                  </p:pic>
                </p:oleObj>
              </mc:Fallback>
            </mc:AlternateContent>
          </a:graphicData>
        </a:graphic>
      </p:graphicFrame>
      <p:cxnSp>
        <p:nvCxnSpPr>
          <p:cNvPr id="9" name="Straight Arrow Connector 8"/>
          <p:cNvCxnSpPr/>
          <p:nvPr/>
        </p:nvCxnSpPr>
        <p:spPr>
          <a:xfrm flipH="1">
            <a:off x="2983675" y="4313464"/>
            <a:ext cx="928381" cy="309460"/>
          </a:xfrm>
          <a:prstGeom prst="straightConnector1">
            <a:avLst/>
          </a:prstGeom>
          <a:ln w="38100">
            <a:solidFill>
              <a:srgbClr val="00356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47367" y="4482303"/>
            <a:ext cx="827907" cy="418762"/>
          </a:xfrm>
          <a:prstGeom prst="rect">
            <a:avLst/>
          </a:prstGeom>
        </p:spPr>
        <p:txBody>
          <a:bodyPr wrap="none" lIns="82925" tIns="41462" rIns="82925" bIns="41462">
            <a:spAutoFit/>
          </a:bodyPr>
          <a:lstStyle/>
          <a:p>
            <a:r>
              <a:rPr lang="de-DE" sz="2177" dirty="0">
                <a:solidFill>
                  <a:srgbClr val="003560"/>
                </a:solidFill>
                <a:latin typeface="RubFlama" pitchFamily="2" charset="0"/>
                <a:cs typeface="Arial" charset="0"/>
              </a:rPr>
              <a:t>8 x 8 </a:t>
            </a:r>
            <a:endParaRPr lang="en-US" sz="2177" dirty="0"/>
          </a:p>
        </p:txBody>
      </p:sp>
      <p:sp>
        <p:nvSpPr>
          <p:cNvPr id="11" name="Textfeld 16"/>
          <p:cNvSpPr txBox="1">
            <a:spLocks noChangeArrowheads="1"/>
          </p:cNvSpPr>
          <p:nvPr/>
        </p:nvSpPr>
        <p:spPr bwMode="auto">
          <a:xfrm>
            <a:off x="338633" y="2511088"/>
            <a:ext cx="8158651" cy="994183"/>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2177" dirty="0">
                <a:solidFill>
                  <a:srgbClr val="2A196F"/>
                </a:solidFill>
                <a:latin typeface="+mn-lt"/>
                <a:cs typeface="Arial" charset="0"/>
              </a:rPr>
              <a:t>Search in a subset of possible 16 x 16 matrices using an FPGA</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177" dirty="0">
                <a:solidFill>
                  <a:srgbClr val="2A196F"/>
                </a:solidFill>
                <a:latin typeface="+mn-lt"/>
                <a:cs typeface="Arial" charset="0"/>
              </a:rPr>
              <a:t>16 x 16 still quite large...</a:t>
            </a:r>
          </a:p>
        </p:txBody>
      </p:sp>
      <p:sp>
        <p:nvSpPr>
          <p:cNvPr id="14" name="Right Brace 13"/>
          <p:cNvSpPr/>
          <p:nvPr/>
        </p:nvSpPr>
        <p:spPr>
          <a:xfrm>
            <a:off x="5880223" y="3701426"/>
            <a:ext cx="334216" cy="1647032"/>
          </a:xfrm>
          <a:prstGeom prst="rightBrace">
            <a:avLst/>
          </a:prstGeom>
          <a:ln>
            <a:solidFill>
              <a:srgbClr val="003560"/>
            </a:solidFill>
          </a:ln>
        </p:spPr>
        <p:style>
          <a:lnRef idx="1">
            <a:schemeClr val="accent1"/>
          </a:lnRef>
          <a:fillRef idx="0">
            <a:schemeClr val="accent1"/>
          </a:fillRef>
          <a:effectRef idx="0">
            <a:schemeClr val="accent1"/>
          </a:effectRef>
          <a:fontRef idx="minor">
            <a:schemeClr val="tx1"/>
          </a:fontRef>
        </p:style>
        <p:txBody>
          <a:bodyPr lIns="82925" tIns="41462" rIns="82925" bIns="41462" rtlCol="0" anchor="ctr"/>
          <a:lstStyle/>
          <a:p>
            <a:pPr algn="ctr"/>
            <a:endParaRPr lang="en-US" sz="2177"/>
          </a:p>
        </p:txBody>
      </p:sp>
      <p:sp>
        <p:nvSpPr>
          <p:cNvPr id="15" name="Rectangle 14"/>
          <p:cNvSpPr/>
          <p:nvPr/>
        </p:nvSpPr>
        <p:spPr>
          <a:xfrm>
            <a:off x="6263953" y="4306358"/>
            <a:ext cx="396700" cy="474610"/>
          </a:xfrm>
          <a:prstGeom prst="rect">
            <a:avLst/>
          </a:prstGeom>
        </p:spPr>
        <p:txBody>
          <a:bodyPr wrap="none" lIns="82925" tIns="41462" rIns="82925" bIns="41462">
            <a:spAutoFit/>
          </a:bodyPr>
          <a:lstStyle/>
          <a:p>
            <a:r>
              <a:rPr lang="de-DE" sz="2540" b="1" i="1" dirty="0">
                <a:solidFill>
                  <a:srgbClr val="003560"/>
                </a:solidFill>
                <a:latin typeface="RubFlama" pitchFamily="2" charset="0"/>
                <a:cs typeface="Arial" charset="0"/>
              </a:rPr>
              <a:t>L</a:t>
            </a:r>
            <a:r>
              <a:rPr lang="de-DE" sz="2540" b="1" i="1" baseline="-25000" dirty="0">
                <a:solidFill>
                  <a:srgbClr val="003560"/>
                </a:solidFill>
                <a:latin typeface="RubFlama" pitchFamily="2" charset="0"/>
                <a:cs typeface="Arial" charset="0"/>
              </a:rPr>
              <a:t>i</a:t>
            </a:r>
            <a:endParaRPr lang="en-US" sz="2177" b="1" i="1" baseline="-25000" dirty="0"/>
          </a:p>
        </p:txBody>
      </p:sp>
    </p:spTree>
    <p:extLst>
      <p:ext uri="{BB962C8B-B14F-4D97-AF65-F5344CB8AC3E}">
        <p14:creationId xmlns:p14="http://schemas.microsoft.com/office/powerpoint/2010/main" val="9628798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6"/>
          <p:cNvSpPr txBox="1">
            <a:spLocks noChangeArrowheads="1"/>
          </p:cNvSpPr>
          <p:nvPr/>
        </p:nvSpPr>
        <p:spPr bwMode="auto">
          <a:xfrm>
            <a:off x="338633" y="1484784"/>
            <a:ext cx="8158651" cy="4515788"/>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anose="05000000000000000000" pitchFamily="2" charset="2"/>
              <a:buChar char="§"/>
            </a:pPr>
            <a:r>
              <a:rPr lang="de-DE" sz="2000" dirty="0">
                <a:solidFill>
                  <a:srgbClr val="2A196F"/>
                </a:solidFill>
                <a:latin typeface="+mn-lt"/>
                <a:cs typeface="Arial" charset="0"/>
              </a:rPr>
              <a:t>Limit number of instructions</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000" dirty="0">
                <a:solidFill>
                  <a:srgbClr val="2A196F"/>
                </a:solidFill>
                <a:latin typeface="+mn-lt"/>
                <a:cs typeface="Arial" charset="0"/>
              </a:rPr>
              <a:t>CLC, EOR, MOV, MOVW, CLR, SWAP, ASR, ROR, ROL, LSR, LSL</a:t>
            </a:r>
          </a:p>
          <a:p>
            <a:pPr marL="328249" indent="-328249">
              <a:lnSpc>
                <a:spcPct val="150000"/>
              </a:lnSpc>
              <a:spcBef>
                <a:spcPts val="181"/>
              </a:spcBef>
              <a:spcAft>
                <a:spcPts val="181"/>
              </a:spcAft>
              <a:buClr>
                <a:srgbClr val="003560"/>
              </a:buClr>
              <a:buSzPct val="130000"/>
              <a:buFont typeface="Wingdings" panose="05000000000000000000" pitchFamily="2" charset="2"/>
              <a:buChar char="§"/>
            </a:pPr>
            <a:r>
              <a:rPr lang="de-DE" sz="2000" dirty="0">
                <a:solidFill>
                  <a:srgbClr val="2A196F"/>
                </a:solidFill>
                <a:latin typeface="+mn-lt"/>
                <a:cs typeface="Arial" charset="0"/>
              </a:rPr>
              <a:t>Limit number of used registers</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000" dirty="0">
                <a:solidFill>
                  <a:srgbClr val="2A196F"/>
                </a:solidFill>
                <a:latin typeface="+mn-lt"/>
                <a:cs typeface="Arial" charset="0"/>
              </a:rPr>
              <a:t>2 state, 4 temporary registers</a:t>
            </a:r>
          </a:p>
          <a:p>
            <a:pPr marL="328249" indent="-328249">
              <a:lnSpc>
                <a:spcPct val="150000"/>
              </a:lnSpc>
              <a:spcBef>
                <a:spcPts val="181"/>
              </a:spcBef>
              <a:spcAft>
                <a:spcPts val="181"/>
              </a:spcAft>
              <a:buClr>
                <a:srgbClr val="003560"/>
              </a:buClr>
              <a:buSzPct val="130000"/>
              <a:buFont typeface="Wingdings" panose="05000000000000000000" pitchFamily="2" charset="2"/>
              <a:buChar char="§"/>
            </a:pPr>
            <a:r>
              <a:rPr lang="de-DE" sz="2000" dirty="0">
                <a:solidFill>
                  <a:srgbClr val="2A196F"/>
                </a:solidFill>
                <a:latin typeface="+mn-lt"/>
                <a:cs typeface="Arial" charset="0"/>
              </a:rPr>
              <a:t>Try all possible combinations of instructions and registers</a:t>
            </a:r>
          </a:p>
          <a:p>
            <a:pPr marL="328249" indent="-328249">
              <a:lnSpc>
                <a:spcPct val="150000"/>
              </a:lnSpc>
              <a:spcBef>
                <a:spcPts val="181"/>
              </a:spcBef>
              <a:spcAft>
                <a:spcPts val="181"/>
              </a:spcAft>
              <a:buClr>
                <a:srgbClr val="003560"/>
              </a:buClr>
              <a:buSzPct val="130000"/>
              <a:buFont typeface="Wingdings" panose="05000000000000000000" pitchFamily="2" charset="2"/>
              <a:buChar char="§"/>
            </a:pPr>
            <a:r>
              <a:rPr lang="de-DE" sz="2000" dirty="0">
                <a:solidFill>
                  <a:srgbClr val="2A196F"/>
                </a:solidFill>
                <a:latin typeface="+mn-lt"/>
                <a:cs typeface="Arial" charset="0"/>
              </a:rPr>
              <a:t>Save the matrices generating appropriate code</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000" dirty="0">
                <a:solidFill>
                  <a:srgbClr val="2A196F"/>
                </a:solidFill>
                <a:latin typeface="+mn-lt"/>
                <a:cs typeface="Arial" charset="0"/>
              </a:rPr>
              <a:t>Out of these, look for the ones with least instructions</a:t>
            </a:r>
          </a:p>
          <a:p>
            <a:pPr marL="328249" indent="-328249">
              <a:lnSpc>
                <a:spcPct val="150000"/>
              </a:lnSpc>
              <a:spcBef>
                <a:spcPts val="181"/>
              </a:spcBef>
              <a:spcAft>
                <a:spcPts val="181"/>
              </a:spcAft>
              <a:buClr>
                <a:srgbClr val="003560"/>
              </a:buClr>
              <a:buSzPct val="130000"/>
              <a:buFont typeface="Wingdings" panose="05000000000000000000" pitchFamily="2" charset="2"/>
              <a:buChar char="§"/>
            </a:pPr>
            <a:r>
              <a:rPr lang="de-DE" sz="2000" dirty="0">
                <a:solidFill>
                  <a:srgbClr val="2A196F"/>
                </a:solidFill>
                <a:latin typeface="+mn-lt"/>
                <a:cs typeface="Arial" charset="0"/>
              </a:rPr>
              <a:t>Ended up with </a:t>
            </a:r>
            <a:r>
              <a:rPr lang="de-DE" sz="2000" b="1" i="1" dirty="0">
                <a:solidFill>
                  <a:srgbClr val="2A196F"/>
                </a:solidFill>
                <a:latin typeface="+mn-lt"/>
                <a:cs typeface="Arial" charset="0"/>
              </a:rPr>
              <a:t>36 instructions</a:t>
            </a:r>
            <a:r>
              <a:rPr lang="de-DE" sz="2000" dirty="0">
                <a:solidFill>
                  <a:srgbClr val="2A196F"/>
                </a:solidFill>
                <a:latin typeface="+mn-lt"/>
                <a:cs typeface="Arial" charset="0"/>
              </a:rPr>
              <a:t> for the whole linear layer!</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0</a:t>
            </a:r>
            <a:r>
              <a:rPr lang="de-DE" sz="2000" dirty="0">
                <a:solidFill>
                  <a:srgbClr val="2A196F"/>
                </a:solidFill>
                <a:latin typeface="+mn-lt"/>
                <a:cs typeface="Arial" charset="0"/>
              </a:rPr>
              <a:t>=7,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1</a:t>
            </a:r>
            <a:r>
              <a:rPr lang="de-DE" sz="2000" dirty="0">
                <a:solidFill>
                  <a:srgbClr val="2A196F"/>
                </a:solidFill>
                <a:latin typeface="+mn-lt"/>
                <a:cs typeface="Arial" charset="0"/>
              </a:rPr>
              <a:t>=11,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2</a:t>
            </a:r>
            <a:r>
              <a:rPr lang="de-DE" sz="2000" dirty="0">
                <a:solidFill>
                  <a:srgbClr val="2A196F"/>
                </a:solidFill>
                <a:latin typeface="+mn-lt"/>
                <a:cs typeface="Arial" charset="0"/>
              </a:rPr>
              <a:t>=7,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3</a:t>
            </a:r>
            <a:r>
              <a:rPr lang="de-DE" sz="2000" dirty="0">
                <a:solidFill>
                  <a:srgbClr val="2A196F"/>
                </a:solidFill>
                <a:latin typeface="+mn-lt"/>
                <a:cs typeface="Arial" charset="0"/>
              </a:rPr>
              <a:t>=11,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0</a:t>
            </a:r>
            <a:r>
              <a:rPr lang="de-DE" sz="2000" i="1" baseline="30000" dirty="0">
                <a:solidFill>
                  <a:srgbClr val="2A196F"/>
                </a:solidFill>
                <a:latin typeface="+mn-lt"/>
                <a:cs typeface="Arial" charset="0"/>
              </a:rPr>
              <a:t>-1</a:t>
            </a:r>
            <a:r>
              <a:rPr lang="de-DE" sz="2000" dirty="0">
                <a:solidFill>
                  <a:srgbClr val="2A196F"/>
                </a:solidFill>
                <a:latin typeface="+mn-lt"/>
                <a:cs typeface="Arial" charset="0"/>
              </a:rPr>
              <a:t>=7,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1</a:t>
            </a:r>
            <a:r>
              <a:rPr lang="de-DE" sz="2000" i="1" baseline="30000" dirty="0">
                <a:solidFill>
                  <a:srgbClr val="2A196F"/>
                </a:solidFill>
                <a:latin typeface="+mn-lt"/>
                <a:cs typeface="Arial" charset="0"/>
              </a:rPr>
              <a:t>-1</a:t>
            </a:r>
            <a:r>
              <a:rPr lang="de-DE" sz="2000" dirty="0">
                <a:solidFill>
                  <a:srgbClr val="2A196F"/>
                </a:solidFill>
                <a:latin typeface="+mn-lt"/>
                <a:cs typeface="Arial" charset="0"/>
              </a:rPr>
              <a:t>=13,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2</a:t>
            </a:r>
            <a:r>
              <a:rPr lang="de-DE" sz="2000" i="1" baseline="30000" dirty="0">
                <a:solidFill>
                  <a:srgbClr val="2A196F"/>
                </a:solidFill>
                <a:latin typeface="+mn-lt"/>
                <a:cs typeface="Arial" charset="0"/>
              </a:rPr>
              <a:t>-1</a:t>
            </a:r>
            <a:r>
              <a:rPr lang="de-DE" sz="2000" dirty="0">
                <a:solidFill>
                  <a:srgbClr val="2A196F"/>
                </a:solidFill>
                <a:latin typeface="+mn-lt"/>
                <a:cs typeface="Arial" charset="0"/>
              </a:rPr>
              <a:t>=7, </a:t>
            </a:r>
            <a:r>
              <a:rPr lang="de-DE" sz="2000" i="1" dirty="0">
                <a:solidFill>
                  <a:srgbClr val="2A196F"/>
                </a:solidFill>
                <a:latin typeface="+mn-lt"/>
                <a:cs typeface="Arial" charset="0"/>
              </a:rPr>
              <a:t>L</a:t>
            </a:r>
            <a:r>
              <a:rPr lang="de-DE" sz="2000" i="1" baseline="-25000" dirty="0">
                <a:solidFill>
                  <a:srgbClr val="2A196F"/>
                </a:solidFill>
                <a:latin typeface="+mn-lt"/>
                <a:cs typeface="Arial" charset="0"/>
              </a:rPr>
              <a:t>3</a:t>
            </a:r>
            <a:r>
              <a:rPr lang="de-DE" sz="2000" i="1" baseline="30000" dirty="0">
                <a:solidFill>
                  <a:srgbClr val="2A196F"/>
                </a:solidFill>
                <a:latin typeface="+mn-lt"/>
                <a:cs typeface="Arial" charset="0"/>
              </a:rPr>
              <a:t>-1</a:t>
            </a:r>
            <a:r>
              <a:rPr lang="de-DE" sz="2000" dirty="0">
                <a:solidFill>
                  <a:srgbClr val="2A196F"/>
                </a:solidFill>
                <a:latin typeface="+mn-lt"/>
                <a:cs typeface="Arial" charset="0"/>
              </a:rPr>
              <a:t>=13</a:t>
            </a:r>
          </a:p>
        </p:txBody>
      </p:sp>
    </p:spTree>
    <p:extLst>
      <p:ext uri="{BB962C8B-B14F-4D97-AF65-F5344CB8AC3E}">
        <p14:creationId xmlns:p14="http://schemas.microsoft.com/office/powerpoint/2010/main" val="9514102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179512" y="1124824"/>
            <a:ext cx="4608512" cy="720000"/>
          </a:xfrm>
        </p:spPr>
        <p:txBody>
          <a:bodyPr/>
          <a:lstStyle/>
          <a:p>
            <a:pPr algn="ctr"/>
            <a:r>
              <a:rPr lang="de-DE" b="1" dirty="0">
                <a:solidFill>
                  <a:srgbClr val="003560"/>
                </a:solidFill>
                <a:cs typeface="Arial" charset="0"/>
              </a:rPr>
              <a:t>PRIDE: </a:t>
            </a:r>
            <a:r>
              <a:rPr lang="de-DE" b="1" dirty="0" err="1">
                <a:solidFill>
                  <a:srgbClr val="003560"/>
                </a:solidFill>
                <a:cs typeface="Arial" charset="0"/>
              </a:rPr>
              <a:t>Results</a:t>
            </a:r>
            <a:endParaRPr lang="en-GB" i="1" u="sng" baseline="-25000" dirty="0"/>
          </a:p>
        </p:txBody>
      </p:sp>
      <p:graphicFrame>
        <p:nvGraphicFramePr>
          <p:cNvPr id="8" name="Group 38"/>
          <p:cNvGraphicFramePr>
            <a:graphicFrameLocks noGrp="1"/>
          </p:cNvGraphicFramePr>
          <p:nvPr>
            <p:extLst>
              <p:ext uri="{D42A27DB-BD31-4B8C-83A1-F6EECF244321}">
                <p14:modId xmlns:p14="http://schemas.microsoft.com/office/powerpoint/2010/main" val="2545599337"/>
              </p:ext>
            </p:extLst>
          </p:nvPr>
        </p:nvGraphicFramePr>
        <p:xfrm>
          <a:off x="827584" y="2204864"/>
          <a:ext cx="7129956" cy="3916899"/>
        </p:xfrm>
        <a:graphic>
          <a:graphicData uri="http://schemas.openxmlformats.org/drawingml/2006/table">
            <a:tbl>
              <a:tblPr>
                <a:tableStyleId>{08FB837D-C827-4EFA-A057-4D05807E0F7C}</a:tableStyleId>
              </a:tblPr>
              <a:tblGrid>
                <a:gridCol w="1407142">
                  <a:extLst>
                    <a:ext uri="{9D8B030D-6E8A-4147-A177-3AD203B41FA5}">
                      <a16:colId xmlns:a16="http://schemas.microsoft.com/office/drawing/2014/main" val="20000"/>
                    </a:ext>
                  </a:extLst>
                </a:gridCol>
                <a:gridCol w="1149750">
                  <a:extLst>
                    <a:ext uri="{9D8B030D-6E8A-4147-A177-3AD203B41FA5}">
                      <a16:colId xmlns:a16="http://schemas.microsoft.com/office/drawing/2014/main" val="20001"/>
                    </a:ext>
                  </a:extLst>
                </a:gridCol>
                <a:gridCol w="1143266">
                  <a:extLst>
                    <a:ext uri="{9D8B030D-6E8A-4147-A177-3AD203B41FA5}">
                      <a16:colId xmlns:a16="http://schemas.microsoft.com/office/drawing/2014/main" val="20002"/>
                    </a:ext>
                  </a:extLst>
                </a:gridCol>
                <a:gridCol w="1143266">
                  <a:extLst>
                    <a:ext uri="{9D8B030D-6E8A-4147-A177-3AD203B41FA5}">
                      <a16:colId xmlns:a16="http://schemas.microsoft.com/office/drawing/2014/main" val="20003"/>
                    </a:ext>
                  </a:extLst>
                </a:gridCol>
                <a:gridCol w="1143266">
                  <a:extLst>
                    <a:ext uri="{9D8B030D-6E8A-4147-A177-3AD203B41FA5}">
                      <a16:colId xmlns:a16="http://schemas.microsoft.com/office/drawing/2014/main" val="20004"/>
                    </a:ext>
                  </a:extLst>
                </a:gridCol>
                <a:gridCol w="1143266">
                  <a:extLst>
                    <a:ext uri="{9D8B030D-6E8A-4147-A177-3AD203B41FA5}">
                      <a16:colId xmlns:a16="http://schemas.microsoft.com/office/drawing/2014/main" val="20005"/>
                    </a:ext>
                  </a:extLst>
                </a:gridCol>
              </a:tblGrid>
              <a:tr h="14216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sng" strike="noStrike" cap="none" normalizeH="0" baseline="0" dirty="0">
                          <a:ln>
                            <a:noFill/>
                          </a:ln>
                          <a:solidFill>
                            <a:srgbClr val="2A196F"/>
                          </a:solidFill>
                          <a:effectLst/>
                        </a:rPr>
                        <a:t>One Round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sng" strike="noStrike" cap="none" normalizeH="0" baseline="0" dirty="0">
                          <a:ln>
                            <a:noFill/>
                          </a:ln>
                          <a:solidFill>
                            <a:srgbClr val="2A196F"/>
                          </a:solidFill>
                          <a:effectLst/>
                        </a:rPr>
                        <a:t>Cost</a:t>
                      </a:r>
                      <a:endParaRPr kumimoji="0" lang="tr-TR" sz="1500" b="1" i="1" u="sng"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A196F"/>
                          </a:solidFill>
                          <a:effectLst/>
                        </a:rPr>
                        <a:t>Key Update</a:t>
                      </a:r>
                      <a:endParaRPr kumimoji="0" lang="tr-TR" sz="1600" b="1" i="0" u="none" strike="noStrike" cap="none" normalizeH="0" baseline="0" dirty="0">
                        <a:ln>
                          <a:noFill/>
                        </a:ln>
                        <a:solidFill>
                          <a:srgbClr val="2A196F"/>
                        </a:solidFill>
                        <a:effectLst/>
                        <a:latin typeface="RubFlama" pitchFamily="2" charset="0"/>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A196F"/>
                          </a:solidFill>
                          <a:effectLst/>
                        </a:rPr>
                        <a:t>Key Addition</a:t>
                      </a:r>
                      <a:endParaRPr kumimoji="0" lang="tr-TR" sz="1600" b="1" i="0" u="none" strike="noStrike" cap="none" normalizeH="0" baseline="0" dirty="0">
                        <a:ln>
                          <a:noFill/>
                        </a:ln>
                        <a:solidFill>
                          <a:srgbClr val="2A196F"/>
                        </a:solidFill>
                        <a:effectLst/>
                        <a:latin typeface="RubFlama" pitchFamily="2" charset="0"/>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A196F"/>
                          </a:solidFill>
                          <a:effectLst/>
                        </a:rPr>
                        <a:t>Sbox Layer</a:t>
                      </a:r>
                      <a:endParaRPr kumimoji="0" lang="tr-TR" sz="1600" b="1" i="0" u="none" strike="noStrike" cap="none" normalizeH="0" baseline="0" dirty="0">
                        <a:ln>
                          <a:noFill/>
                        </a:ln>
                        <a:solidFill>
                          <a:srgbClr val="2A196F"/>
                        </a:solidFill>
                        <a:effectLst/>
                        <a:latin typeface="RubFlama" pitchFamily="2" charset="0"/>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A196F"/>
                          </a:solidFill>
                          <a:effectLst/>
                        </a:rPr>
                        <a:t>Linear Layer</a:t>
                      </a:r>
                      <a:endParaRPr kumimoji="0" lang="tr-TR" sz="1600" b="1" i="0" u="none" strike="noStrike" cap="none" normalizeH="0" baseline="0" dirty="0">
                        <a:ln>
                          <a:noFill/>
                        </a:ln>
                        <a:solidFill>
                          <a:srgbClr val="2A196F"/>
                        </a:solidFill>
                        <a:effectLst/>
                        <a:latin typeface="RubFlama" pitchFamily="2" charset="0"/>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rgbClr val="336699"/>
                          </a:solidFill>
                          <a:effectLst>
                            <a:glow rad="139700">
                              <a:srgbClr val="8DAE10">
                                <a:alpha val="25000"/>
                              </a:srgbClr>
                            </a:glow>
                          </a:effectLst>
                        </a:rPr>
                        <a:t>Total</a:t>
                      </a:r>
                      <a:endParaRPr kumimoji="0" lang="tr-TR" sz="1600" b="1" i="0" u="none" strike="noStrike" cap="none" normalizeH="0" baseline="0" dirty="0">
                        <a:ln>
                          <a:noFill/>
                        </a:ln>
                        <a:solidFill>
                          <a:srgbClr val="336699"/>
                        </a:solidFill>
                        <a:effectLst>
                          <a:glow rad="139700">
                            <a:srgbClr val="8DAE10">
                              <a:alpha val="25000"/>
                            </a:srgbClr>
                          </a:glow>
                        </a:effectLst>
                        <a:latin typeface="RubFlama" pitchFamily="2" charset="0"/>
                      </a:endParaRPr>
                    </a:p>
                  </a:txBody>
                  <a:tcPr marL="82935" marR="82935" marT="41468" marB="41468" vert="vert270" anchor="ctr" horzOverflow="overflow"/>
                </a:tc>
                <a:extLst>
                  <a:ext uri="{0D108BD9-81ED-4DB2-BD59-A6C34878D82A}">
                    <a16:rowId xmlns:a16="http://schemas.microsoft.com/office/drawing/2014/main" val="10000"/>
                  </a:ext>
                </a:extLst>
              </a:tr>
              <a:tr h="12476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Time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(Clock Cycles)</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4</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8</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20</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36</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rgbClr val="336699"/>
                          </a:solidFill>
                          <a:effectLst>
                            <a:glow rad="139700">
                              <a:srgbClr val="8DAE10">
                                <a:alpha val="25000"/>
                              </a:srgbClr>
                            </a:glow>
                          </a:effectLst>
                        </a:rPr>
                        <a:t>68</a:t>
                      </a:r>
                      <a:endParaRPr kumimoji="0" lang="tr-TR" sz="1500" b="1" i="0" u="none" strike="noStrike" cap="none" normalizeH="0" baseline="0" dirty="0">
                        <a:ln>
                          <a:noFill/>
                        </a:ln>
                        <a:solidFill>
                          <a:srgbClr val="336699"/>
                        </a:solidFill>
                        <a:effectLst>
                          <a:glow rad="139700">
                            <a:srgbClr val="8DAE10">
                              <a:alpha val="25000"/>
                            </a:srgbClr>
                          </a:glow>
                        </a:effectLst>
                        <a:latin typeface="RubFlama" pitchFamily="2" charset="0"/>
                      </a:endParaRPr>
                    </a:p>
                  </a:txBody>
                  <a:tcPr marL="82935" marR="82935" marT="41468" marB="41468" anchor="ctr" horzOverflow="overflow"/>
                </a:tc>
                <a:extLst>
                  <a:ext uri="{0D108BD9-81ED-4DB2-BD59-A6C34878D82A}">
                    <a16:rowId xmlns:a16="http://schemas.microsoft.com/office/drawing/2014/main" val="10001"/>
                  </a:ext>
                </a:extLst>
              </a:tr>
              <a:tr h="12476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Code Size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(Bytes)</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8</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16</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40</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solidFill>
                            <a:srgbClr val="2A196F"/>
                          </a:solidFill>
                          <a:effectLst/>
                        </a:rPr>
                        <a:t>72</a:t>
                      </a:r>
                      <a:endParaRPr kumimoji="0" lang="tr-TR" sz="1500" b="1" i="0" u="none" strike="noStrike" cap="none" normalizeH="0" baseline="0" dirty="0">
                        <a:ln>
                          <a:noFill/>
                        </a:ln>
                        <a:solidFill>
                          <a:srgbClr val="2A196F"/>
                        </a:solidFill>
                        <a:effectLst/>
                        <a:latin typeface="RubFlama" pitchFamily="2" charset="0"/>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rgbClr val="336699"/>
                          </a:solidFill>
                          <a:effectLst>
                            <a:glow rad="139700">
                              <a:srgbClr val="8DAE10">
                                <a:alpha val="25000"/>
                              </a:srgbClr>
                            </a:glow>
                          </a:effectLst>
                        </a:rPr>
                        <a:t>136</a:t>
                      </a:r>
                      <a:endParaRPr kumimoji="0" lang="tr-TR" sz="1500" b="1" i="0" u="none" strike="noStrike" cap="none" normalizeH="0" baseline="0" dirty="0">
                        <a:ln>
                          <a:noFill/>
                        </a:ln>
                        <a:solidFill>
                          <a:srgbClr val="336699"/>
                        </a:solidFill>
                        <a:effectLst>
                          <a:glow rad="139700">
                            <a:srgbClr val="8DAE10">
                              <a:alpha val="25000"/>
                            </a:srgbClr>
                          </a:glow>
                        </a:effectLst>
                        <a:latin typeface="RubFlama" pitchFamily="2" charset="0"/>
                      </a:endParaRPr>
                    </a:p>
                  </a:txBody>
                  <a:tcPr marL="82935" marR="82935" marT="41468" marB="41468" anchor="ctr" horzOverflow="overflow"/>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92213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a:t>Ubiquitous Computing Era</a:t>
            </a:r>
            <a:endParaRPr lang="en-US" altLang="en-US" dirty="0" smtClean="0"/>
          </a:p>
        </p:txBody>
      </p:sp>
      <p:sp>
        <p:nvSpPr>
          <p:cNvPr id="5126" name="Rectangle 3"/>
          <p:cNvSpPr>
            <a:spLocks noGrp="1" noChangeArrowheads="1"/>
          </p:cNvSpPr>
          <p:nvPr>
            <p:ph type="body" idx="1"/>
          </p:nvPr>
        </p:nvSpPr>
        <p:spPr>
          <a:xfrm>
            <a:off x="607261" y="3068960"/>
            <a:ext cx="8229600" cy="1210816"/>
          </a:xfrm>
        </p:spPr>
        <p:txBody>
          <a:bodyPr/>
          <a:lstStyle/>
          <a:p>
            <a:pPr marL="0" indent="0" algn="ctr" eaLnBrk="1" hangingPunct="1">
              <a:buNone/>
            </a:pPr>
            <a:r>
              <a:rPr lang="en-US" altLang="en-US" sz="2800" b="1" dirty="0" smtClean="0">
                <a:solidFill>
                  <a:srgbClr val="FF0000"/>
                </a:solidFill>
              </a:rPr>
              <a:t>Good security architectures needed</a:t>
            </a:r>
          </a:p>
          <a:p>
            <a:pPr marL="0" indent="0" algn="ctr" eaLnBrk="1" hangingPunct="1">
              <a:buNone/>
            </a:pPr>
            <a:r>
              <a:rPr lang="en-US" altLang="en-US" sz="2800" b="1" dirty="0" smtClean="0">
                <a:solidFill>
                  <a:srgbClr val="FF0000"/>
                </a:solidFill>
              </a:rPr>
              <a:t>to resist these attacks!</a:t>
            </a:r>
            <a:endParaRPr lang="en-US" altLang="en-US" sz="2400" b="1" dirty="0" smtClean="0">
              <a:solidFill>
                <a:srgbClr val="FF0000"/>
              </a:solidFill>
            </a:endParaRPr>
          </a:p>
        </p:txBody>
      </p:sp>
    </p:spTree>
    <p:extLst>
      <p:ext uri="{BB962C8B-B14F-4D97-AF65-F5344CB8AC3E}">
        <p14:creationId xmlns:p14="http://schemas.microsoft.com/office/powerpoint/2010/main" val="13326007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8"/>
          <p:cNvGraphicFramePr>
            <a:graphicFrameLocks noGrp="1"/>
          </p:cNvGraphicFramePr>
          <p:nvPr>
            <p:extLst>
              <p:ext uri="{D42A27DB-BD31-4B8C-83A1-F6EECF244321}">
                <p14:modId xmlns:p14="http://schemas.microsoft.com/office/powerpoint/2010/main" val="3484997215"/>
              </p:ext>
            </p:extLst>
          </p:nvPr>
        </p:nvGraphicFramePr>
        <p:xfrm>
          <a:off x="386979" y="1328983"/>
          <a:ext cx="8365302" cy="2869592"/>
        </p:xfrm>
        <a:graphic>
          <a:graphicData uri="http://schemas.openxmlformats.org/drawingml/2006/table">
            <a:tbl>
              <a:tblPr>
                <a:tableStyleId>{284E427A-3D55-4303-BF80-6455036E1DE7}</a:tableStyleId>
              </a:tblPr>
              <a:tblGrid>
                <a:gridCol w="713628">
                  <a:extLst>
                    <a:ext uri="{9D8B030D-6E8A-4147-A177-3AD203B41FA5}">
                      <a16:colId xmlns:a16="http://schemas.microsoft.com/office/drawing/2014/main" val="20000"/>
                    </a:ext>
                  </a:extLst>
                </a:gridCol>
                <a:gridCol w="640956">
                  <a:extLst>
                    <a:ext uri="{9D8B030D-6E8A-4147-A177-3AD203B41FA5}">
                      <a16:colId xmlns:a16="http://schemas.microsoft.com/office/drawing/2014/main" val="20001"/>
                    </a:ext>
                  </a:extLst>
                </a:gridCol>
                <a:gridCol w="637338">
                  <a:extLst>
                    <a:ext uri="{9D8B030D-6E8A-4147-A177-3AD203B41FA5}">
                      <a16:colId xmlns:a16="http://schemas.microsoft.com/office/drawing/2014/main" val="20002"/>
                    </a:ext>
                  </a:extLst>
                </a:gridCol>
                <a:gridCol w="637338">
                  <a:extLst>
                    <a:ext uri="{9D8B030D-6E8A-4147-A177-3AD203B41FA5}">
                      <a16:colId xmlns:a16="http://schemas.microsoft.com/office/drawing/2014/main" val="20003"/>
                    </a:ext>
                  </a:extLst>
                </a:gridCol>
                <a:gridCol w="637338">
                  <a:extLst>
                    <a:ext uri="{9D8B030D-6E8A-4147-A177-3AD203B41FA5}">
                      <a16:colId xmlns:a16="http://schemas.microsoft.com/office/drawing/2014/main" val="20004"/>
                    </a:ext>
                  </a:extLst>
                </a:gridCol>
                <a:gridCol w="637338">
                  <a:extLst>
                    <a:ext uri="{9D8B030D-6E8A-4147-A177-3AD203B41FA5}">
                      <a16:colId xmlns:a16="http://schemas.microsoft.com/office/drawing/2014/main" val="20005"/>
                    </a:ext>
                  </a:extLst>
                </a:gridCol>
                <a:gridCol w="637338">
                  <a:extLst>
                    <a:ext uri="{9D8B030D-6E8A-4147-A177-3AD203B41FA5}">
                      <a16:colId xmlns:a16="http://schemas.microsoft.com/office/drawing/2014/main" val="20006"/>
                    </a:ext>
                  </a:extLst>
                </a:gridCol>
                <a:gridCol w="637338">
                  <a:extLst>
                    <a:ext uri="{9D8B030D-6E8A-4147-A177-3AD203B41FA5}">
                      <a16:colId xmlns:a16="http://schemas.microsoft.com/office/drawing/2014/main" val="20007"/>
                    </a:ext>
                  </a:extLst>
                </a:gridCol>
                <a:gridCol w="637338">
                  <a:extLst>
                    <a:ext uri="{9D8B030D-6E8A-4147-A177-3AD203B41FA5}">
                      <a16:colId xmlns:a16="http://schemas.microsoft.com/office/drawing/2014/main" val="20008"/>
                    </a:ext>
                  </a:extLst>
                </a:gridCol>
                <a:gridCol w="637338">
                  <a:extLst>
                    <a:ext uri="{9D8B030D-6E8A-4147-A177-3AD203B41FA5}">
                      <a16:colId xmlns:a16="http://schemas.microsoft.com/office/drawing/2014/main" val="20009"/>
                    </a:ext>
                  </a:extLst>
                </a:gridCol>
                <a:gridCol w="637338">
                  <a:extLst>
                    <a:ext uri="{9D8B030D-6E8A-4147-A177-3AD203B41FA5}">
                      <a16:colId xmlns:a16="http://schemas.microsoft.com/office/drawing/2014/main" val="20010"/>
                    </a:ext>
                  </a:extLst>
                </a:gridCol>
                <a:gridCol w="637338">
                  <a:extLst>
                    <a:ext uri="{9D8B030D-6E8A-4147-A177-3AD203B41FA5}">
                      <a16:colId xmlns:a16="http://schemas.microsoft.com/office/drawing/2014/main" val="20011"/>
                    </a:ext>
                  </a:extLst>
                </a:gridCol>
                <a:gridCol w="637338">
                  <a:extLst>
                    <a:ext uri="{9D8B030D-6E8A-4147-A177-3AD203B41FA5}">
                      <a16:colId xmlns:a16="http://schemas.microsoft.com/office/drawing/2014/main" val="20012"/>
                    </a:ext>
                  </a:extLst>
                </a:gridCol>
              </a:tblGrid>
              <a:tr h="1454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AES-128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SERPENT-128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PRESENT-128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CLEFIA-128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SEA-96</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NOEKEON-128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PRINCE-128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ITUBee-80</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SIMON-64/128*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SPECK-64/96*</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rgbClr val="2A196F"/>
                          </a:solidFill>
                          <a:effectLst/>
                        </a:rPr>
                        <a:t>SPECK-64/128*</a:t>
                      </a:r>
                      <a:endParaRPr kumimoji="0" lang="tr-TR" sz="1300" b="1" i="0" u="none" strike="noStrike" cap="none" normalizeH="0" baseline="0" dirty="0">
                        <a:ln>
                          <a:noFill/>
                        </a:ln>
                        <a:solidFill>
                          <a:srgbClr val="2A196F"/>
                        </a:solidFill>
                        <a:effectLst/>
                        <a:latin typeface="+mj-lt"/>
                      </a:endParaRPr>
                    </a:p>
                  </a:txBody>
                  <a:tcPr marL="82935" marR="82935" marT="41468" marB="41468" vert="vert27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solidFill>
                            <a:schemeClr val="tx1">
                              <a:lumMod val="75000"/>
                            </a:schemeClr>
                          </a:solidFill>
                          <a:effectLst>
                            <a:glow rad="139700">
                              <a:srgbClr val="8DAE10">
                                <a:alpha val="25000"/>
                              </a:srgbClr>
                            </a:glow>
                          </a:effectLst>
                        </a:rPr>
                        <a:t>PRIDE</a:t>
                      </a:r>
                      <a:endParaRPr kumimoji="0" lang="tr-TR" sz="1300" b="1" i="0" u="none" strike="noStrike" cap="none" normalizeH="0" baseline="0" dirty="0">
                        <a:ln>
                          <a:noFill/>
                        </a:ln>
                        <a:solidFill>
                          <a:schemeClr val="tx1">
                            <a:lumMod val="75000"/>
                          </a:schemeClr>
                        </a:solidFill>
                        <a:effectLst>
                          <a:glow rad="139700">
                            <a:srgbClr val="8DAE10">
                              <a:alpha val="25000"/>
                            </a:srgbClr>
                          </a:glow>
                        </a:effectLst>
                        <a:latin typeface="+mj-lt"/>
                      </a:endParaRPr>
                    </a:p>
                  </a:txBody>
                  <a:tcPr marL="82935" marR="82935" marT="41468" marB="41468" vert="vert270" anchor="ctr" horzOverflow="overflow"/>
                </a:tc>
                <a:extLst>
                  <a:ext uri="{0D108BD9-81ED-4DB2-BD59-A6C34878D82A}">
                    <a16:rowId xmlns:a16="http://schemas.microsoft.com/office/drawing/2014/main" val="10000"/>
                  </a:ext>
                </a:extLst>
              </a:tr>
              <a:tr h="7075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Time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(Clock Cycles)</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3159</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49314</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10792</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28648</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17745</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23517</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3614</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2607</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2000</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1152</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1200</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tx1">
                              <a:lumMod val="75000"/>
                            </a:schemeClr>
                          </a:solidFill>
                          <a:effectLst>
                            <a:glow rad="139700">
                              <a:srgbClr val="8DAE10">
                                <a:alpha val="25000"/>
                              </a:srgbClr>
                            </a:glow>
                          </a:effectLst>
                        </a:rPr>
                        <a:t>1514</a:t>
                      </a:r>
                      <a:endParaRPr kumimoji="0" lang="tr-TR" sz="1100" b="1" i="0" u="none" strike="noStrike" cap="none" normalizeH="0" baseline="0" dirty="0">
                        <a:ln>
                          <a:noFill/>
                        </a:ln>
                        <a:solidFill>
                          <a:schemeClr val="tx1">
                            <a:lumMod val="75000"/>
                          </a:schemeClr>
                        </a:solidFill>
                        <a:effectLst>
                          <a:glow rad="139700">
                            <a:srgbClr val="8DAE10">
                              <a:alpha val="25000"/>
                            </a:srgbClr>
                          </a:glow>
                        </a:effectLst>
                        <a:latin typeface="+mj-lt"/>
                      </a:endParaRPr>
                    </a:p>
                  </a:txBody>
                  <a:tcPr marL="82935" marR="82935" marT="41468" marB="41468" anchor="ctr" horzOverflow="overflow"/>
                </a:tc>
                <a:extLst>
                  <a:ext uri="{0D108BD9-81ED-4DB2-BD59-A6C34878D82A}">
                    <a16:rowId xmlns:a16="http://schemas.microsoft.com/office/drawing/2014/main" val="10001"/>
                  </a:ext>
                </a:extLst>
              </a:tr>
              <a:tr h="7075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Code Size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(Bytes)</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1570</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7220</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660</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3046</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386</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364</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1108</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716</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282</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182</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rgbClr val="2A196F"/>
                          </a:solidFill>
                          <a:effectLst/>
                        </a:rPr>
                        <a:t>186</a:t>
                      </a:r>
                      <a:endParaRPr kumimoji="0" lang="tr-TR" sz="1100" b="1" i="0" u="none" strike="noStrike" cap="none" normalizeH="0" baseline="0" dirty="0">
                        <a:ln>
                          <a:noFill/>
                        </a:ln>
                        <a:solidFill>
                          <a:srgbClr val="2A196F"/>
                        </a:solidFill>
                        <a:effectLst/>
                        <a:latin typeface="+mj-lt"/>
                      </a:endParaRPr>
                    </a:p>
                  </a:txBody>
                  <a:tcPr marL="82935" marR="82935" marT="41468" marB="4146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tx1">
                              <a:lumMod val="75000"/>
                            </a:schemeClr>
                          </a:solidFill>
                          <a:effectLst>
                            <a:glow rad="139700">
                              <a:srgbClr val="8DAE10">
                                <a:alpha val="25000"/>
                              </a:srgbClr>
                            </a:glow>
                          </a:effectLst>
                        </a:rPr>
                        <a:t>266</a:t>
                      </a:r>
                      <a:endParaRPr kumimoji="0" lang="tr-TR" sz="1100" b="1" i="0" u="none" strike="noStrike" cap="none" normalizeH="0" baseline="0" dirty="0">
                        <a:ln>
                          <a:noFill/>
                        </a:ln>
                        <a:solidFill>
                          <a:schemeClr val="tx1">
                            <a:lumMod val="75000"/>
                          </a:schemeClr>
                        </a:solidFill>
                        <a:effectLst>
                          <a:glow rad="139700">
                            <a:srgbClr val="8DAE10">
                              <a:alpha val="25000"/>
                            </a:srgbClr>
                          </a:glow>
                        </a:effectLst>
                        <a:latin typeface="+mj-lt"/>
                      </a:endParaRPr>
                    </a:p>
                  </a:txBody>
                  <a:tcPr marL="82935" marR="82935" marT="41468" marB="41468" anchor="ctr" horzOverflow="overflow"/>
                </a:tc>
                <a:extLst>
                  <a:ext uri="{0D108BD9-81ED-4DB2-BD59-A6C34878D82A}">
                    <a16:rowId xmlns:a16="http://schemas.microsoft.com/office/drawing/2014/main" val="10002"/>
                  </a:ext>
                </a:extLst>
              </a:tr>
            </a:tbl>
          </a:graphicData>
        </a:graphic>
      </p:graphicFrame>
      <p:sp>
        <p:nvSpPr>
          <p:cNvPr id="10" name="Textfeld 16"/>
          <p:cNvSpPr txBox="1">
            <a:spLocks noChangeArrowheads="1"/>
          </p:cNvSpPr>
          <p:nvPr/>
        </p:nvSpPr>
        <p:spPr bwMode="auto">
          <a:xfrm>
            <a:off x="338633" y="4659459"/>
            <a:ext cx="8158651" cy="2000548"/>
          </a:xfrm>
          <a:prstGeom prst="rect">
            <a:avLst/>
          </a:prstGeom>
          <a:noFill/>
          <a:ln w="9525">
            <a:noFill/>
            <a:miter lim="800000"/>
            <a:headEnd/>
            <a:tailEnd/>
          </a:ln>
        </p:spPr>
        <p:txBody>
          <a:bodyPr wrap="square" lIns="0" tIns="0" rIns="0" bIns="0">
            <a:spAutoFit/>
          </a:bodyPr>
          <a:lstStyle/>
          <a:p>
            <a:pPr marL="328249" indent="-328249">
              <a:lnSpc>
                <a:spcPct val="150000"/>
              </a:lnSpc>
              <a:spcBef>
                <a:spcPts val="181"/>
              </a:spcBef>
              <a:spcAft>
                <a:spcPts val="181"/>
              </a:spcAft>
              <a:buClr>
                <a:srgbClr val="003560"/>
              </a:buClr>
              <a:buSzPct val="130000"/>
              <a:buFont typeface="Wingdings" pitchFamily="2" charset="2"/>
              <a:buChar char="§"/>
            </a:pPr>
            <a:r>
              <a:rPr lang="de-DE" sz="2000" dirty="0">
                <a:solidFill>
                  <a:srgbClr val="2A196F"/>
                </a:solidFill>
                <a:latin typeface="+mj-lt"/>
                <a:cs typeface="Arial" charset="0"/>
              </a:rPr>
              <a:t>Performance on Atmel AVR 8- bit microcontroller (encryption)</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000" i="1" u="sng" dirty="0">
                <a:solidFill>
                  <a:srgbClr val="2A196F"/>
                </a:solidFill>
                <a:latin typeface="+mj-lt"/>
                <a:cs typeface="Arial" charset="0"/>
              </a:rPr>
              <a:t>PRIDE decryption:</a:t>
            </a:r>
            <a:r>
              <a:rPr lang="de-DE" sz="2000" dirty="0">
                <a:solidFill>
                  <a:srgbClr val="2A196F"/>
                </a:solidFill>
                <a:latin typeface="+mj-lt"/>
                <a:cs typeface="Arial" charset="0"/>
              </a:rPr>
              <a:t> 1570 clock cycles and 282 bytes</a:t>
            </a:r>
          </a:p>
          <a:p>
            <a:pPr marL="328249" indent="-328249">
              <a:lnSpc>
                <a:spcPct val="150000"/>
              </a:lnSpc>
              <a:spcBef>
                <a:spcPts val="181"/>
              </a:spcBef>
              <a:spcAft>
                <a:spcPts val="181"/>
              </a:spcAft>
              <a:buClr>
                <a:srgbClr val="003560"/>
              </a:buClr>
              <a:buSzPct val="130000"/>
              <a:buFont typeface="Wingdings" pitchFamily="2" charset="2"/>
              <a:buChar char="§"/>
            </a:pPr>
            <a:r>
              <a:rPr lang="de-DE" sz="2000" dirty="0">
                <a:solidFill>
                  <a:srgbClr val="2A196F"/>
                </a:solidFill>
                <a:latin typeface="+mj-lt"/>
                <a:cs typeface="Arial" charset="0"/>
              </a:rPr>
              <a:t>Results close to SPECK</a:t>
            </a:r>
          </a:p>
          <a:p>
            <a:pPr marL="784629" lvl="1" indent="-328249">
              <a:lnSpc>
                <a:spcPct val="150000"/>
              </a:lnSpc>
              <a:spcBef>
                <a:spcPts val="181"/>
              </a:spcBef>
              <a:spcAft>
                <a:spcPts val="181"/>
              </a:spcAft>
              <a:buClr>
                <a:srgbClr val="003560"/>
              </a:buClr>
              <a:buSzPct val="130000"/>
              <a:buFont typeface="Arial" panose="020B0604020202020204" pitchFamily="34" charset="0"/>
              <a:buChar char="•"/>
            </a:pPr>
            <a:r>
              <a:rPr lang="de-DE" sz="2000" dirty="0">
                <a:solidFill>
                  <a:srgbClr val="2A196F"/>
                </a:solidFill>
                <a:latin typeface="+mj-lt"/>
                <a:cs typeface="Arial" charset="0"/>
              </a:rPr>
              <a:t>Good results for a “traditional</a:t>
            </a:r>
            <a:r>
              <a:rPr lang="en-US" sz="2000" dirty="0">
                <a:solidFill>
                  <a:srgbClr val="2A196F"/>
                </a:solidFill>
                <a:latin typeface="+mj-lt"/>
              </a:rPr>
              <a:t>”</a:t>
            </a:r>
            <a:r>
              <a:rPr lang="en-US" sz="2000" dirty="0">
                <a:solidFill>
                  <a:srgbClr val="2A196F"/>
                </a:solidFill>
                <a:latin typeface="+mj-lt"/>
                <a:cs typeface="Arial" charset="0"/>
              </a:rPr>
              <a:t> </a:t>
            </a:r>
            <a:r>
              <a:rPr lang="de-DE" sz="2000" dirty="0">
                <a:solidFill>
                  <a:srgbClr val="2A196F"/>
                </a:solidFill>
                <a:latin typeface="+mj-lt"/>
                <a:cs typeface="Arial" charset="0"/>
              </a:rPr>
              <a:t>design</a:t>
            </a:r>
          </a:p>
        </p:txBody>
      </p:sp>
      <p:sp>
        <p:nvSpPr>
          <p:cNvPr id="11" name="Rectangle 10"/>
          <p:cNvSpPr/>
          <p:nvPr/>
        </p:nvSpPr>
        <p:spPr>
          <a:xfrm>
            <a:off x="342129" y="4263497"/>
            <a:ext cx="8747082" cy="265194"/>
          </a:xfrm>
          <a:prstGeom prst="rect">
            <a:avLst/>
          </a:prstGeom>
        </p:spPr>
        <p:txBody>
          <a:bodyPr wrap="square" lIns="82925" tIns="41462" rIns="82925" bIns="41462">
            <a:spAutoFit/>
          </a:bodyPr>
          <a:lstStyle/>
          <a:p>
            <a:r>
              <a:rPr lang="en-US" sz="1179" b="1" dirty="0">
                <a:solidFill>
                  <a:schemeClr val="tx1">
                    <a:lumMod val="75000"/>
                  </a:schemeClr>
                </a:solidFill>
                <a:latin typeface="+mj-lt"/>
              </a:rPr>
              <a:t>*</a:t>
            </a:r>
            <a:r>
              <a:rPr lang="en-US" sz="1179" dirty="0">
                <a:solidFill>
                  <a:schemeClr val="tx1">
                    <a:lumMod val="75000"/>
                  </a:schemeClr>
                </a:solidFill>
                <a:latin typeface="+mj-lt"/>
              </a:rPr>
              <a:t> </a:t>
            </a:r>
            <a:r>
              <a:rPr lang="de-DE" sz="1179" dirty="0">
                <a:solidFill>
                  <a:schemeClr val="tx1">
                    <a:lumMod val="75000"/>
                  </a:schemeClr>
                </a:solidFill>
                <a:latin typeface="+mj-lt"/>
                <a:cs typeface="Arial" charset="0"/>
              </a:rPr>
              <a:t>Data &amp; key read-write omitted</a:t>
            </a:r>
            <a:endParaRPr lang="en-US" sz="1179" dirty="0">
              <a:solidFill>
                <a:schemeClr val="tx1">
                  <a:lumMod val="75000"/>
                </a:schemeClr>
              </a:solidFill>
              <a:latin typeface="+mj-lt"/>
            </a:endParaRPr>
          </a:p>
        </p:txBody>
      </p:sp>
    </p:spTree>
    <p:extLst>
      <p:ext uri="{BB962C8B-B14F-4D97-AF65-F5344CB8AC3E}">
        <p14:creationId xmlns:p14="http://schemas.microsoft.com/office/powerpoint/2010/main" val="27413026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96832"/>
            <a:ext cx="8784976" cy="720000"/>
          </a:xfrm>
        </p:spPr>
        <p:txBody>
          <a:bodyPr/>
          <a:lstStyle/>
          <a:p>
            <a:r>
              <a:rPr lang="en-GB" dirty="0" smtClean="0"/>
              <a:t>Threshold Implementation: PRINCE</a:t>
            </a:r>
            <a:endParaRPr lang="en-GB" dirty="0"/>
          </a:p>
        </p:txBody>
      </p:sp>
      <p:sp>
        <p:nvSpPr>
          <p:cNvPr id="9" name="Content Placeholder 5"/>
          <p:cNvSpPr>
            <a:spLocks noGrp="1"/>
          </p:cNvSpPr>
          <p:nvPr>
            <p:ph sz="quarter" idx="13"/>
          </p:nvPr>
        </p:nvSpPr>
        <p:spPr>
          <a:xfrm>
            <a:off x="250824" y="1340768"/>
            <a:ext cx="8641655" cy="5184576"/>
          </a:xfrm>
        </p:spPr>
        <p:txBody>
          <a:bodyPr>
            <a:normAutofit/>
          </a:bodyPr>
          <a:lstStyle/>
          <a:p>
            <a:endParaRPr lang="en-GB" sz="2800" dirty="0" smtClean="0"/>
          </a:p>
          <a:p>
            <a:endParaRPr lang="en-GB" sz="2800" dirty="0" smtClean="0"/>
          </a:p>
          <a:p>
            <a:pPr marL="0" indent="0">
              <a:buNone/>
            </a:pPr>
            <a:r>
              <a:rPr lang="en-GB" sz="2800" dirty="0" err="1" smtClean="0"/>
              <a:t>Bozilov</a:t>
            </a:r>
            <a:r>
              <a:rPr lang="en-GB" sz="2800" dirty="0" smtClean="0"/>
              <a:t> et al (KU Leuven) at LWC Workshop 2016</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077" y="3209503"/>
            <a:ext cx="639127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875563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3"/>
          </p:nvPr>
        </p:nvSpPr>
        <p:spPr>
          <a:xfrm>
            <a:off x="250824" y="1196752"/>
            <a:ext cx="8641655" cy="5184576"/>
          </a:xfrm>
        </p:spPr>
        <p:txBody>
          <a:bodyPr>
            <a:normAutofit/>
          </a:bodyPr>
          <a:lstStyle/>
          <a:p>
            <a:r>
              <a:rPr lang="en-GB" sz="2400" dirty="0" smtClean="0"/>
              <a:t>Applied on PRINCE </a:t>
            </a:r>
            <a:r>
              <a:rPr lang="en-GB" sz="2400" dirty="0" err="1" smtClean="0"/>
              <a:t>Sbox</a:t>
            </a:r>
            <a:r>
              <a:rPr lang="en-GB" sz="2400" dirty="0" smtClean="0"/>
              <a:t>: Algebraic degree 3, Class Q</a:t>
            </a:r>
            <a:r>
              <a:rPr lang="en-GB" sz="2400" baseline="-25000" dirty="0" smtClean="0"/>
              <a:t>294</a:t>
            </a:r>
            <a:r>
              <a:rPr lang="en-GB" sz="2400" dirty="0" smtClean="0"/>
              <a:t> </a:t>
            </a:r>
          </a:p>
          <a:p>
            <a:r>
              <a:rPr lang="en-GB" sz="2400" dirty="0" smtClean="0"/>
              <a:t>Unprotected, round-based PRINCE</a:t>
            </a:r>
          </a:p>
        </p:txBody>
      </p:sp>
      <p:pic>
        <p:nvPicPr>
          <p:cNvPr id="1331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648" y="2204864"/>
            <a:ext cx="6536982" cy="447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63274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3"/>
          </p:nvPr>
        </p:nvSpPr>
        <p:spPr>
          <a:xfrm>
            <a:off x="250824" y="1196752"/>
            <a:ext cx="8641655" cy="5184576"/>
          </a:xfrm>
        </p:spPr>
        <p:txBody>
          <a:bodyPr>
            <a:normAutofit/>
          </a:bodyPr>
          <a:lstStyle/>
          <a:p>
            <a:r>
              <a:rPr lang="en-GB" sz="2400" dirty="0" smtClean="0"/>
              <a:t>Class Q</a:t>
            </a:r>
            <a:r>
              <a:rPr lang="en-GB" sz="2400" baseline="-25000" dirty="0" smtClean="0"/>
              <a:t>294</a:t>
            </a:r>
            <a:r>
              <a:rPr lang="en-GB" sz="2400" dirty="0"/>
              <a:t> sharing, </a:t>
            </a:r>
            <a:r>
              <a:rPr lang="en-GB" sz="2400" dirty="0" smtClean="0"/>
              <a:t>first-order </a:t>
            </a:r>
            <a:r>
              <a:rPr lang="en-GB" sz="2400" dirty="0"/>
              <a:t>secure, </a:t>
            </a:r>
            <a:r>
              <a:rPr lang="en-GB" sz="2400" dirty="0" smtClean="0"/>
              <a:t>3 by 3 sharing</a:t>
            </a:r>
          </a:p>
          <a:p>
            <a:r>
              <a:rPr lang="en-GB" sz="2400" dirty="0" smtClean="0"/>
              <a:t>No re-masking, sharing is uniform</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204864"/>
            <a:ext cx="8867419" cy="383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667451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3"/>
          </p:nvPr>
        </p:nvSpPr>
        <p:spPr>
          <a:xfrm>
            <a:off x="250824" y="1196752"/>
            <a:ext cx="8641655" cy="5184576"/>
          </a:xfrm>
        </p:spPr>
        <p:txBody>
          <a:bodyPr>
            <a:normAutofit/>
          </a:bodyPr>
          <a:lstStyle/>
          <a:p>
            <a:r>
              <a:rPr lang="en-GB" sz="2400" dirty="0" smtClean="0"/>
              <a:t>Class Q</a:t>
            </a:r>
            <a:r>
              <a:rPr lang="en-GB" sz="2400" baseline="-25000" dirty="0" smtClean="0"/>
              <a:t>294</a:t>
            </a:r>
            <a:r>
              <a:rPr lang="en-GB" sz="2400" dirty="0"/>
              <a:t> sharing, </a:t>
            </a:r>
            <a:r>
              <a:rPr lang="en-GB" sz="2400" dirty="0" smtClean="0"/>
              <a:t>second-order </a:t>
            </a:r>
            <a:r>
              <a:rPr lang="en-GB" sz="2400" dirty="0"/>
              <a:t>secure, </a:t>
            </a:r>
            <a:r>
              <a:rPr lang="en-GB" sz="2400" dirty="0" smtClean="0"/>
              <a:t>5 by 10 sharing</a:t>
            </a:r>
          </a:p>
          <a:p>
            <a:r>
              <a:rPr lang="en-GB" sz="2400" dirty="0" smtClean="0"/>
              <a:t>Re-masking applied</a:t>
            </a:r>
          </a:p>
        </p:txBody>
      </p:sp>
      <p:pic>
        <p:nvPicPr>
          <p:cNvPr id="1536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514" y="2298507"/>
            <a:ext cx="7820918" cy="429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378188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250824" y="1196752"/>
            <a:ext cx="8641655" cy="5356448"/>
          </a:xfrm>
        </p:spPr>
        <p:txBody>
          <a:bodyPr>
            <a:normAutofit/>
          </a:bodyPr>
          <a:lstStyle/>
          <a:p>
            <a:r>
              <a:rPr lang="en-GB" dirty="0"/>
              <a:t>PRINCE-128 (round-based implementation) </a:t>
            </a:r>
            <a:r>
              <a:rPr lang="en-GB" dirty="0" smtClean="0"/>
              <a:t>unprotected</a:t>
            </a:r>
          </a:p>
          <a:p>
            <a:endParaRPr lang="en-GB" dirty="0" smtClean="0"/>
          </a:p>
          <a:p>
            <a:r>
              <a:rPr lang="en-GB" dirty="0" smtClean="0"/>
              <a:t>PRINCE-128 (</a:t>
            </a:r>
            <a:r>
              <a:rPr lang="en-GB" dirty="0"/>
              <a:t>round-based </a:t>
            </a:r>
            <a:r>
              <a:rPr lang="en-GB" dirty="0" smtClean="0"/>
              <a:t>implementation) 1</a:t>
            </a:r>
            <a:r>
              <a:rPr lang="en-GB" baseline="30000" dirty="0" smtClean="0"/>
              <a:t>st</a:t>
            </a:r>
            <a:r>
              <a:rPr lang="en-GB" dirty="0"/>
              <a:t>-</a:t>
            </a:r>
            <a:r>
              <a:rPr lang="en-GB" dirty="0" smtClean="0"/>
              <a:t>order secure</a:t>
            </a:r>
          </a:p>
          <a:p>
            <a:endParaRPr lang="en-GB" dirty="0" smtClean="0"/>
          </a:p>
          <a:p>
            <a:r>
              <a:rPr lang="en-GB" dirty="0" smtClean="0"/>
              <a:t>PRINCE-128 </a:t>
            </a:r>
            <a:r>
              <a:rPr lang="en-GB" dirty="0"/>
              <a:t>(round-based implementation</a:t>
            </a:r>
            <a:r>
              <a:rPr lang="en-GB" dirty="0" smtClean="0"/>
              <a:t>) 2</a:t>
            </a:r>
            <a:r>
              <a:rPr lang="en-GB" baseline="30000" dirty="0" smtClean="0"/>
              <a:t>nd</a:t>
            </a:r>
            <a:r>
              <a:rPr lang="en-GB" dirty="0" smtClean="0"/>
              <a:t>-order secure</a:t>
            </a:r>
            <a:endParaRPr lang="en-GB" dirty="0"/>
          </a:p>
          <a:p>
            <a:endParaRPr lang="en-GB" dirty="0" smtClean="0"/>
          </a:p>
          <a:p>
            <a:endParaRPr lang="en-GB" dirty="0" smtClean="0"/>
          </a:p>
        </p:txBody>
      </p:sp>
      <p:graphicFrame>
        <p:nvGraphicFramePr>
          <p:cNvPr id="2" name="Table 1"/>
          <p:cNvGraphicFramePr>
            <a:graphicFrameLocks noGrp="1"/>
          </p:cNvGraphicFramePr>
          <p:nvPr>
            <p:extLst>
              <p:ext uri="{D42A27DB-BD31-4B8C-83A1-F6EECF244321}">
                <p14:modId xmlns:p14="http://schemas.microsoft.com/office/powerpoint/2010/main" val="1084505874"/>
              </p:ext>
            </p:extLst>
          </p:nvPr>
        </p:nvGraphicFramePr>
        <p:xfrm>
          <a:off x="1259632" y="2260352"/>
          <a:ext cx="5904656" cy="736600"/>
        </p:xfrm>
        <a:graphic>
          <a:graphicData uri="http://schemas.openxmlformats.org/drawingml/2006/table">
            <a:tbl>
              <a:tblPr firstRow="1" bandRow="1">
                <a:tableStyleId>{21E4AEA4-8DFA-4A89-87EB-49C32662AFE0}</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139040">
                <a:tc>
                  <a:txBody>
                    <a:bodyPr/>
                    <a:lstStyle/>
                    <a:p>
                      <a:pPr algn="ctr"/>
                      <a:r>
                        <a:rPr lang="en-US" dirty="0" smtClean="0"/>
                        <a:t>Technology</a:t>
                      </a:r>
                      <a:endParaRPr lang="en-US" dirty="0"/>
                    </a:p>
                  </a:txBody>
                  <a:tcPr/>
                </a:tc>
                <a:tc>
                  <a:txBody>
                    <a:bodyPr/>
                    <a:lstStyle/>
                    <a:p>
                      <a:pPr algn="ctr"/>
                      <a:r>
                        <a:rPr lang="en-US" dirty="0" smtClean="0"/>
                        <a:t>Area (GE)</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solidFill>
                            <a:srgbClr val="2A196F"/>
                          </a:solidFill>
                        </a:rPr>
                        <a:t>ASIC, 90nm</a:t>
                      </a:r>
                      <a:endParaRPr lang="en-US" dirty="0">
                        <a:solidFill>
                          <a:srgbClr val="2A196F"/>
                        </a:solidFill>
                      </a:endParaRPr>
                    </a:p>
                  </a:txBody>
                  <a:tcPr/>
                </a:tc>
                <a:tc>
                  <a:txBody>
                    <a:bodyPr/>
                    <a:lstStyle/>
                    <a:p>
                      <a:pPr algn="ctr"/>
                      <a:r>
                        <a:rPr lang="en-US" dirty="0" smtClean="0">
                          <a:solidFill>
                            <a:srgbClr val="2A196F"/>
                          </a:solidFill>
                        </a:rPr>
                        <a:t>3589</a:t>
                      </a:r>
                      <a:endParaRPr lang="en-US" dirty="0">
                        <a:solidFill>
                          <a:srgbClr val="2A196F"/>
                        </a:solidFill>
                      </a:endParaRPr>
                    </a:p>
                  </a:txBody>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65667077"/>
              </p:ext>
            </p:extLst>
          </p:nvPr>
        </p:nvGraphicFramePr>
        <p:xfrm>
          <a:off x="1259632" y="3933056"/>
          <a:ext cx="5904656" cy="736600"/>
        </p:xfrm>
        <a:graphic>
          <a:graphicData uri="http://schemas.openxmlformats.org/drawingml/2006/table">
            <a:tbl>
              <a:tblPr firstRow="1" bandRow="1">
                <a:tableStyleId>{21E4AEA4-8DFA-4A89-87EB-49C32662AFE0}</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139040">
                <a:tc>
                  <a:txBody>
                    <a:bodyPr/>
                    <a:lstStyle/>
                    <a:p>
                      <a:pPr algn="ctr"/>
                      <a:r>
                        <a:rPr lang="en-US" dirty="0" smtClean="0"/>
                        <a:t>Technology</a:t>
                      </a:r>
                      <a:endParaRPr lang="en-US" dirty="0"/>
                    </a:p>
                  </a:txBody>
                  <a:tcPr/>
                </a:tc>
                <a:tc>
                  <a:txBody>
                    <a:bodyPr/>
                    <a:lstStyle/>
                    <a:p>
                      <a:pPr algn="ctr"/>
                      <a:r>
                        <a:rPr lang="en-US" dirty="0" smtClean="0"/>
                        <a:t>Area (GE)</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solidFill>
                            <a:srgbClr val="2A196F"/>
                          </a:solidFill>
                        </a:rPr>
                        <a:t>ASIC, 90nm</a:t>
                      </a:r>
                      <a:endParaRPr lang="en-US" dirty="0">
                        <a:solidFill>
                          <a:srgbClr val="2A196F"/>
                        </a:solidFill>
                      </a:endParaRPr>
                    </a:p>
                  </a:txBody>
                  <a:tcPr/>
                </a:tc>
                <a:tc>
                  <a:txBody>
                    <a:bodyPr/>
                    <a:lstStyle/>
                    <a:p>
                      <a:pPr algn="ctr"/>
                      <a:r>
                        <a:rPr lang="en-US" dirty="0" smtClean="0">
                          <a:solidFill>
                            <a:srgbClr val="2A196F"/>
                          </a:solidFill>
                        </a:rPr>
                        <a:t>11958</a:t>
                      </a:r>
                      <a:endParaRPr lang="en-US" dirty="0">
                        <a:solidFill>
                          <a:srgbClr val="2A196F"/>
                        </a:solidFill>
                      </a:endParaRP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1045806"/>
              </p:ext>
            </p:extLst>
          </p:nvPr>
        </p:nvGraphicFramePr>
        <p:xfrm>
          <a:off x="1259632" y="5733256"/>
          <a:ext cx="5904656" cy="736600"/>
        </p:xfrm>
        <a:graphic>
          <a:graphicData uri="http://schemas.openxmlformats.org/drawingml/2006/table">
            <a:tbl>
              <a:tblPr firstRow="1" bandRow="1">
                <a:tableStyleId>{21E4AEA4-8DFA-4A89-87EB-49C32662AFE0}</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139040">
                <a:tc>
                  <a:txBody>
                    <a:bodyPr/>
                    <a:lstStyle/>
                    <a:p>
                      <a:pPr algn="ctr"/>
                      <a:r>
                        <a:rPr lang="en-US" dirty="0" smtClean="0"/>
                        <a:t>Technology</a:t>
                      </a:r>
                      <a:endParaRPr lang="en-US" dirty="0"/>
                    </a:p>
                  </a:txBody>
                  <a:tcPr/>
                </a:tc>
                <a:tc>
                  <a:txBody>
                    <a:bodyPr/>
                    <a:lstStyle/>
                    <a:p>
                      <a:pPr algn="ctr"/>
                      <a:r>
                        <a:rPr lang="en-US" dirty="0" smtClean="0"/>
                        <a:t>Area (GE)</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solidFill>
                            <a:srgbClr val="2A196F"/>
                          </a:solidFill>
                        </a:rPr>
                        <a:t>ASIC, 90nm</a:t>
                      </a:r>
                      <a:endParaRPr lang="en-US" dirty="0">
                        <a:solidFill>
                          <a:srgbClr val="2A196F"/>
                        </a:solidFill>
                      </a:endParaRPr>
                    </a:p>
                  </a:txBody>
                  <a:tcPr/>
                </a:tc>
                <a:tc>
                  <a:txBody>
                    <a:bodyPr/>
                    <a:lstStyle/>
                    <a:p>
                      <a:pPr algn="ctr"/>
                      <a:r>
                        <a:rPr lang="en-US" dirty="0" smtClean="0">
                          <a:solidFill>
                            <a:srgbClr val="2A196F"/>
                          </a:solidFill>
                        </a:rPr>
                        <a:t>21879</a:t>
                      </a:r>
                      <a:endParaRPr lang="en-US" dirty="0">
                        <a:solidFill>
                          <a:srgbClr val="2A196F"/>
                        </a:solidFill>
                      </a:endParaRPr>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9975248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082824"/>
            <a:ext cx="8676455" cy="762000"/>
          </a:xfrm>
        </p:spPr>
        <p:txBody>
          <a:bodyPr/>
          <a:lstStyle/>
          <a:p>
            <a:pPr eaLnBrk="1" hangingPunct="1"/>
            <a:r>
              <a:rPr lang="en-US" altLang="en-US" sz="3600" dirty="0" smtClean="0"/>
              <a:t>Side-channel Resistant</a:t>
            </a:r>
            <a:br>
              <a:rPr lang="en-US" altLang="en-US" sz="3600" dirty="0" smtClean="0"/>
            </a:br>
            <a:r>
              <a:rPr lang="en-US" altLang="en-US" sz="3600" dirty="0" smtClean="0"/>
              <a:t>Resource-efficient Block Ciphers</a:t>
            </a:r>
          </a:p>
        </p:txBody>
      </p:sp>
      <p:sp>
        <p:nvSpPr>
          <p:cNvPr id="4" name="Rectangle 3"/>
          <p:cNvSpPr/>
          <p:nvPr/>
        </p:nvSpPr>
        <p:spPr bwMode="auto">
          <a:xfrm>
            <a:off x="1907704" y="2060848"/>
            <a:ext cx="5256584" cy="475252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pic>
        <p:nvPicPr>
          <p:cNvPr id="2" name="Picture 1"/>
          <p:cNvPicPr>
            <a:picLocks noChangeAspect="1"/>
          </p:cNvPicPr>
          <p:nvPr/>
        </p:nvPicPr>
        <p:blipFill>
          <a:blip r:embed="rId3"/>
          <a:stretch>
            <a:fillRect/>
          </a:stretch>
        </p:blipFill>
        <p:spPr>
          <a:xfrm>
            <a:off x="2344688" y="2132856"/>
            <a:ext cx="4382616" cy="4608511"/>
          </a:xfrm>
          <a:prstGeom prst="rect">
            <a:avLst/>
          </a:prstGeom>
        </p:spPr>
      </p:pic>
    </p:spTree>
    <p:extLst>
      <p:ext uri="{BB962C8B-B14F-4D97-AF65-F5344CB8AC3E}">
        <p14:creationId xmlns:p14="http://schemas.microsoft.com/office/powerpoint/2010/main" val="33972032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082824"/>
            <a:ext cx="8676455" cy="762000"/>
          </a:xfrm>
        </p:spPr>
        <p:txBody>
          <a:bodyPr/>
          <a:lstStyle/>
          <a:p>
            <a:pPr eaLnBrk="1" hangingPunct="1"/>
            <a:r>
              <a:rPr lang="en-US" altLang="en-US" sz="3600" dirty="0" smtClean="0"/>
              <a:t>Side-channel Resistant</a:t>
            </a:r>
            <a:br>
              <a:rPr lang="en-US" altLang="en-US" sz="3600" dirty="0" smtClean="0"/>
            </a:br>
            <a:r>
              <a:rPr lang="en-US" altLang="en-US" sz="3600" dirty="0" smtClean="0"/>
              <a:t>Resource-efficient Block Ciphers</a:t>
            </a:r>
          </a:p>
        </p:txBody>
      </p:sp>
      <p:sp>
        <p:nvSpPr>
          <p:cNvPr id="4" name="Rectangle 3"/>
          <p:cNvSpPr/>
          <p:nvPr/>
        </p:nvSpPr>
        <p:spPr bwMode="auto">
          <a:xfrm>
            <a:off x="1907704" y="2060848"/>
            <a:ext cx="5256584" cy="475252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pic>
        <p:nvPicPr>
          <p:cNvPr id="3" name="Picture 2"/>
          <p:cNvPicPr>
            <a:picLocks noChangeAspect="1"/>
          </p:cNvPicPr>
          <p:nvPr/>
        </p:nvPicPr>
        <p:blipFill>
          <a:blip r:embed="rId3"/>
          <a:stretch>
            <a:fillRect/>
          </a:stretch>
        </p:blipFill>
        <p:spPr>
          <a:xfrm>
            <a:off x="2591893" y="2106310"/>
            <a:ext cx="3888205" cy="4635058"/>
          </a:xfrm>
          <a:prstGeom prst="rect">
            <a:avLst/>
          </a:prstGeom>
        </p:spPr>
      </p:pic>
    </p:spTree>
    <p:extLst>
      <p:ext uri="{BB962C8B-B14F-4D97-AF65-F5344CB8AC3E}">
        <p14:creationId xmlns:p14="http://schemas.microsoft.com/office/powerpoint/2010/main" val="23229620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67544" y="1082824"/>
            <a:ext cx="8676455" cy="762000"/>
          </a:xfrm>
        </p:spPr>
        <p:txBody>
          <a:bodyPr/>
          <a:lstStyle/>
          <a:p>
            <a:pPr eaLnBrk="1" hangingPunct="1"/>
            <a:r>
              <a:rPr lang="en-US" altLang="en-US" sz="3600" dirty="0" smtClean="0"/>
              <a:t>Side-channel Resistant</a:t>
            </a:r>
            <a:br>
              <a:rPr lang="en-US" altLang="en-US" sz="3600" dirty="0" smtClean="0"/>
            </a:br>
            <a:r>
              <a:rPr lang="en-US" altLang="en-US" sz="3600" dirty="0" smtClean="0"/>
              <a:t>Resource-efficient Block Ciphers</a:t>
            </a:r>
          </a:p>
        </p:txBody>
      </p:sp>
      <p:sp>
        <p:nvSpPr>
          <p:cNvPr id="4" name="Rectangle 3"/>
          <p:cNvSpPr/>
          <p:nvPr/>
        </p:nvSpPr>
        <p:spPr bwMode="auto">
          <a:xfrm>
            <a:off x="1907704" y="2060848"/>
            <a:ext cx="5256584" cy="475252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UOS Stephenson" pitchFamily="-128" charset="0"/>
            </a:endParaRPr>
          </a:p>
        </p:txBody>
      </p:sp>
      <p:pic>
        <p:nvPicPr>
          <p:cNvPr id="3" name="Picture 2"/>
          <p:cNvPicPr>
            <a:picLocks noChangeAspect="1"/>
          </p:cNvPicPr>
          <p:nvPr/>
        </p:nvPicPr>
        <p:blipFill>
          <a:blip r:embed="rId3"/>
          <a:stretch>
            <a:fillRect/>
          </a:stretch>
        </p:blipFill>
        <p:spPr>
          <a:xfrm>
            <a:off x="2051720" y="2204864"/>
            <a:ext cx="5040560" cy="4486212"/>
          </a:xfrm>
          <a:prstGeom prst="rect">
            <a:avLst/>
          </a:prstGeom>
        </p:spPr>
      </p:pic>
    </p:spTree>
    <p:extLst>
      <p:ext uri="{BB962C8B-B14F-4D97-AF65-F5344CB8AC3E}">
        <p14:creationId xmlns:p14="http://schemas.microsoft.com/office/powerpoint/2010/main" val="36351155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nvSpPr>
        <p:spPr bwMode="auto">
          <a:xfrm>
            <a:off x="609600" y="2362200"/>
            <a:ext cx="784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buChar char="•"/>
              <a:defRPr sz="3200">
                <a:solidFill>
                  <a:srgbClr val="2A196F"/>
                </a:solidFill>
                <a:latin typeface="TUOS Blake" panose="020B0503040000020004" pitchFamily="34" charset="0"/>
                <a:ea typeface="MS PGothic" panose="020B0600070205080204" pitchFamily="34" charset="-128"/>
              </a:defRPr>
            </a:lvl1pPr>
            <a:lvl2pPr marL="742950" indent="-285750" eaLnBrk="0" hangingPunct="0">
              <a:spcBef>
                <a:spcPct val="30000"/>
              </a:spcBef>
              <a:buFont typeface="TUOS Stephenson" panose="02070503080000020004" pitchFamily="18" charset="0"/>
              <a:buChar char="•"/>
              <a:defRPr sz="2800">
                <a:solidFill>
                  <a:srgbClr val="2A196F"/>
                </a:solidFill>
                <a:latin typeface="TUOS Blake" panose="020B0503040000020004" pitchFamily="34" charset="0"/>
                <a:ea typeface="MS PGothic" panose="020B0600070205080204" pitchFamily="34" charset="-128"/>
              </a:defRPr>
            </a:lvl2pPr>
            <a:lvl3pPr marL="1143000" indent="-228600" eaLnBrk="0" hangingPunct="0">
              <a:spcBef>
                <a:spcPct val="20000"/>
              </a:spcBef>
              <a:defRPr sz="2400">
                <a:solidFill>
                  <a:srgbClr val="2A196F"/>
                </a:solidFill>
                <a:latin typeface="TUOS Blake" panose="020B0503040000020004" pitchFamily="34" charset="0"/>
                <a:ea typeface="MS PGothic" panose="020B0600070205080204" pitchFamily="34" charset="-128"/>
              </a:defRPr>
            </a:lvl3pPr>
            <a:lvl4pPr marL="1600200" indent="-228600" eaLnBrk="0" hangingPunct="0">
              <a:lnSpc>
                <a:spcPct val="120000"/>
              </a:lnSpc>
              <a:spcBef>
                <a:spcPct val="20000"/>
              </a:spcBef>
              <a:buFont typeface="TUOS Stephenson" panose="02070503080000020004" pitchFamily="18" charset="0"/>
              <a:defRPr sz="1400">
                <a:solidFill>
                  <a:srgbClr val="2A196F"/>
                </a:solidFill>
                <a:latin typeface="TUOS Blake" panose="020B0503040000020004" pitchFamily="34" charset="0"/>
                <a:ea typeface="MS PGothic" panose="020B0600070205080204" pitchFamily="34" charset="-128"/>
              </a:defRPr>
            </a:lvl4pPr>
            <a:lvl5pPr marL="2057400" indent="-228600" eaLnBrk="0" hangingPunct="0">
              <a:lnSpc>
                <a:spcPct val="140000"/>
              </a:lnSpc>
              <a:spcBef>
                <a:spcPct val="20000"/>
              </a:spcBef>
              <a:buFont typeface="TUOS Stephenson" panose="02070503080000020004" pitchFamily="18" charset="0"/>
              <a:buChar char="•"/>
              <a:defRPr sz="900">
                <a:solidFill>
                  <a:srgbClr val="2A196F"/>
                </a:solidFill>
                <a:latin typeface="TUOS Blake" panose="020B0503040000020004" pitchFamily="34" charset="0"/>
                <a:ea typeface="MS PGothic" panose="020B0600070205080204" pitchFamily="34" charset="-128"/>
              </a:defRPr>
            </a:lvl5pPr>
            <a:lvl6pPr marL="2514600" indent="-22860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TUOS Blake" panose="020B0503040000020004" pitchFamily="34" charset="0"/>
                <a:ea typeface="MS PGothic" panose="020B0600070205080204" pitchFamily="34" charset="-128"/>
              </a:defRPr>
            </a:lvl6pPr>
            <a:lvl7pPr marL="2971800" indent="-22860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TUOS Blake" panose="020B0503040000020004" pitchFamily="34" charset="0"/>
                <a:ea typeface="MS PGothic" panose="020B0600070205080204" pitchFamily="34" charset="-128"/>
              </a:defRPr>
            </a:lvl7pPr>
            <a:lvl8pPr marL="3429000" indent="-22860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TUOS Blake" panose="020B0503040000020004" pitchFamily="34" charset="0"/>
                <a:ea typeface="MS PGothic" panose="020B0600070205080204" pitchFamily="34" charset="-128"/>
              </a:defRPr>
            </a:lvl8pPr>
            <a:lvl9pPr marL="3886200" indent="-228600" eaLnBrk="0" fontAlgn="base" hangingPunct="0">
              <a:lnSpc>
                <a:spcPct val="140000"/>
              </a:lnSpc>
              <a:spcBef>
                <a:spcPct val="20000"/>
              </a:spcBef>
              <a:spcAft>
                <a:spcPct val="0"/>
              </a:spcAft>
              <a:buFont typeface="TUOS Stephenson" panose="02070503080000020004" pitchFamily="18" charset="0"/>
              <a:buChar char="•"/>
              <a:defRPr sz="900">
                <a:solidFill>
                  <a:srgbClr val="2A196F"/>
                </a:solidFill>
                <a:latin typeface="TUOS Blake" panose="020B0503040000020004" pitchFamily="34" charset="0"/>
                <a:ea typeface="MS PGothic" panose="020B0600070205080204" pitchFamily="34" charset="-128"/>
              </a:defRPr>
            </a:lvl9pPr>
          </a:lstStyle>
          <a:p>
            <a:pPr>
              <a:lnSpc>
                <a:spcPct val="83000"/>
              </a:lnSpc>
              <a:spcBef>
                <a:spcPct val="0"/>
              </a:spcBef>
              <a:buFontTx/>
              <a:buNone/>
            </a:pPr>
            <a:r>
              <a:rPr lang="en-GB" altLang="en-US" sz="7200" dirty="0" smtClean="0">
                <a:latin typeface="TUOS Stephenson" panose="02070503080000020004" pitchFamily="18" charset="0"/>
              </a:rPr>
              <a:t>Thanks for listening.</a:t>
            </a:r>
          </a:p>
          <a:p>
            <a:pPr>
              <a:lnSpc>
                <a:spcPct val="83000"/>
              </a:lnSpc>
              <a:spcBef>
                <a:spcPct val="0"/>
              </a:spcBef>
              <a:buFontTx/>
              <a:buNone/>
            </a:pPr>
            <a:endParaRPr lang="en-GB" altLang="en-US" sz="7200" dirty="0">
              <a:solidFill>
                <a:srgbClr val="00FF00"/>
              </a:solidFill>
              <a:latin typeface="TUOS Stephenson" panose="02070503080000020004" pitchFamily="18" charset="0"/>
            </a:endParaRPr>
          </a:p>
          <a:p>
            <a:pPr>
              <a:lnSpc>
                <a:spcPct val="83000"/>
              </a:lnSpc>
              <a:spcBef>
                <a:spcPct val="0"/>
              </a:spcBef>
              <a:buFontTx/>
              <a:buNone/>
            </a:pPr>
            <a:r>
              <a:rPr lang="en-GB" altLang="en-US" sz="7200" dirty="0" smtClean="0">
                <a:solidFill>
                  <a:srgbClr val="00FF00"/>
                </a:solidFill>
                <a:latin typeface="TUOS Stephenson" panose="02070503080000020004" pitchFamily="18" charset="0"/>
              </a:rPr>
              <a:t>Any questions?</a:t>
            </a:r>
            <a:endParaRPr lang="en-GB" altLang="en-US" sz="7200" dirty="0">
              <a:solidFill>
                <a:srgbClr val="00FF00"/>
              </a:solidFill>
              <a:latin typeface="TUOS Stephenson" panose="020705030800000200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dissolve">
                                      <p:cBhvr>
                                        <p:cTn id="7" dur="3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pPr eaLnBrk="1" hangingPunct="1"/>
            <a:r>
              <a:rPr lang="en-US" altLang="en-US" dirty="0" smtClean="0"/>
              <a:t>Need for Security: Same level?</a:t>
            </a:r>
          </a:p>
        </p:txBody>
      </p:sp>
      <p:sp>
        <p:nvSpPr>
          <p:cNvPr id="5126" name="Rectangle 3"/>
          <p:cNvSpPr>
            <a:spLocks noGrp="1" noChangeArrowheads="1"/>
          </p:cNvSpPr>
          <p:nvPr>
            <p:ph type="body" idx="1"/>
          </p:nvPr>
        </p:nvSpPr>
        <p:spPr/>
        <p:txBody>
          <a:bodyPr/>
          <a:lstStyle/>
          <a:p>
            <a:pPr eaLnBrk="1" hangingPunct="1"/>
            <a:r>
              <a:rPr lang="en-US" altLang="en-US" sz="2800" dirty="0" smtClean="0">
                <a:solidFill>
                  <a:srgbClr val="0099FF"/>
                </a:solidFill>
              </a:rPr>
              <a:t>Embedded devices are </a:t>
            </a:r>
            <a:r>
              <a:rPr lang="en-US" altLang="en-US" sz="2800" b="1" dirty="0" smtClean="0">
                <a:solidFill>
                  <a:srgbClr val="0099FF"/>
                </a:solidFill>
              </a:rPr>
              <a:t>resource-constrained</a:t>
            </a:r>
            <a:r>
              <a:rPr lang="en-US" altLang="en-US" sz="2800" dirty="0" smtClean="0">
                <a:solidFill>
                  <a:srgbClr val="0099FF"/>
                </a:solidFill>
              </a:rPr>
              <a:t>!</a:t>
            </a:r>
            <a:endParaRPr lang="en-US" altLang="en-US" sz="2400" dirty="0"/>
          </a:p>
          <a:p>
            <a:pPr marL="857250" lvl="1" indent="-342900" eaLnBrk="1" hangingPunct="1">
              <a:buFont typeface="Arial" panose="020B0604020202020204" pitchFamily="34" charset="0"/>
              <a:buChar char="•"/>
            </a:pPr>
            <a:endParaRPr lang="en-US" altLang="en-US" sz="2400" dirty="0" smtClean="0">
              <a:solidFill>
                <a:srgbClr val="0099FF"/>
              </a:solidFill>
            </a:endParaRPr>
          </a:p>
          <a:p>
            <a:pPr marL="857250" lvl="1" indent="-342900" eaLnBrk="1" hangingPunct="1">
              <a:buFont typeface="Arial" panose="020B0604020202020204" pitchFamily="34" charset="0"/>
              <a:buChar char="•"/>
            </a:pPr>
            <a:r>
              <a:rPr lang="en-US" altLang="en-US" sz="2400" dirty="0" smtClean="0">
                <a:solidFill>
                  <a:srgbClr val="0099FF"/>
                </a:solidFill>
              </a:rPr>
              <a:t>Circuit </a:t>
            </a:r>
            <a:r>
              <a:rPr lang="en-US" altLang="en-US" sz="2400" dirty="0">
                <a:solidFill>
                  <a:srgbClr val="0099FF"/>
                </a:solidFill>
              </a:rPr>
              <a:t>size, ROM/RAM sizes</a:t>
            </a:r>
          </a:p>
          <a:p>
            <a:pPr marL="857250" lvl="1" indent="-342900" eaLnBrk="1" hangingPunct="1">
              <a:buFont typeface="Arial" panose="020B0604020202020204" pitchFamily="34" charset="0"/>
              <a:buChar char="•"/>
            </a:pPr>
            <a:r>
              <a:rPr lang="en-US" altLang="en-US" sz="2400" dirty="0" smtClean="0">
                <a:solidFill>
                  <a:srgbClr val="0099FF"/>
                </a:solidFill>
              </a:rPr>
              <a:t>Power</a:t>
            </a:r>
          </a:p>
          <a:p>
            <a:pPr marL="857250" lvl="1" indent="-342900" eaLnBrk="1" hangingPunct="1">
              <a:buFont typeface="Arial" panose="020B0604020202020204" pitchFamily="34" charset="0"/>
              <a:buChar char="•"/>
            </a:pPr>
            <a:r>
              <a:rPr lang="en-US" altLang="en-US" sz="2400" dirty="0" smtClean="0">
                <a:solidFill>
                  <a:srgbClr val="0099FF"/>
                </a:solidFill>
              </a:rPr>
              <a:t>Energy</a:t>
            </a:r>
          </a:p>
          <a:p>
            <a:pPr marL="1257300" lvl="2" indent="-342900" eaLnBrk="1" hangingPunct="1">
              <a:buFont typeface="Arial" panose="020B0604020202020204" pitchFamily="34" charset="0"/>
              <a:buChar char="•"/>
            </a:pPr>
            <a:r>
              <a:rPr lang="en-US" altLang="en-US" sz="2000" dirty="0" smtClean="0">
                <a:solidFill>
                  <a:srgbClr val="0099FF"/>
                </a:solidFill>
              </a:rPr>
              <a:t>Battery-driven devices</a:t>
            </a:r>
          </a:p>
          <a:p>
            <a:pPr marL="857250" lvl="1" indent="-342900" eaLnBrk="1" hangingPunct="1">
              <a:buFont typeface="Arial" panose="020B0604020202020204" pitchFamily="34" charset="0"/>
              <a:buChar char="•"/>
            </a:pPr>
            <a:r>
              <a:rPr lang="en-US" altLang="en-US" sz="2400" dirty="0" smtClean="0">
                <a:solidFill>
                  <a:srgbClr val="0099FF"/>
                </a:solidFill>
              </a:rPr>
              <a:t>Processing speed: Throughput, delay</a:t>
            </a:r>
          </a:p>
          <a:p>
            <a:pPr marL="1257300" lvl="2" indent="-342900" eaLnBrk="1" hangingPunct="1">
              <a:buFont typeface="Arial" panose="020B0604020202020204" pitchFamily="34" charset="0"/>
              <a:buChar char="•"/>
            </a:pPr>
            <a:r>
              <a:rPr lang="en-US" altLang="en-US" sz="2000" dirty="0" smtClean="0">
                <a:solidFill>
                  <a:srgbClr val="0099FF"/>
                </a:solidFill>
              </a:rPr>
              <a:t>Large data transmissions</a:t>
            </a:r>
          </a:p>
          <a:p>
            <a:pPr marL="1257300" lvl="2" indent="-342900" eaLnBrk="1" hangingPunct="1">
              <a:buFont typeface="Arial" panose="020B0604020202020204" pitchFamily="34" charset="0"/>
              <a:buChar char="•"/>
            </a:pPr>
            <a:r>
              <a:rPr lang="en-US" altLang="en-US" sz="2000" dirty="0" smtClean="0">
                <a:solidFill>
                  <a:srgbClr val="0099FF"/>
                </a:solidFill>
              </a:rPr>
              <a:t>Real-time control processing</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640194"/>
            <a:ext cx="1224136" cy="122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356" y="3029915"/>
            <a:ext cx="1487047" cy="120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4204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0.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1.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2.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3.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4.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5.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6.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7.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8.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19.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0.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1.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2.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3.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4.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5.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6.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7.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8.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9.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0.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1.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2.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3.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4.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5.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6.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7.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8.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39.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0.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1.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2.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3.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4.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5.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6.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7.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48.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5.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6.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7.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8.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9.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heme/theme1.xml><?xml version="1.0" encoding="utf-8"?>
<a:theme xmlns:a="http://schemas.openxmlformats.org/drawingml/2006/main" name="tuos_ppt_template_white">
  <a:themeElements>
    <a:clrScheme name="">
      <a:dk1>
        <a:srgbClr val="00FFFF"/>
      </a:dk1>
      <a:lt1>
        <a:srgbClr val="FFFFFF"/>
      </a:lt1>
      <a:dk2>
        <a:srgbClr val="FFFF33"/>
      </a:dk2>
      <a:lt2>
        <a:srgbClr val="FCFBE3"/>
      </a:lt2>
      <a:accent1>
        <a:srgbClr val="FFFF00"/>
      </a:accent1>
      <a:accent2>
        <a:srgbClr val="B5B5B5"/>
      </a:accent2>
      <a:accent3>
        <a:srgbClr val="FFFFFF"/>
      </a:accent3>
      <a:accent4>
        <a:srgbClr val="00DADA"/>
      </a:accent4>
      <a:accent5>
        <a:srgbClr val="FFFFAA"/>
      </a:accent5>
      <a:accent6>
        <a:srgbClr val="A4A4A4"/>
      </a:accent6>
      <a:hlink>
        <a:srgbClr val="00B4F0"/>
      </a:hlink>
      <a:folHlink>
        <a:srgbClr val="FF00AE"/>
      </a:folHlink>
    </a:clrScheme>
    <a:fontScheme name="Default Design">
      <a:majorFont>
        <a:latin typeface="TUOS Stephenson"/>
        <a:ea typeface=""/>
        <a:cs typeface=""/>
      </a:majorFont>
      <a:minorFont>
        <a:latin typeface="TUOS Blak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UOS Stephenso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UOS Stephenson" pitchFamily="-128" charset="0"/>
          </a:defRPr>
        </a:defPPr>
      </a:lstStyle>
    </a:lnDef>
  </a:objectDefaults>
  <a:extraClrSchemeLst>
    <a:extraClrScheme>
      <a:clrScheme name="Default Design 1">
        <a:dk1>
          <a:srgbClr val="2A196F"/>
        </a:dk1>
        <a:lt1>
          <a:srgbClr val="F9FFA2"/>
        </a:lt1>
        <a:dk2>
          <a:srgbClr val="00B3EF"/>
        </a:dk2>
        <a:lt2>
          <a:srgbClr val="FCFBE3"/>
        </a:lt2>
        <a:accent1>
          <a:srgbClr val="FFFF00"/>
        </a:accent1>
        <a:accent2>
          <a:srgbClr val="B5B5B5"/>
        </a:accent2>
        <a:accent3>
          <a:srgbClr val="FBFFCE"/>
        </a:accent3>
        <a:accent4>
          <a:srgbClr val="22145E"/>
        </a:accent4>
        <a:accent5>
          <a:srgbClr val="FFFFAA"/>
        </a:accent5>
        <a:accent6>
          <a:srgbClr val="A4A4A4"/>
        </a:accent6>
        <a:hlink>
          <a:srgbClr val="00B4F0"/>
        </a:hlink>
        <a:folHlink>
          <a:srgbClr val="FF00A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CFBE3"/>
    </a:dk1>
    <a:lt1>
      <a:srgbClr val="FFFFFF"/>
    </a:lt1>
    <a:dk2>
      <a:srgbClr val="336699"/>
    </a:dk2>
    <a:lt2>
      <a:srgbClr val="FFFF33"/>
    </a:lt2>
    <a:accent1>
      <a:srgbClr val="FFFF00"/>
    </a:accent1>
    <a:accent2>
      <a:srgbClr val="B5B5B5"/>
    </a:accent2>
    <a:accent3>
      <a:srgbClr val="ADB8CA"/>
    </a:accent3>
    <a:accent4>
      <a:srgbClr val="DADADA"/>
    </a:accent4>
    <a:accent5>
      <a:srgbClr val="FFFFAA"/>
    </a:accent5>
    <a:accent6>
      <a:srgbClr val="A4A4A4"/>
    </a:accent6>
    <a:hlink>
      <a:srgbClr val="00B4F0"/>
    </a:hlink>
    <a:folHlink>
      <a:srgbClr val="FF00AE"/>
    </a:folHlink>
  </a:clrScheme>
</a:themeOverride>
</file>

<file path=ppt/theme/themeOverride2.xml><?xml version="1.0" encoding="utf-8"?>
<a:themeOverride xmlns:a="http://schemas.openxmlformats.org/drawingml/2006/main">
  <a:clrScheme name="">
    <a:dk1>
      <a:srgbClr val="FFFFFF"/>
    </a:dk1>
    <a:lt1>
      <a:srgbClr val="FFFFFF"/>
    </a:lt1>
    <a:dk2>
      <a:srgbClr val="FFFF33"/>
    </a:dk2>
    <a:lt2>
      <a:srgbClr val="FCFBE3"/>
    </a:lt2>
    <a:accent1>
      <a:srgbClr val="FFFF00"/>
    </a:accent1>
    <a:accent2>
      <a:srgbClr val="B5B5B5"/>
    </a:accent2>
    <a:accent3>
      <a:srgbClr val="FFFFFF"/>
    </a:accent3>
    <a:accent4>
      <a:srgbClr val="DADADA"/>
    </a:accent4>
    <a:accent5>
      <a:srgbClr val="FFFFAA"/>
    </a:accent5>
    <a:accent6>
      <a:srgbClr val="A4A4A4"/>
    </a:accent6>
    <a:hlink>
      <a:srgbClr val="00B4F0"/>
    </a:hlink>
    <a:folHlink>
      <a:srgbClr val="FF00AE"/>
    </a:folHlink>
  </a:clrScheme>
</a:themeOverride>
</file>

<file path=docProps/app.xml><?xml version="1.0" encoding="utf-8"?>
<Properties xmlns="http://schemas.openxmlformats.org/officeDocument/2006/extended-properties" xmlns:vt="http://schemas.openxmlformats.org/officeDocument/2006/docPropsVTypes">
  <Template>tuos_ppt_template_white</Template>
  <TotalTime>2373</TotalTime>
  <Words>3373</Words>
  <Application>Microsoft Office PowerPoint</Application>
  <PresentationFormat>On-screen Show (4:3)</PresentationFormat>
  <Paragraphs>825</Paragraphs>
  <Slides>89</Slides>
  <Notes>78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101" baseType="lpstr">
      <vt:lpstr>MS PGothic</vt:lpstr>
      <vt:lpstr>Arial</vt:lpstr>
      <vt:lpstr>TUOS Stephenson</vt:lpstr>
      <vt:lpstr>Wingdings</vt:lpstr>
      <vt:lpstr>TUOS Blake</vt:lpstr>
      <vt:lpstr>RubFlama</vt:lpstr>
      <vt:lpstr>Verdana</vt:lpstr>
      <vt:lpstr>Times New Roman</vt:lpstr>
      <vt:lpstr>Calibri</vt:lpstr>
      <vt:lpstr>MS PGothic</vt:lpstr>
      <vt:lpstr>tuos_ppt_template_white</vt:lpstr>
      <vt:lpstr>Visio</vt:lpstr>
      <vt:lpstr>Resource-efficient Cryptography for Ubiquitous Computing</vt:lpstr>
      <vt:lpstr>Outline</vt:lpstr>
      <vt:lpstr>Ubiquitous Computing Era</vt:lpstr>
      <vt:lpstr>Ubiquitous Computing Era</vt:lpstr>
      <vt:lpstr>Ubiquitous Computing Era</vt:lpstr>
      <vt:lpstr>Ubiquitous Computing Era</vt:lpstr>
      <vt:lpstr>Ubiquitous Computing Era</vt:lpstr>
      <vt:lpstr>Ubiquitous Computing Era</vt:lpstr>
      <vt:lpstr>Need for Security: Same level?</vt:lpstr>
      <vt:lpstr>Need for Security: Same level?</vt:lpstr>
      <vt:lpstr>Need for Security: Same level?</vt:lpstr>
      <vt:lpstr>Need for “Tailored” Cryptography</vt:lpstr>
      <vt:lpstr>Need for “Tailored” Cryptography</vt:lpstr>
      <vt:lpstr>What is resource-efficient cryptography?</vt:lpstr>
      <vt:lpstr>What is resource-efficient cryptography?</vt:lpstr>
      <vt:lpstr>Resource-efficient Block Ciphers</vt:lpstr>
      <vt:lpstr>Resource-efficient Block Ciphers</vt:lpstr>
      <vt:lpstr>Resource-efficient Block Ciphers</vt:lpstr>
      <vt:lpstr>CLEFIA</vt:lpstr>
      <vt:lpstr>Resource-efficient Block Ciphers</vt:lpstr>
      <vt:lpstr>PRESENT</vt:lpstr>
      <vt:lpstr>Resource-efficient Block Ciphers</vt:lpstr>
      <vt:lpstr>KLEIN</vt:lpstr>
      <vt:lpstr>Resource-efficient Block Ciphers</vt:lpstr>
      <vt:lpstr>LED</vt:lpstr>
      <vt:lpstr>Proposals vs Metrics</vt:lpstr>
      <vt:lpstr>PowerPoint Presentation</vt:lpstr>
      <vt:lpstr>PowerPoint Presentation</vt:lpstr>
      <vt:lpstr>PowerPoint Presentation</vt:lpstr>
      <vt:lpstr>PRINCE: Towards Low-latency</vt:lpstr>
      <vt:lpstr>PRINCE: Towards Low-latency</vt:lpstr>
      <vt:lpstr>PRINCE: Key Figures</vt:lpstr>
      <vt:lpstr>PRINCE: Key Figures</vt:lpstr>
      <vt:lpstr>PRINCE: Core Cipher</vt:lpstr>
      <vt:lpstr>PRINCE: Round-based</vt:lpstr>
      <vt:lpstr>PRINCE: Sbox</vt:lpstr>
      <vt:lpstr>PRINCE: Sbox</vt:lpstr>
      <vt:lpstr>PRINCE: Area Results (kGE)</vt:lpstr>
      <vt:lpstr>PRIDE: Target</vt:lpstr>
      <vt:lpstr>PowerPoint Presentation</vt:lpstr>
      <vt:lpstr>PRIDE: Design</vt:lpstr>
      <vt:lpstr>PRIDE: Design</vt:lpstr>
      <vt:lpstr>PRIDE: Design</vt:lpstr>
      <vt:lpstr>PRIDE: Bitslicing</vt:lpstr>
      <vt:lpstr>PRIDE: Bitslicing</vt:lpstr>
      <vt:lpstr>PRIDE: Bitslicing</vt:lpstr>
      <vt:lpstr>PowerPoint Presentation</vt:lpstr>
      <vt:lpstr>PRIDE: Bitslicing</vt:lpstr>
      <vt:lpstr>PRIDE: Bitslicing</vt:lpstr>
      <vt:lpstr>PRIDE: Bitslicing</vt:lpstr>
      <vt:lpstr>PRIDE: Implementation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PRIDE: How to Choose Li</vt:lpstr>
      <vt:lpstr>PRIDE: How to Choose Li</vt:lpstr>
      <vt:lpstr>PRIDE: How to Choose Li</vt:lpstr>
      <vt:lpstr>PRIDE: Search on Hardware</vt:lpstr>
      <vt:lpstr>PowerPoint Presentation</vt:lpstr>
      <vt:lpstr>PRIDE: Results</vt:lpstr>
      <vt:lpstr>PowerPoint Presentation</vt:lpstr>
      <vt:lpstr>Threshold Implementation: PRINCE</vt:lpstr>
      <vt:lpstr>PowerPoint Presentation</vt:lpstr>
      <vt:lpstr>PowerPoint Presentation</vt:lpstr>
      <vt:lpstr>PowerPoint Presentation</vt:lpstr>
      <vt:lpstr>PowerPoint Presentation</vt:lpstr>
      <vt:lpstr>Side-channel Resistant Resource-efficient Block Ciphers</vt:lpstr>
      <vt:lpstr>Side-channel Resistant Resource-efficient Block Ciphers</vt:lpstr>
      <vt:lpstr>Side-channel Resistant Resource-efficient Block Ciphers</vt:lpstr>
      <vt:lpstr>PowerPoint Presentation</vt:lpstr>
    </vt:vector>
  </TitlesOfParts>
  <Manager>Design team</Manager>
  <Company>Univeristy of Sheffield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PowerPoint Template</dc:title>
  <dc:subject>PowerPoint template</dc:subject>
  <dc:creator>Admin</dc:creator>
  <cp:keywords>tuos, sheffield, university, powerpoint, ppt, template, i-d, 2005, white, dmc</cp:keywords>
  <dc:description>Please use this template for all your screen presentation requirements - adapting as necessary to the audience and facility in which it might be seen._x000d_
_x000d_
© 2005  The Univeristy of Sheffield</dc:description>
  <cp:lastModifiedBy>Elif Bilge Kavun</cp:lastModifiedBy>
  <cp:revision>94</cp:revision>
  <cp:lastPrinted>2005-02-24T11:31:10Z</cp:lastPrinted>
  <dcterms:created xsi:type="dcterms:W3CDTF">2011-12-13T16:55:01Z</dcterms:created>
  <dcterms:modified xsi:type="dcterms:W3CDTF">2019-06-25T11:56:11Z</dcterms:modified>
  <cp:category>Templates, identity</cp:category>
</cp:coreProperties>
</file>